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FFFFFF"/>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FFFFFF"/>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FFFFFF"/>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FFFFFF"/>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FFFFFF"/>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FFFFFF"/>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FFFFFF"/>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FFFFFF"/>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FFFFFF"/>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Row>
  </a:tblStyle>
  <a:tblStyle styleId="{C7B018BB-80A7-4F77-B60F-C8B233D01FF8}" styleName="">
    <a:tblBg/>
    <a:wholeTbl>
      <a:tcTxStyle b="off"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b="def" i="def"/>
      <a:tcStyle>
        <a:tcBdr/>
        <a:fill>
          <a:solidFill>
            <a:srgbClr val="747676">
              <a:alpha val="64000"/>
            </a:srgbClr>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25400" cap="flat">
              <a:solidFill>
                <a:srgbClr val="FFFFFF"/>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firstCol>
    <a:lastRow>
      <a:tcTxStyle b="off"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1">
                  <a:lumOff val="13543"/>
                </a:schemeClr>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solidFill>
            <a:srgbClr val="014D80"/>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alpha val="63790"/>
            </a:srgbClr>
          </a:solidFill>
        </a:fill>
      </a:tcStyle>
    </a:band2H>
    <a:firstCol>
      <a:tcTxStyle b="off" i="off">
        <a:font>
          <a:latin typeface="Helvetica Neue Medium"/>
          <a:ea typeface="Helvetica Neue Medium"/>
          <a:cs typeface="Helvetica Neue Medium"/>
        </a:font>
        <a:srgbClr val="FFFFFF"/>
      </a:tcTxStyle>
      <a:tcStyle>
        <a:tcBdr>
          <a:left>
            <a:ln w="12700" cap="flat">
              <a:solidFill>
                <a:srgbClr val="A9A9A9"/>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009D00"/>
          </a:solidFill>
        </a:fill>
      </a:tcStyle>
    </a:firstCol>
    <a:lastRow>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61D836"/>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ff" i="off">
        <a:font>
          <a:latin typeface="Helvetica Neue Medium"/>
          <a:ea typeface="Helvetica Neue Medium"/>
          <a:cs typeface="Helvetica Neue Medium"/>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027002"/>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b="def" i="def"/>
      <a:tcStyle>
        <a:tcBdr/>
        <a:fill>
          <a:solidFill>
            <a:srgbClr val="747676">
              <a:alpha val="63790"/>
            </a:srgb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E3E5E8"/>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4">
              <a:hueOff val="-613784"/>
              <a:lumOff val="1275"/>
            </a:schemeClr>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4">
                  <a:hueOff val="-613784"/>
                  <a:lumOff val="1275"/>
                </a:schemeClr>
              </a:solidFill>
              <a:prstDash val="solid"/>
              <a:miter lim="400000"/>
            </a:ln>
          </a:top>
          <a:bottom>
            <a:ln w="12700" cap="flat">
              <a:solidFill>
                <a:srgbClr val="E3E5E8"/>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E3E5E8"/>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5300"/>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98195F"/>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6"/>
              </a:solidFill>
              <a:prstDash val="solid"/>
              <a:miter lim="400000"/>
            </a:ln>
          </a:top>
          <a:bottom>
            <a:ln w="12700" cap="flat">
              <a:solidFill>
                <a:srgbClr val="A6AA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A6AAA9"/>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650E48"/>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alpha val="64000"/>
            </a:srgbClr>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262727"/>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42424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68" name="Shape 168"/>
          <p:cNvSpPr/>
          <p:nvPr>
            <p:ph type="sldImg"/>
          </p:nvPr>
        </p:nvSpPr>
        <p:spPr>
          <a:xfrm>
            <a:off x="1143000" y="685800"/>
            <a:ext cx="4572000" cy="3429000"/>
          </a:xfrm>
          <a:prstGeom prst="rect">
            <a:avLst/>
          </a:prstGeom>
        </p:spPr>
        <p:txBody>
          <a:bodyPr/>
          <a:lstStyle/>
          <a:p>
            <a:pPr/>
          </a:p>
        </p:txBody>
      </p:sp>
      <p:sp>
        <p:nvSpPr>
          <p:cNvPr id="169" name="Shape 16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 name="Shape 180"/>
          <p:cNvSpPr/>
          <p:nvPr>
            <p:ph type="sldImg"/>
          </p:nvPr>
        </p:nvSpPr>
        <p:spPr>
          <a:prstGeom prst="rect">
            <a:avLst/>
          </a:prstGeom>
        </p:spPr>
        <p:txBody>
          <a:bodyPr/>
          <a:lstStyle/>
          <a:p>
            <a:pPr/>
          </a:p>
        </p:txBody>
      </p:sp>
      <p:sp>
        <p:nvSpPr>
          <p:cNvPr id="181" name="Shape 181"/>
          <p:cNvSpPr/>
          <p:nvPr>
            <p:ph type="body" sz="quarter" idx="1"/>
          </p:nvPr>
        </p:nvSpPr>
        <p:spPr>
          <a:prstGeom prst="rect">
            <a:avLst/>
          </a:prstGeom>
        </p:spPr>
        <p:txBody>
          <a:bodyPr/>
          <a:lstStyle/>
          <a:p>
            <a:pPr/>
            <a:r>
              <a:t>INTRODUCTION</a:t>
            </a:r>
          </a:p>
          <a:p>
            <a:pPr/>
            <a:r>
              <a:t>1. As noted in the previous study, the "Second Coming" of our Lord will usher in a series of wonderful events...</a:t>
            </a:r>
          </a:p>
          <a:p>
            <a:pPr/>
            <a:r>
              <a:t>	a. The resurrection of the dead</a:t>
            </a:r>
          </a:p>
          <a:p>
            <a:pPr/>
            <a:r>
              <a:t>	b. Deliverance of the kingdom to the Father</a:t>
            </a:r>
          </a:p>
          <a:p>
            <a:pPr/>
            <a:r>
              <a:t>	c. The day of judgment</a:t>
            </a:r>
          </a:p>
          <a:p>
            <a:pPr/>
            <a:r>
              <a:t>	d. The new heavens and new earth</a:t>
            </a:r>
          </a:p>
          <a:p>
            <a:pPr/>
          </a:p>
          <a:p>
            <a:pPr/>
            <a:r>
              <a:t>2. In this study, we shall concentrate our attention to just one of these events: "the resurrection of the dead"</a:t>
            </a:r>
          </a:p>
          <a:p>
            <a:pPr/>
            <a:r>
              <a:t>	a. As with many other things pertaining to "Life After Death", there can be a great deal of speculation about the 		resurrection</a:t>
            </a:r>
          </a:p>
          <a:p>
            <a:pPr/>
            <a:r>
              <a:t>	b. But what can we KNOW about the resurrection?</a:t>
            </a:r>
          </a:p>
          <a:p>
            <a:pPr/>
            <a:r>
              <a:t>	c. I.e., what has been clearly revealed in the Scriptures about this subject, that can give the Christian assurance and hope for the future?</a:t>
            </a:r>
          </a:p>
          <a:p>
            <a:pPr/>
          </a:p>
          <a:p>
            <a:pPr>
              <a:defRPr i="1"/>
            </a:pPr>
            <a:r>
              <a:t>[First of all, we can know...]</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Shape 187"/>
          <p:cNvSpPr/>
          <p:nvPr>
            <p:ph type="sldImg"/>
          </p:nvPr>
        </p:nvSpPr>
        <p:spPr>
          <a:prstGeom prst="rect">
            <a:avLst/>
          </a:prstGeom>
        </p:spPr>
        <p:txBody>
          <a:bodyPr/>
          <a:lstStyle/>
          <a:p>
            <a:pPr/>
          </a:p>
        </p:txBody>
      </p:sp>
      <p:sp>
        <p:nvSpPr>
          <p:cNvPr id="188" name="Shape 188"/>
          <p:cNvSpPr/>
          <p:nvPr>
            <p:ph type="body" sz="quarter" idx="1"/>
          </p:nvPr>
        </p:nvSpPr>
        <p:spPr>
          <a:prstGeom prst="rect">
            <a:avLst/>
          </a:prstGeom>
        </p:spPr>
        <p:txBody>
          <a:bodyPr/>
          <a:lstStyle/>
          <a:p>
            <a:pPr/>
            <a:r>
              <a:t>I. THE "FACT" OF THE RESURRECTION</a:t>
            </a:r>
          </a:p>
          <a:p>
            <a:pPr/>
          </a:p>
          <a:p>
            <a:pPr/>
            <a:r>
              <a:t>A. JESUS TAUGHT THERE WILL BE A RESURRECTION...</a:t>
            </a:r>
          </a:p>
          <a:p>
            <a:pPr/>
            <a:r>
              <a:t>	1. A time is coming in which both those good and evil will come forth from the grave - Jn 5:28-29</a:t>
            </a:r>
          </a:p>
          <a:p>
            <a:pPr/>
            <a:r>
              <a:t>	2. Jesus assures those who believe in Him will be raised at "the last day" - Jn 6:39-40,44,54</a:t>
            </a:r>
          </a:p>
          <a:p>
            <a:pPr/>
          </a:p>
          <a:p>
            <a:pPr/>
            <a:r>
              <a:t>B. HIS APOSTLES PROCLAIMED A RESURRECTION FROM THE DEAD...</a:t>
            </a:r>
          </a:p>
          <a:p>
            <a:pPr/>
            <a:r>
              <a:t>	1. Peter and John "preached in Jesus the resurrection from the dead" - Ac 4:1-2</a:t>
            </a:r>
          </a:p>
          <a:p>
            <a:pPr/>
            <a:r>
              <a:t>	2. In his defenses before the Sanhedrin and Felix, Paul confessed his hope in the resurrection - Ac 23:6; 24:15</a:t>
            </a:r>
          </a:p>
          <a:p>
            <a:pPr/>
            <a:r>
              <a:t>	3. To the church at Corinth, Paul asserted the necessity of the resurrection - 1Co 15:12-23</a:t>
            </a:r>
          </a:p>
          <a:p>
            <a:pPr/>
            <a:r>
              <a:t>	4. To the church at Thessalonica, he taught the doctrine of the resurrection as a source of comfort - 1Th 4:16-18</a:t>
            </a:r>
          </a:p>
          <a:p>
            <a:pPr/>
          </a:p>
          <a:p>
            <a:pPr>
              <a:defRPr i="1"/>
            </a:pPr>
            <a:r>
              <a:t>[Unless one questions the authority of Christ and His apostles, the "fact" of the resurrection is undeniable.</a:t>
            </a:r>
          </a:p>
          <a:p>
            <a:pPr>
              <a:defRPr i="1"/>
            </a:pPr>
            <a:r>
              <a:t>But how can such a thing happen? It helps to remember...]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Shape 194"/>
          <p:cNvSpPr/>
          <p:nvPr>
            <p:ph type="sldImg"/>
          </p:nvPr>
        </p:nvSpPr>
        <p:spPr>
          <a:prstGeom prst="rect">
            <a:avLst/>
          </a:prstGeom>
        </p:spPr>
        <p:txBody>
          <a:bodyPr/>
          <a:lstStyle/>
          <a:p>
            <a:pPr/>
          </a:p>
        </p:txBody>
      </p:sp>
      <p:sp>
        <p:nvSpPr>
          <p:cNvPr id="195" name="Shape 195"/>
          <p:cNvSpPr/>
          <p:nvPr>
            <p:ph type="body" sz="quarter" idx="1"/>
          </p:nvPr>
        </p:nvSpPr>
        <p:spPr>
          <a:prstGeom prst="rect">
            <a:avLst/>
          </a:prstGeom>
        </p:spPr>
        <p:txBody>
          <a:bodyPr/>
          <a:lstStyle/>
          <a:p>
            <a:pPr/>
            <a:r>
              <a:t>II. THE "AGENT" OF THE RESURRECTION</a:t>
            </a:r>
          </a:p>
          <a:p>
            <a:pPr/>
            <a:r>
              <a:t>A. CHRIST ATTRIBUTED IT TO "THE POWER OF GOD"...</a:t>
            </a:r>
          </a:p>
          <a:p>
            <a:pPr/>
            <a:r>
              <a:t>	1. As He reminded the Sadducees, who denied the resurrection - Mt 22:29</a:t>
            </a:r>
          </a:p>
          <a:p>
            <a:pPr/>
            <a:r>
              <a:t>	2. And of course, "with God nothing will be impossible" - cf. Lk 1:37</a:t>
            </a:r>
          </a:p>
          <a:p>
            <a:pPr/>
          </a:p>
          <a:p>
            <a:pPr/>
            <a:r>
              <a:t>B. PAUL ALSO EMPHASIZED "THE POWER OF GOD"...</a:t>
            </a:r>
          </a:p>
          <a:p>
            <a:pPr/>
            <a:r>
              <a:t>	1. The same power that raised Jesus from the dead - 1Co 6:14</a:t>
            </a:r>
          </a:p>
          <a:p>
            <a:pPr/>
            <a:r>
              <a:t>	2. He who can raise Jesus from the dead can certainly raise us up at the last day - 2Co 4:14</a:t>
            </a:r>
          </a:p>
          <a:p>
            <a:pPr/>
          </a:p>
          <a:p>
            <a:pPr>
              <a:defRPr i="1"/>
            </a:pPr>
            <a:r>
              <a:t>[While it may be difficult for us to comprehend "how" the dead can be raised, it is not difficult for God to do it (unless "your" God is too small)!</a:t>
            </a:r>
          </a:p>
          <a:p>
            <a:pPr>
              <a:defRPr i="1"/>
            </a:pPr>
          </a:p>
          <a:p>
            <a:pPr>
              <a:defRPr i="1"/>
            </a:pPr>
            <a:r>
              <a:t>Another question to be addressed concerning the resurrection pertains to "who" will be raised. Therefore we note...]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Shape 201"/>
          <p:cNvSpPr/>
          <p:nvPr>
            <p:ph type="sldImg"/>
          </p:nvPr>
        </p:nvSpPr>
        <p:spPr>
          <a:prstGeom prst="rect">
            <a:avLst/>
          </a:prstGeom>
        </p:spPr>
        <p:txBody>
          <a:bodyPr/>
          <a:lstStyle/>
          <a:p>
            <a:pPr/>
          </a:p>
        </p:txBody>
      </p:sp>
      <p:sp>
        <p:nvSpPr>
          <p:cNvPr id="202" name="Shape 202"/>
          <p:cNvSpPr/>
          <p:nvPr>
            <p:ph type="body" sz="quarter" idx="1"/>
          </p:nvPr>
        </p:nvSpPr>
        <p:spPr>
          <a:prstGeom prst="rect">
            <a:avLst/>
          </a:prstGeom>
        </p:spPr>
        <p:txBody>
          <a:bodyPr/>
          <a:lstStyle/>
          <a:p>
            <a:pPr/>
            <a:r>
              <a:t>III. THE "UNIVERSALITY" OF THE RESURRECTION</a:t>
            </a:r>
          </a:p>
          <a:p>
            <a:pPr/>
            <a:r>
              <a:t>A. AS TAUGHT BY JESUS - Jn 5:28-29</a:t>
            </a:r>
          </a:p>
          <a:p>
            <a:pPr/>
            <a:r>
              <a:t>	1. ”ALL who are in the graves will...come forth"</a:t>
            </a:r>
          </a:p>
          <a:p>
            <a:pPr/>
            <a:r>
              <a:t>	2. Both "those who have done good" and "those who have done evil"</a:t>
            </a:r>
          </a:p>
          <a:p>
            <a:pPr/>
            <a:r>
              <a:t>		a. One to experience a "resurrection of life"</a:t>
            </a:r>
          </a:p>
          <a:p>
            <a:pPr/>
            <a:r>
              <a:t>		b. The other a "resurrection of condemnation"</a:t>
            </a:r>
          </a:p>
          <a:p>
            <a:pPr/>
          </a:p>
          <a:p>
            <a:pPr/>
            <a:r>
              <a:t>B. PAUL TAUGHT ALL WOULD BE RAISED...</a:t>
            </a:r>
          </a:p>
          <a:p>
            <a:pPr/>
            <a:r>
              <a:t>	1. ”both of the just and the unjust" - Ac 24:15</a:t>
            </a:r>
          </a:p>
          <a:p>
            <a:pPr/>
            <a:r>
              <a:t>	2. ”for as in Adam all die, even so in Christ all shall be made alive" - 1Co 15:21-22</a:t>
            </a:r>
          </a:p>
          <a:p>
            <a:pPr/>
          </a:p>
          <a:p>
            <a:pPr>
              <a:defRPr i="1"/>
            </a:pPr>
            <a:r>
              <a:t>[While there may be a difference in the nature of the resurrected bodies experienced (see later under the comments on "the body of the resurrection"), in some way EVERYONE will be raised from the dead!</a:t>
            </a:r>
          </a:p>
          <a:p>
            <a:pPr>
              <a:defRPr i="1"/>
            </a:pPr>
          </a:p>
          <a:p>
            <a:pPr>
              <a:defRPr i="1"/>
            </a:pPr>
            <a:r>
              <a:t>What about the timing of the resurrection?]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8" name="Shape 208"/>
          <p:cNvSpPr/>
          <p:nvPr>
            <p:ph type="sldImg"/>
          </p:nvPr>
        </p:nvSpPr>
        <p:spPr>
          <a:prstGeom prst="rect">
            <a:avLst/>
          </a:prstGeom>
        </p:spPr>
        <p:txBody>
          <a:bodyPr/>
          <a:lstStyle/>
          <a:p>
            <a:pPr/>
          </a:p>
        </p:txBody>
      </p:sp>
      <p:sp>
        <p:nvSpPr>
          <p:cNvPr id="209" name="Shape 209"/>
          <p:cNvSpPr/>
          <p:nvPr>
            <p:ph type="body" sz="quarter" idx="1"/>
          </p:nvPr>
        </p:nvSpPr>
        <p:spPr>
          <a:prstGeom prst="rect">
            <a:avLst/>
          </a:prstGeom>
        </p:spPr>
        <p:txBody>
          <a:bodyPr/>
          <a:lstStyle/>
          <a:p>
            <a:pPr/>
            <a:r>
              <a:t>IV. THE "TIME" OF THE RESURRECTION</a:t>
            </a:r>
          </a:p>
          <a:p>
            <a:pPr/>
            <a:r>
              <a:t>A. AT THE "LAST DAY", WHEN THE LORD COMES AGAIN...</a:t>
            </a:r>
          </a:p>
          <a:p>
            <a:pPr/>
            <a:r>
              <a:t>1. Jesus spoke again and again of raising the dead at "the last day" - Jn 6:39-40,44,54</a:t>
            </a:r>
          </a:p>
          <a:p>
            <a:pPr/>
            <a:r>
              <a:t>2. Paul wrote of it occurring when Jesus comes again, to deliver the kingdom to the Father, having destroyed the last enemy, death itself - 1Co 15:22-26</a:t>
            </a:r>
          </a:p>
          <a:p>
            <a:pPr/>
            <a:r>
              <a:t>3. He later says that it will occur at "the last trumpet" - 1Co 15:52</a:t>
            </a:r>
          </a:p>
          <a:p>
            <a:pPr/>
          </a:p>
          <a:p>
            <a:pPr/>
            <a:r>
              <a:t>B. WHAT ABOUT THE DOCTRINE OF SEPARATE RESURRECTIONS?</a:t>
            </a:r>
          </a:p>
          <a:p>
            <a:pPr/>
            <a:r>
              <a:t>	1. The "premillennialists" (and perhaps others) teach that there will be more than just one resurrection</a:t>
            </a:r>
          </a:p>
          <a:p>
            <a:pPr/>
            <a:r>
              <a:t>		a. E.g., all premillennialists teach at least two resurrections:</a:t>
            </a:r>
          </a:p>
          <a:p>
            <a:pPr/>
            <a:r>
              <a:t>			1) The resurrection of believers at the BEGINNING of the millennium</a:t>
            </a:r>
          </a:p>
          <a:p>
            <a:pPr/>
            <a:r>
              <a:t>			2) The resurrection of unbelievers at the END of the millennium</a:t>
            </a:r>
          </a:p>
          <a:p>
            <a:pPr/>
            <a:r>
              <a:t>		b. Dispensational premillennialists add even two more:</a:t>
            </a:r>
          </a:p>
          <a:p>
            <a:pPr/>
            <a:r>
              <a:t>			1) The resurrection of tribulation saints at the end of the seven-year tribulation</a:t>
            </a:r>
          </a:p>
          <a:p>
            <a:pPr/>
            <a:r>
              <a:t>			2) The resurrection of millennial saints at the end of the millennium</a:t>
            </a:r>
          </a:p>
          <a:p>
            <a:pPr/>
            <a:r>
              <a:t>	2. There are several reasons why the doctrine of several resurrections is found wanting...</a:t>
            </a:r>
          </a:p>
          <a:p>
            <a:pPr/>
            <a:r>
              <a:t>		a. The Bible presents the resurrection of believers and unbelievers as occurring together - Dan 12:2; Jn 5:28-29; Ac 24:14-15; Re 20:11-15</a:t>
            </a:r>
          </a:p>
          <a:p>
            <a:pPr/>
            <a:r>
              <a:t>		b. The Bible teaches that believers will be raised at "the last day", not several times (and therefore several days, years, or a millennium) before "the last day"! - Jn 6:39-40,44,54</a:t>
            </a:r>
          </a:p>
          <a:p>
            <a:pPr/>
            <a:r>
              <a:t>		c. Passages offered in support of several resurrections do not necessarily teach what premillennialists say they do</a:t>
            </a:r>
          </a:p>
          <a:p>
            <a:pPr/>
            <a:r>
              <a:t>			1) E.g., 1Th 4:13-16 concerns itself with the resurrection of the righteous, but that does not demand that the 		wicked are not being raised at the same time</a:t>
            </a:r>
          </a:p>
          <a:p>
            <a:pPr/>
            <a:r>
              <a:t>			2) E.g., Re 20:4-6 describes a resurrection of "souls", not bodies, and the reigning with Christ is likely to be occurring in heaven, not on earth - cf. Re 2:26-27; 3:21</a:t>
            </a:r>
          </a:p>
          <a:p>
            <a:pPr/>
          </a:p>
          <a:p>
            <a:pPr>
              <a:defRPr i="1"/>
            </a:pPr>
            <a:r>
              <a:t>[One more subject to be considered in this study, and that pertains to...]</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5" name="Shape 215"/>
          <p:cNvSpPr/>
          <p:nvPr>
            <p:ph type="sldImg"/>
          </p:nvPr>
        </p:nvSpPr>
        <p:spPr>
          <a:prstGeom prst="rect">
            <a:avLst/>
          </a:prstGeom>
        </p:spPr>
        <p:txBody>
          <a:bodyPr/>
          <a:lstStyle/>
          <a:p>
            <a:pPr/>
          </a:p>
        </p:txBody>
      </p:sp>
      <p:sp>
        <p:nvSpPr>
          <p:cNvPr id="216" name="Shape 216"/>
          <p:cNvSpPr/>
          <p:nvPr>
            <p:ph type="body" sz="quarter" idx="1"/>
          </p:nvPr>
        </p:nvSpPr>
        <p:spPr>
          <a:prstGeom prst="rect">
            <a:avLst/>
          </a:prstGeom>
        </p:spPr>
        <p:txBody>
          <a:bodyPr/>
          <a:lstStyle/>
          <a:p>
            <a:pPr/>
            <a:r>
              <a:t>IV. THE "BODY" OF THE RESURRECTION</a:t>
            </a:r>
          </a:p>
          <a:p>
            <a:pPr/>
            <a:r>
              <a:t>A. THE RESURRECTION BODY OF THE RIGHTEOUS...</a:t>
            </a:r>
          </a:p>
          <a:p>
            <a:pPr/>
            <a:r>
              <a:t>	1. Will be our physical bodies, but gloriously changed and different! - 1Co 15:35-55</a:t>
            </a:r>
          </a:p>
          <a:p>
            <a:pPr/>
            <a:r>
              <a:t>	a. By the power of God (cf. Mt 22:29), our physical bodies will serve as the "kernel" from which comes incorruptible and immortal bodies in which to house our souls - 1Co 15:35-37</a:t>
            </a:r>
          </a:p>
          <a:p>
            <a:pPr/>
            <a:r>
              <a:t>	b. Our physical bodies...</a:t>
            </a:r>
          </a:p>
          <a:p>
            <a:pPr/>
            <a:r>
              <a:t>		1) Sown in corruption, will be raised in incorruption! - 1Co 15:42</a:t>
            </a:r>
          </a:p>
          <a:p>
            <a:pPr/>
            <a:r>
              <a:t>		2) Sown in dishonor, will be raised in glory! - 1Co 15:43a</a:t>
            </a:r>
          </a:p>
          <a:p>
            <a:pPr/>
            <a:r>
              <a:t>		3) Sown in weakness, will be raised in power! - 1Co 15:43b</a:t>
            </a:r>
          </a:p>
          <a:p>
            <a:pPr/>
            <a:r>
              <a:t>		4) Sown as natural bodies, will be raised as spiritual bodies! - 1Co 15:44-49</a:t>
            </a:r>
          </a:p>
          <a:p>
            <a:pPr/>
            <a:r>
              <a:t>	c. Even those who are alive at Christ's coming will undergo this "change", in which that which is corruptible and mortal will "put on" incorruption and immortality - 1Co 15:50-55</a:t>
            </a:r>
          </a:p>
          <a:p>
            <a:pPr/>
            <a:r>
              <a:t>	2. Will conformed to the glorious body of our Lord! - Php 3:20-21</a:t>
            </a:r>
          </a:p>
          <a:p>
            <a:pPr/>
            <a:r>
              <a:t>		a. That which is "lowly" will be transformed to be like that which "glorious"</a:t>
            </a:r>
          </a:p>
          <a:p>
            <a:pPr/>
            <a:r>
              <a:t>		b. How? "...according to the working by which He is able even to subdue all things to Himself"; i.e., by the power of God!</a:t>
            </a:r>
          </a:p>
          <a:p>
            <a:pPr/>
            <a:r>
              <a:t>B. THE RESURRECTION BODY OF THE WICKED...</a:t>
            </a:r>
          </a:p>
          <a:p>
            <a:pPr/>
            <a:r>
              <a:t>	1. Very little is actually revealed, other than the wicked will indeed be raised from the dead</a:t>
            </a:r>
          </a:p>
          <a:p>
            <a:pPr/>
            <a:r>
              <a:t>	2. Though the Scriptures only apply the terms "incorruption" and "immortality" to the resurrection bodies of the righteous, most interpreters hold that the resurrection body of the wicked...</a:t>
            </a:r>
          </a:p>
          <a:p>
            <a:pPr/>
            <a:r>
              <a:t>		a. Is not subject again to death</a:t>
            </a:r>
          </a:p>
          <a:p>
            <a:pPr/>
            <a:r>
              <a:t>		b. Is capable of experiencing eternal suffering</a:t>
            </a:r>
          </a:p>
          <a:p>
            <a:pPr/>
            <a:r>
              <a:t>	3. There are some, however, who understand that the "second death" will be literal...</a:t>
            </a:r>
          </a:p>
          <a:p>
            <a:pPr/>
            <a:r>
              <a:t>		a. I.e., after the resurrection and judgment, the wicked will "die" again (a separation of resurrected "body" and spirit)</a:t>
            </a:r>
          </a:p>
          <a:p>
            <a:pPr/>
            <a:r>
              <a:t>		b. Not that the wicked will be annihilated, but that they will spend eternity as "disembodied spirits" in the lake of fire</a:t>
            </a:r>
          </a:p>
          <a:p>
            <a:pPr/>
            <a:r>
              <a:t>		c. This is not to be confused with those either don't believe in a resurrection of the wicked, or who believe the wicked will be annihilated</a:t>
            </a:r>
          </a:p>
          <a:p>
            <a:pPr/>
            <a:r>
              <a:t>	4. Since the Bible is relatively silent on this subject perhaps "...the best course seems to be simply leave the problem where it was left by the writers of the New Testament." (Ray Summers, The Life Beyond, p. 93)</a:t>
            </a:r>
          </a:p>
          <a:p>
            <a:pPr/>
          </a:p>
          <a:p>
            <a:pPr/>
            <a:r>
              <a:t>CONCLUSION</a:t>
            </a:r>
          </a:p>
          <a:p>
            <a:pPr/>
            <a:r>
              <a:t>1. There is probably much more about the resurrection that we would like to know</a:t>
            </a:r>
          </a:p>
          <a:p>
            <a:pPr/>
            <a:r>
              <a:t>2. But certainly enough is revealed to motivate those who desire whatever God has prepared to love and obey Him!</a:t>
            </a:r>
          </a:p>
          <a:p>
            <a:pPr/>
          </a:p>
          <a:p>
            <a:pPr/>
            <a:r>
              <a:t>Are you making it your aim to be ready for whatever God has prepared...?</a:t>
            </a:r>
          </a:p>
          <a:p>
            <a:pPr/>
          </a:p>
          <a:p>
            <a:pPr/>
            <a:r>
              <a:t>So when this corruptible has put on incorruption, and this mortal has put on immortality, then shall be brought to pass the saying that is written: "Death is swallowed up in victory."</a:t>
            </a:r>
          </a:p>
          <a:p>
            <a:pPr/>
            <a:r>
              <a:t>"O Death, where is your sting? O Hades, where is your victory?"</a:t>
            </a:r>
          </a:p>
          <a:p>
            <a:pPr/>
            <a:r>
              <a:t>The sting of death is sin, and the strength of sin is the law.</a:t>
            </a:r>
          </a:p>
          <a:p>
            <a:pPr/>
            <a:r>
              <a:t>But thanks be to God, who gives us the victory through our Lord Jesus Christ.</a:t>
            </a:r>
          </a:p>
          <a:p>
            <a:pPr/>
            <a:r>
              <a:t>Therefore, my beloved brethren, be steadfast, immovable, always abounding in the work of the Lord, knowing that your labor is not in vain in the Lord. - 1Co 15:54-58</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1206498" y="11839048"/>
            <a:ext cx="21971003" cy="636979"/>
          </a:xfrm>
          <a:prstGeom prst="rect">
            <a:avLst/>
          </a:prstGeom>
        </p:spPr>
        <p:txBody>
          <a:bodyPr lIns="45719" tIns="45719" rIns="45719" bIns="45719" anchor="b"/>
          <a:lstStyle>
            <a:lvl1pPr marL="0" indent="0" defTabSz="825500">
              <a:lnSpc>
                <a:spcPct val="100000"/>
              </a:lnSpc>
              <a:spcBef>
                <a:spcPts val="0"/>
              </a:spcBef>
              <a:buSzTx/>
              <a:buNone/>
              <a:defRPr b="1" sz="3600"/>
            </a:lvl1pPr>
          </a:lstStyle>
          <a:p>
            <a:pPr/>
            <a:r>
              <a:t>Author and Date</a:t>
            </a:r>
          </a:p>
        </p:txBody>
      </p:sp>
      <p:sp>
        <p:nvSpPr>
          <p:cNvPr id="12" name="Presentation Title"/>
          <p:cNvSpPr txBox="1"/>
          <p:nvPr>
            <p:ph type="title" hasCustomPrompt="1"/>
          </p:nvPr>
        </p:nvSpPr>
        <p:spPr>
          <a:xfrm>
            <a:off x="1206496" y="2574991"/>
            <a:ext cx="21971004" cy="4648201"/>
          </a:xfrm>
          <a:prstGeom prst="rect">
            <a:avLst/>
          </a:prstGeom>
        </p:spPr>
        <p:txBody>
          <a:bodyPr anchor="b"/>
          <a:lstStyle>
            <a:lvl1pPr>
              <a:defRPr spc="-232" sz="11600"/>
            </a:lvl1pPr>
          </a:lstStyle>
          <a:p>
            <a:pPr/>
            <a:r>
              <a:t>Presentation Title</a:t>
            </a:r>
          </a:p>
        </p:txBody>
      </p:sp>
      <p:sp>
        <p:nvSpPr>
          <p:cNvPr id="13" name="Body Level One…"/>
          <p:cNvSpPr txBox="1"/>
          <p:nvPr>
            <p:ph type="body" sz="quarter" idx="1" hasCustomPrompt="1"/>
          </p:nvPr>
        </p:nvSpPr>
        <p:spPr>
          <a:xfrm>
            <a:off x="1206500" y="7196865"/>
            <a:ext cx="21971000" cy="1905001"/>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xfrm>
            <a:off x="12007748" y="13080999"/>
            <a:ext cx="368504"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99" name="Slide Title"/>
          <p:cNvSpPr txBox="1"/>
          <p:nvPr>
            <p:ph type="title" hasCustomPrompt="1"/>
          </p:nvPr>
        </p:nvSpPr>
        <p:spPr>
          <a:xfrm>
            <a:off x="1206500" y="952500"/>
            <a:ext cx="21971000" cy="1434949"/>
          </a:xfrm>
          <a:prstGeom prst="rect">
            <a:avLst/>
          </a:prstGeom>
        </p:spPr>
        <p:txBody>
          <a:bodyPr/>
          <a:lstStyle/>
          <a:p>
            <a:pPr/>
            <a:r>
              <a:t>Slide Title</a:t>
            </a:r>
          </a:p>
        </p:txBody>
      </p:sp>
      <p:sp>
        <p:nvSpPr>
          <p:cNvPr id="100" name="Slide Subtitle"/>
          <p:cNvSpPr txBox="1"/>
          <p:nvPr>
            <p:ph type="body" sz="quarter" idx="21" hasCustomPrompt="1"/>
          </p:nvPr>
        </p:nvSpPr>
        <p:spPr>
          <a:xfrm>
            <a:off x="1206500" y="2245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10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108" name="Agenda Title"/>
          <p:cNvSpPr txBox="1"/>
          <p:nvPr>
            <p:ph type="title" hasCustomPrompt="1"/>
          </p:nvPr>
        </p:nvSpPr>
        <p:spPr>
          <a:xfrm>
            <a:off x="1206500" y="952500"/>
            <a:ext cx="21971000" cy="1435100"/>
          </a:xfrm>
          <a:prstGeom prst="rect">
            <a:avLst/>
          </a:prstGeom>
        </p:spPr>
        <p:txBody>
          <a:bodyPr/>
          <a:lstStyle/>
          <a:p>
            <a:pPr/>
            <a:r>
              <a:t>Agenda Title</a:t>
            </a:r>
          </a:p>
        </p:txBody>
      </p:sp>
      <p:sp>
        <p:nvSpPr>
          <p:cNvPr id="109" name="Agenda Subtitle"/>
          <p:cNvSpPr txBox="1"/>
          <p:nvPr>
            <p:ph type="body" sz="quarter" idx="21" hasCustomPrompt="1"/>
          </p:nvPr>
        </p:nvSpPr>
        <p:spPr>
          <a:xfrm>
            <a:off x="1206500" y="2245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Agenda Subtitle</a:t>
            </a:r>
          </a:p>
        </p:txBody>
      </p:sp>
      <p:sp>
        <p:nvSpPr>
          <p:cNvPr id="110" name="Body Level One…"/>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457200" defTabSz="825500">
              <a:lnSpc>
                <a:spcPct val="100000"/>
              </a:lnSpc>
              <a:spcBef>
                <a:spcPts val="1800"/>
              </a:spcBef>
              <a:buSzTx/>
              <a:buNone/>
              <a:defRPr spc="-55" sz="5500"/>
            </a:lvl2pPr>
            <a:lvl3pPr marL="0" indent="914400" defTabSz="825500">
              <a:lnSpc>
                <a:spcPct val="100000"/>
              </a:lnSpc>
              <a:spcBef>
                <a:spcPts val="1800"/>
              </a:spcBef>
              <a:buSzTx/>
              <a:buNone/>
              <a:defRPr spc="-55" sz="5500"/>
            </a:lvl3pPr>
            <a:lvl4pPr marL="0" indent="1371600" defTabSz="825500">
              <a:lnSpc>
                <a:spcPct val="100000"/>
              </a:lnSpc>
              <a:spcBef>
                <a:spcPts val="1800"/>
              </a:spcBef>
              <a:buSzTx/>
              <a:buNone/>
              <a:defRPr spc="-55" sz="5500"/>
            </a:lvl4pPr>
            <a:lvl5pPr marL="0" indent="1828800" defTabSz="825500">
              <a:lnSpc>
                <a:spcPct val="100000"/>
              </a:lnSpc>
              <a:spcBef>
                <a:spcPts val="1800"/>
              </a:spcBef>
              <a:buSzTx/>
              <a:buNone/>
              <a:defRPr spc="-55" sz="5500"/>
            </a:lvl5pPr>
          </a:lstStyle>
          <a:p>
            <a:pPr/>
            <a:r>
              <a:t>Agenda Topics</a:t>
            </a:r>
          </a:p>
          <a:p>
            <a:pPr lvl="1"/>
            <a:r>
              <a:t/>
            </a:r>
          </a:p>
          <a:p>
            <a:pPr lvl="2"/>
            <a:r>
              <a:t/>
            </a:r>
          </a:p>
          <a:p>
            <a:pPr lvl="3"/>
            <a:r>
              <a:t/>
            </a:r>
          </a:p>
          <a:p>
            <a:pPr lvl="4"/>
            <a:r>
              <a:t/>
            </a:r>
          </a:p>
        </p:txBody>
      </p:sp>
      <p:sp>
        <p:nvSpPr>
          <p:cNvPr id="1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118" name="Body Level One…"/>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26" name="Fact information"/>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Fact information</a:t>
            </a:r>
          </a:p>
        </p:txBody>
      </p:sp>
      <p:sp>
        <p:nvSpPr>
          <p:cNvPr id="127" name="Body Level One…"/>
          <p:cNvSpPr txBox="1"/>
          <p:nvPr>
            <p:ph type="body" idx="1" hasCustomPrompt="1"/>
          </p:nvPr>
        </p:nvSpPr>
        <p:spPr>
          <a:xfrm>
            <a:off x="1206500" y="935258"/>
            <a:ext cx="21971000" cy="7359063"/>
          </a:xfrm>
          <a:prstGeom prst="rect">
            <a:avLst/>
          </a:prstGeom>
        </p:spPr>
        <p:txBody>
          <a:bodyPr anchor="b"/>
          <a:lstStyle>
            <a:lvl1pPr marL="0" indent="0" algn="ctr">
              <a:lnSpc>
                <a:spcPct val="80000"/>
              </a:lnSpc>
              <a:spcBef>
                <a:spcPts val="0"/>
              </a:spcBef>
              <a:buSzTx/>
              <a:buNone/>
              <a:defRPr b="1" spc="-250" sz="25000"/>
            </a:lvl1pPr>
            <a:lvl2pPr marL="0" indent="457200" algn="ctr">
              <a:lnSpc>
                <a:spcPct val="80000"/>
              </a:lnSpc>
              <a:spcBef>
                <a:spcPts val="0"/>
              </a:spcBef>
              <a:buSzTx/>
              <a:buNone/>
              <a:defRPr b="1" spc="-250" sz="25000"/>
            </a:lvl2pPr>
            <a:lvl3pPr marL="0" indent="914400" algn="ctr">
              <a:lnSpc>
                <a:spcPct val="80000"/>
              </a:lnSpc>
              <a:spcBef>
                <a:spcPts val="0"/>
              </a:spcBef>
              <a:buSzTx/>
              <a:buNone/>
              <a:defRPr b="1" spc="-250" sz="25000"/>
            </a:lvl3pPr>
            <a:lvl4pPr marL="0" indent="1371600" algn="ctr">
              <a:lnSpc>
                <a:spcPct val="80000"/>
              </a:lnSpc>
              <a:spcBef>
                <a:spcPts val="0"/>
              </a:spcBef>
              <a:buSzTx/>
              <a:buNone/>
              <a:defRPr b="1" spc="-250" sz="25000"/>
            </a:lvl4pPr>
            <a:lvl5pPr marL="0" indent="1828800" algn="ctr">
              <a:lnSpc>
                <a:spcPct val="80000"/>
              </a:lnSpc>
              <a:spcBef>
                <a:spcPts val="0"/>
              </a:spcBef>
              <a:buSzTx/>
              <a:buNone/>
              <a:defRPr b="1" spc="-250" sz="25000"/>
            </a:lvl5pPr>
          </a:lstStyle>
          <a:p>
            <a:pPr/>
            <a:r>
              <a:t>100%</a:t>
            </a:r>
          </a:p>
          <a:p>
            <a:pPr lvl="1"/>
            <a:r>
              <a:t/>
            </a:r>
          </a:p>
          <a:p>
            <a:pPr lvl="2"/>
            <a:r>
              <a:t/>
            </a:r>
          </a:p>
          <a:p>
            <a:pPr lvl="3"/>
            <a:r>
              <a:t/>
            </a:r>
          </a:p>
          <a:p>
            <a:pPr lvl="4"/>
            <a:r>
              <a:t/>
            </a:r>
          </a:p>
        </p:txBody>
      </p:sp>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35" name="Attribution"/>
          <p:cNvSpPr txBox="1"/>
          <p:nvPr>
            <p:ph type="body" sz="quarter" idx="21" hasCustomPrompt="1"/>
          </p:nvPr>
        </p:nvSpPr>
        <p:spPr>
          <a:xfrm>
            <a:off x="2480825" y="10675453"/>
            <a:ext cx="201492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Attribution</a:t>
            </a:r>
          </a:p>
        </p:txBody>
      </p:sp>
      <p:sp>
        <p:nvSpPr>
          <p:cNvPr id="136" name="Body Level One…"/>
          <p:cNvSpPr txBox="1"/>
          <p:nvPr>
            <p:ph type="body" sz="half" idx="1" hasCustomPrompt="1"/>
          </p:nvPr>
        </p:nvSpPr>
        <p:spPr>
          <a:xfrm>
            <a:off x="1753923" y="4939860"/>
            <a:ext cx="20876154" cy="3836280"/>
          </a:xfrm>
          <a:prstGeom prst="rect">
            <a:avLst/>
          </a:prstGeom>
        </p:spPr>
        <p:txBody>
          <a:bodyPr anchor="ctr"/>
          <a:lstStyle>
            <a:lvl1pPr marL="638923" indent="-469900">
              <a:spcBef>
                <a:spcPts val="0"/>
              </a:spcBef>
              <a:buSzTx/>
              <a:buNone/>
              <a:defRPr spc="-170" sz="8500">
                <a:latin typeface="Helvetica Neue Medium"/>
                <a:ea typeface="Helvetica Neue Medium"/>
                <a:cs typeface="Helvetica Neue Medium"/>
                <a:sym typeface="Helvetica Neue Medium"/>
              </a:defRPr>
            </a:lvl1pPr>
            <a:lvl2pPr marL="638923" indent="-12700">
              <a:spcBef>
                <a:spcPts val="0"/>
              </a:spcBef>
              <a:buSzTx/>
              <a:buNone/>
              <a:defRPr spc="-170" sz="8500">
                <a:latin typeface="Helvetica Neue Medium"/>
                <a:ea typeface="Helvetica Neue Medium"/>
                <a:cs typeface="Helvetica Neue Medium"/>
                <a:sym typeface="Helvetica Neue Medium"/>
              </a:defRPr>
            </a:lvl2pPr>
            <a:lvl3pPr marL="638923" indent="444500">
              <a:spcBef>
                <a:spcPts val="0"/>
              </a:spcBef>
              <a:buSzTx/>
              <a:buNone/>
              <a:defRPr spc="-170" sz="8500">
                <a:latin typeface="Helvetica Neue Medium"/>
                <a:ea typeface="Helvetica Neue Medium"/>
                <a:cs typeface="Helvetica Neue Medium"/>
                <a:sym typeface="Helvetica Neue Medium"/>
              </a:defRPr>
            </a:lvl3pPr>
            <a:lvl4pPr marL="638923" indent="901700">
              <a:spcBef>
                <a:spcPts val="0"/>
              </a:spcBef>
              <a:buSzTx/>
              <a:buNone/>
              <a:defRPr spc="-170" sz="8500">
                <a:latin typeface="Helvetica Neue Medium"/>
                <a:ea typeface="Helvetica Neue Medium"/>
                <a:cs typeface="Helvetica Neue Medium"/>
                <a:sym typeface="Helvetica Neue Medium"/>
              </a:defRPr>
            </a:lvl4pPr>
            <a:lvl5pPr marL="638923" indent="1358900">
              <a:spcBef>
                <a:spcPts val="0"/>
              </a:spcBef>
              <a:buSzTx/>
              <a:buNone/>
              <a:defRPr spc="-170" sz="8500">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44" name="Close-up of wild plants growing between rocks"/>
          <p:cNvSpPr/>
          <p:nvPr>
            <p:ph type="pic" sz="quarter" idx="21"/>
          </p:nvPr>
        </p:nvSpPr>
        <p:spPr>
          <a:xfrm>
            <a:off x="15430500" y="7085409"/>
            <a:ext cx="8128000" cy="5410201"/>
          </a:xfrm>
          <a:prstGeom prst="rect">
            <a:avLst/>
          </a:prstGeom>
        </p:spPr>
        <p:txBody>
          <a:bodyPr lIns="91439" tIns="45719" rIns="91439" bIns="45719">
            <a:noAutofit/>
          </a:bodyPr>
          <a:lstStyle/>
          <a:p>
            <a:pPr/>
          </a:p>
        </p:txBody>
      </p:sp>
      <p:sp>
        <p:nvSpPr>
          <p:cNvPr id="145" name="Large rock formation under dark clouds with a dirt road in the foreground"/>
          <p:cNvSpPr/>
          <p:nvPr>
            <p:ph type="pic" idx="22"/>
          </p:nvPr>
        </p:nvSpPr>
        <p:spPr>
          <a:xfrm>
            <a:off x="-2933700" y="1270000"/>
            <a:ext cx="22699133" cy="11277600"/>
          </a:xfrm>
          <a:prstGeom prst="rect">
            <a:avLst/>
          </a:prstGeom>
        </p:spPr>
        <p:txBody>
          <a:bodyPr lIns="91439" tIns="45719" rIns="91439" bIns="45719">
            <a:noAutofit/>
          </a:bodyPr>
          <a:lstStyle/>
          <a:p>
            <a:pPr/>
          </a:p>
        </p:txBody>
      </p:sp>
      <p:sp>
        <p:nvSpPr>
          <p:cNvPr id="146" name="Close-up of a wild plant growing between lava rocks"/>
          <p:cNvSpPr/>
          <p:nvPr>
            <p:ph type="pic" sz="quarter" idx="23"/>
          </p:nvPr>
        </p:nvSpPr>
        <p:spPr>
          <a:xfrm>
            <a:off x="15430500" y="1270000"/>
            <a:ext cx="8128000" cy="5410200"/>
          </a:xfrm>
          <a:prstGeom prst="rect">
            <a:avLst/>
          </a:prstGeom>
        </p:spPr>
        <p:txBody>
          <a:bodyPr lIns="91439" tIns="45719" rIns="91439" bIns="45719">
            <a:noAutofit/>
          </a:bodyPr>
          <a:lstStyle/>
          <a:p>
            <a:pPr/>
          </a:p>
        </p:txBody>
      </p:sp>
      <p:sp>
        <p:nvSpPr>
          <p:cNvPr id="1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54" name="waterfall surrounded by a green rocky landscape"/>
          <p:cNvSpPr/>
          <p:nvPr>
            <p:ph type="pic" idx="21"/>
          </p:nvPr>
        </p:nvSpPr>
        <p:spPr>
          <a:xfrm>
            <a:off x="-1511300" y="-3721100"/>
            <a:ext cx="28511500" cy="19030242"/>
          </a:xfrm>
          <a:prstGeom prst="rect">
            <a:avLst/>
          </a:prstGeom>
        </p:spPr>
        <p:txBody>
          <a:bodyPr lIns="91439" tIns="45719" rIns="91439" bIns="45719">
            <a:noAutofit/>
          </a:bodyPr>
          <a:lstStyle/>
          <a:p>
            <a:pPr/>
          </a:p>
        </p:txBody>
      </p:sp>
      <p:sp>
        <p:nvSpPr>
          <p:cNvPr id="15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Green, hilly landscape"/>
          <p:cNvSpPr/>
          <p:nvPr>
            <p:ph type="pic" idx="21"/>
          </p:nvPr>
        </p:nvSpPr>
        <p:spPr>
          <a:xfrm>
            <a:off x="-431800" y="-4038600"/>
            <a:ext cx="29464000" cy="18034000"/>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1206500" y="7124700"/>
            <a:ext cx="21971000" cy="4648200"/>
          </a:xfrm>
          <a:prstGeom prst="rect">
            <a:avLst/>
          </a:prstGeom>
        </p:spPr>
        <p:txBody>
          <a:bodyPr anchor="b"/>
          <a:lstStyle>
            <a:lvl1pPr>
              <a:defRPr spc="-232" sz="11600"/>
            </a:lvl1pPr>
          </a:lstStyle>
          <a:p>
            <a:pPr/>
            <a:r>
              <a:t>Presentation Title</a:t>
            </a:r>
          </a:p>
        </p:txBody>
      </p:sp>
      <p:sp>
        <p:nvSpPr>
          <p:cNvPr id="23" name="Author and Date"/>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24" name="Body Level One…"/>
          <p:cNvSpPr txBox="1"/>
          <p:nvPr>
            <p:ph type="body" sz="quarter" idx="1" hasCustomPrompt="1"/>
          </p:nvPr>
        </p:nvSpPr>
        <p:spPr>
          <a:xfrm>
            <a:off x="1206500" y="11609910"/>
            <a:ext cx="21971000" cy="1144688"/>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 </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Slide Title"/>
          <p:cNvSpPr txBox="1"/>
          <p:nvPr>
            <p:ph type="title" hasCustomPrompt="1"/>
          </p:nvPr>
        </p:nvSpPr>
        <p:spPr>
          <a:xfrm>
            <a:off x="1206500" y="1270000"/>
            <a:ext cx="9779000" cy="5882273"/>
          </a:xfrm>
          <a:prstGeom prst="rect">
            <a:avLst/>
          </a:prstGeom>
        </p:spPr>
        <p:txBody>
          <a:bodyPr anchor="b"/>
          <a:lstStyle/>
          <a:p>
            <a:pPr/>
            <a:r>
              <a:t>Slide Title</a:t>
            </a:r>
          </a:p>
        </p:txBody>
      </p:sp>
      <p:sp>
        <p:nvSpPr>
          <p:cNvPr id="33" name="Body Level One…"/>
          <p:cNvSpPr txBox="1"/>
          <p:nvPr>
            <p:ph type="body" sz="quarter" idx="1" hasCustomPrompt="1"/>
          </p:nvPr>
        </p:nvSpPr>
        <p:spPr>
          <a:xfrm>
            <a:off x="1206500" y="7060576"/>
            <a:ext cx="9779000" cy="5382403"/>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Slide Subtitle</a:t>
            </a:r>
          </a:p>
          <a:p>
            <a:pPr lvl="1"/>
            <a:r>
              <a:t/>
            </a:r>
          </a:p>
          <a:p>
            <a:pPr lvl="2"/>
            <a:r>
              <a:t/>
            </a:r>
          </a:p>
          <a:p>
            <a:pPr lvl="3"/>
            <a:r>
              <a:t/>
            </a:r>
          </a:p>
          <a:p>
            <a:pPr lvl="4"/>
            <a:r>
              <a:t/>
            </a:r>
          </a:p>
        </p:txBody>
      </p:sp>
      <p:sp>
        <p:nvSpPr>
          <p:cNvPr id="34" name="Moss-covered rocks"/>
          <p:cNvSpPr/>
          <p:nvPr>
            <p:ph type="pic" sz="half" idx="21"/>
          </p:nvPr>
        </p:nvSpPr>
        <p:spPr>
          <a:xfrm>
            <a:off x="12052303" y="1270000"/>
            <a:ext cx="11188406" cy="11209889"/>
          </a:xfrm>
          <a:prstGeom prst="rect">
            <a:avLst/>
          </a:prstGeom>
        </p:spPr>
        <p:txBody>
          <a:bodyPr lIns="91439" tIns="45719" rIns="91439" bIns="45719">
            <a:noAutofit/>
          </a:bodyPr>
          <a:lstStyle/>
          <a:p>
            <a:pPr/>
          </a:p>
        </p:txBody>
      </p:sp>
      <p:sp>
        <p:nvSpPr>
          <p:cNvPr id="35"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21" hasCustomPrompt="1"/>
          </p:nvPr>
        </p:nvSpPr>
        <p:spPr>
          <a:xfrm>
            <a:off x="1206500" y="2245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numCol="2" spcCol="109855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Slide Title"/>
          <p:cNvSpPr txBox="1"/>
          <p:nvPr>
            <p:ph type="title" hasCustomPrompt="1"/>
          </p:nvPr>
        </p:nvSpPr>
        <p:spPr>
          <a:xfrm>
            <a:off x="1206500" y="952500"/>
            <a:ext cx="9779000" cy="1435100"/>
          </a:xfrm>
          <a:prstGeom prst="rect">
            <a:avLst/>
          </a:prstGeom>
        </p:spPr>
        <p:txBody>
          <a:bodyPr/>
          <a:lstStyle/>
          <a:p>
            <a:pPr/>
            <a:r>
              <a:t>Slide Title</a:t>
            </a:r>
          </a:p>
        </p:txBody>
      </p:sp>
      <p:sp>
        <p:nvSpPr>
          <p:cNvPr id="61" name="Slide Subtitle"/>
          <p:cNvSpPr txBox="1"/>
          <p:nvPr>
            <p:ph type="body" sz="quarter" idx="21" hasCustomPrompt="1"/>
          </p:nvPr>
        </p:nvSpPr>
        <p:spPr>
          <a:xfrm>
            <a:off x="1206500" y="2245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62" name="Body Level One…"/>
          <p:cNvSpPr txBox="1"/>
          <p:nvPr>
            <p:ph type="body" sz="half" idx="1" hasCustomPrompt="1"/>
          </p:nvPr>
        </p:nvSpPr>
        <p:spPr>
          <a:xfrm>
            <a:off x="1206500" y="4248504"/>
            <a:ext cx="9779000" cy="8256012"/>
          </a:xfrm>
          <a:prstGeom prst="rect">
            <a:avLst/>
          </a:prstGeom>
        </p:spPr>
        <p:txBody>
          <a:bodyPr/>
          <a:lstStyle/>
          <a:p>
            <a:pPr/>
            <a:r>
              <a:t>Slide bullet text</a:t>
            </a:r>
          </a:p>
          <a:p>
            <a:pPr lvl="1"/>
            <a:r>
              <a:t/>
            </a:r>
          </a:p>
          <a:p>
            <a:pPr lvl="2"/>
            <a:r>
              <a:t/>
            </a:r>
          </a:p>
          <a:p>
            <a:pPr lvl="3"/>
            <a:r>
              <a:t/>
            </a:r>
          </a:p>
          <a:p>
            <a:pPr lvl="4"/>
            <a:r>
              <a:t/>
            </a:r>
          </a:p>
        </p:txBody>
      </p:sp>
      <p:sp>
        <p:nvSpPr>
          <p:cNvPr id="63" name="Large rock formation under dark clouds with a dirt road in the foreground"/>
          <p:cNvSpPr/>
          <p:nvPr>
            <p:ph type="pic" idx="22"/>
          </p:nvPr>
        </p:nvSpPr>
        <p:spPr>
          <a:xfrm>
            <a:off x="6380200" y="1263848"/>
            <a:ext cx="22529801" cy="11193471"/>
          </a:xfrm>
          <a:prstGeom prst="rect">
            <a:avLst/>
          </a:prstGeom>
        </p:spPr>
        <p:txBody>
          <a:bodyPr lIns="91439" tIns="45719" rIns="91439" bIns="45719">
            <a:noAutofit/>
          </a:bodyPr>
          <a:lstStyle/>
          <a:p>
            <a:pP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Small">
    <p:spTree>
      <p:nvGrpSpPr>
        <p:cNvPr id="1" name=""/>
        <p:cNvGrpSpPr/>
        <p:nvPr/>
      </p:nvGrpSpPr>
      <p:grpSpPr>
        <a:xfrm>
          <a:off x="0" y="0"/>
          <a:ext cx="0" cy="0"/>
          <a:chOff x="0" y="0"/>
          <a:chExt cx="0" cy="0"/>
        </a:xfrm>
      </p:grpSpPr>
      <p:sp>
        <p:nvSpPr>
          <p:cNvPr id="71" name="Slide Title"/>
          <p:cNvSpPr txBox="1"/>
          <p:nvPr>
            <p:ph type="title" hasCustomPrompt="1"/>
          </p:nvPr>
        </p:nvSpPr>
        <p:spPr>
          <a:xfrm>
            <a:off x="1206500" y="952500"/>
            <a:ext cx="9779000" cy="1435100"/>
          </a:xfrm>
          <a:prstGeom prst="rect">
            <a:avLst/>
          </a:prstGeom>
        </p:spPr>
        <p:txBody>
          <a:bodyPr/>
          <a:lstStyle/>
          <a:p>
            <a:pPr/>
            <a:r>
              <a:t>Slide Title</a:t>
            </a:r>
          </a:p>
        </p:txBody>
      </p:sp>
      <p:sp>
        <p:nvSpPr>
          <p:cNvPr id="72" name="Slide Subtitle"/>
          <p:cNvSpPr txBox="1"/>
          <p:nvPr>
            <p:ph type="body" sz="quarter" idx="21" hasCustomPrompt="1"/>
          </p:nvPr>
        </p:nvSpPr>
        <p:spPr>
          <a:xfrm>
            <a:off x="1206500" y="2245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73" name="Body Level One…"/>
          <p:cNvSpPr txBox="1"/>
          <p:nvPr>
            <p:ph type="body" sz="half" idx="1" hasCustomPrompt="1"/>
          </p:nvPr>
        </p:nvSpPr>
        <p:spPr>
          <a:xfrm>
            <a:off x="1206500" y="4248504"/>
            <a:ext cx="9779000" cy="8256012"/>
          </a:xfrm>
          <a:prstGeom prst="rect">
            <a:avLst/>
          </a:prstGeom>
        </p:spPr>
        <p:txBody>
          <a:bodyPr/>
          <a:lstStyle/>
          <a:p>
            <a:pPr/>
            <a:r>
              <a:t>Slide bullet text</a:t>
            </a:r>
          </a:p>
          <a:p>
            <a:pPr lvl="1"/>
            <a:r>
              <a:t/>
            </a:r>
          </a:p>
          <a:p>
            <a:pPr lvl="2"/>
            <a:r>
              <a:t/>
            </a:r>
          </a:p>
          <a:p>
            <a:pPr lvl="3"/>
            <a:r>
              <a:t/>
            </a:r>
          </a:p>
          <a:p>
            <a:pPr lvl="4"/>
            <a:r>
              <a:t/>
            </a:r>
          </a:p>
        </p:txBody>
      </p:sp>
      <p:sp>
        <p:nvSpPr>
          <p:cNvPr id="7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Large">
    <p:spTree>
      <p:nvGrpSpPr>
        <p:cNvPr id="1" name=""/>
        <p:cNvGrpSpPr/>
        <p:nvPr/>
      </p:nvGrpSpPr>
      <p:grpSpPr>
        <a:xfrm>
          <a:off x="0" y="0"/>
          <a:ext cx="0" cy="0"/>
          <a:chOff x="0" y="0"/>
          <a:chExt cx="0" cy="0"/>
        </a:xfrm>
      </p:grpSpPr>
      <p:sp>
        <p:nvSpPr>
          <p:cNvPr id="81" name="Slide Title"/>
          <p:cNvSpPr txBox="1"/>
          <p:nvPr>
            <p:ph type="title" hasCustomPrompt="1"/>
          </p:nvPr>
        </p:nvSpPr>
        <p:spPr>
          <a:xfrm>
            <a:off x="1206500" y="952500"/>
            <a:ext cx="9779000" cy="1435100"/>
          </a:xfrm>
          <a:prstGeom prst="rect">
            <a:avLst/>
          </a:prstGeom>
        </p:spPr>
        <p:txBody>
          <a:bodyPr/>
          <a:lstStyle/>
          <a:p>
            <a:pPr/>
            <a:r>
              <a:t>Slide Title</a:t>
            </a:r>
          </a:p>
        </p:txBody>
      </p:sp>
      <p:sp>
        <p:nvSpPr>
          <p:cNvPr id="82" name="Slide Subtitle"/>
          <p:cNvSpPr txBox="1"/>
          <p:nvPr>
            <p:ph type="body" sz="quarter" idx="21" hasCustomPrompt="1"/>
          </p:nvPr>
        </p:nvSpPr>
        <p:spPr>
          <a:xfrm>
            <a:off x="1206500" y="2245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83" name="Body Level One…"/>
          <p:cNvSpPr txBox="1"/>
          <p:nvPr>
            <p:ph type="body" sz="half" idx="1" hasCustomPrompt="1"/>
          </p:nvPr>
        </p:nvSpPr>
        <p:spPr>
          <a:xfrm>
            <a:off x="1206500" y="4248504"/>
            <a:ext cx="9779000" cy="8256012"/>
          </a:xfrm>
          <a:prstGeom prst="rect">
            <a:avLst/>
          </a:prstGeom>
        </p:spPr>
        <p:txBody>
          <a:bodyPr/>
          <a:lstStyle/>
          <a:p>
            <a:pPr/>
            <a:r>
              <a:t>Slide bullet text</a:t>
            </a:r>
          </a:p>
          <a:p>
            <a:pPr lvl="1"/>
            <a:r>
              <a:t/>
            </a:r>
          </a:p>
          <a:p>
            <a:pPr lvl="2"/>
            <a:r>
              <a:t/>
            </a:r>
          </a:p>
          <a:p>
            <a:pPr lvl="3"/>
            <a:r>
              <a:t/>
            </a:r>
          </a:p>
          <a:p>
            <a:pPr lvl="4"/>
            <a:r>
              <a:t/>
            </a:r>
          </a:p>
        </p:txBody>
      </p:sp>
      <p:sp>
        <p:nvSpPr>
          <p:cNvPr id="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91" name="Section Title"/>
          <p:cNvSpPr txBox="1"/>
          <p:nvPr>
            <p:ph type="title" hasCustomPrompt="1"/>
          </p:nvPr>
        </p:nvSpPr>
        <p:spPr>
          <a:xfrm>
            <a:off x="1206496" y="4533900"/>
            <a:ext cx="21971004" cy="4648200"/>
          </a:xfrm>
          <a:prstGeom prst="rect">
            <a:avLst/>
          </a:prstGeom>
        </p:spPr>
        <p:txBody>
          <a:bodyPr anchor="ctr"/>
          <a:lstStyle>
            <a:lvl1pPr>
              <a:defRPr b="0" spc="-232" sz="11600">
                <a:latin typeface="Helvetica Neue Medium"/>
                <a:ea typeface="Helvetica Neue Medium"/>
                <a:cs typeface="Helvetica Neue Medium"/>
                <a:sym typeface="Helvetica Neue Medium"/>
              </a:defRPr>
            </a:lvl1pPr>
          </a:lstStyle>
          <a:p>
            <a:pPr/>
            <a:r>
              <a:t>Section Title</a:t>
            </a:r>
          </a:p>
        </p:txBody>
      </p:sp>
      <p:sp>
        <p:nvSpPr>
          <p:cNvPr id="92"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06500" y="952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transition xmlns:p14="http://schemas.microsoft.com/office/powerpoint/2010/main" spd="med" advClick="1"/>
  <p:txStyles>
    <p:titleStyle>
      <a:lvl1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Barry G. Johnson, Sr. - Sunday, January 21, 2023"/>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Barry G. Johnson, Sr. - Sunday, January 21, 2023</a:t>
            </a:r>
          </a:p>
        </p:txBody>
      </p:sp>
      <p:sp>
        <p:nvSpPr>
          <p:cNvPr id="172" name="Life after Death"/>
          <p:cNvSpPr txBox="1"/>
          <p:nvPr>
            <p:ph type="ctrTitle"/>
          </p:nvPr>
        </p:nvSpPr>
        <p:spPr>
          <a:prstGeom prst="rect">
            <a:avLst/>
          </a:prstGeom>
        </p:spPr>
        <p:txBody>
          <a:bodyPr/>
          <a:lstStyle/>
          <a:p>
            <a:pPr/>
            <a:r>
              <a:t>Life after Death</a:t>
            </a:r>
          </a:p>
        </p:txBody>
      </p:sp>
      <p:sp>
        <p:nvSpPr>
          <p:cNvPr id="173" name="What Do We Know About The Resurrection?"/>
          <p:cNvSpPr txBox="1"/>
          <p:nvPr>
            <p:ph type="subTitle" sz="quarter" idx="1"/>
          </p:nvPr>
        </p:nvSpPr>
        <p:spPr>
          <a:prstGeom prst="rect">
            <a:avLst/>
          </a:prstGeom>
        </p:spPr>
        <p:txBody>
          <a:bodyPr/>
          <a:lstStyle/>
          <a:p>
            <a:pPr/>
            <a:r>
              <a:t>What Do We Know About The Resurrection?</a:t>
            </a:r>
          </a:p>
        </p:txBody>
      </p:sp>
      <p:pic>
        <p:nvPicPr>
          <p:cNvPr id="174" name="DALL·E 2024-01-16 09.52.36 - A mystical and surreal representation of life after death, featuring a serene landscape that blends elements of both the earthly and the ethereal. The.png" descr="DALL·E 2024-01-16 09.52.36 - A mystical and surreal representation of life after death, featuring a serene landscape that blends elements of both the earthly and the ethereal. The.png"/>
          <p:cNvPicPr>
            <a:picLocks noChangeAspect="1"/>
          </p:cNvPicPr>
          <p:nvPr/>
        </p:nvPicPr>
        <p:blipFill>
          <a:blip r:embed="rId2">
            <a:extLst/>
          </a:blip>
          <a:stretch>
            <a:fillRect/>
          </a:stretch>
        </p:blipFill>
        <p:spPr>
          <a:xfrm>
            <a:off x="16283128" y="294730"/>
            <a:ext cx="7788106" cy="7788106"/>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What Do We Know About The Resurrection?"/>
          <p:cNvSpPr txBox="1"/>
          <p:nvPr>
            <p:ph type="title"/>
          </p:nvPr>
        </p:nvSpPr>
        <p:spPr>
          <a:prstGeom prst="rect">
            <a:avLst/>
          </a:prstGeom>
        </p:spPr>
        <p:txBody>
          <a:bodyPr/>
          <a:lstStyle/>
          <a:p>
            <a:pPr/>
            <a:r>
              <a:t>What Do We Know About The Resurrection?</a:t>
            </a:r>
          </a:p>
        </p:txBody>
      </p:sp>
      <p:sp>
        <p:nvSpPr>
          <p:cNvPr id="177" name="INTRODUCTION"/>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INTRODUCTION</a:t>
            </a:r>
          </a:p>
        </p:txBody>
      </p:sp>
      <p:sp>
        <p:nvSpPr>
          <p:cNvPr id="178" name="&quot;Second Coming&quot; of our Lord will usher in a series of wonderful events……"/>
          <p:cNvSpPr txBox="1"/>
          <p:nvPr>
            <p:ph type="body" idx="1"/>
          </p:nvPr>
        </p:nvSpPr>
        <p:spPr>
          <a:xfrm>
            <a:off x="6031819" y="4248504"/>
            <a:ext cx="17653681" cy="8256012"/>
          </a:xfrm>
          <a:prstGeom prst="rect">
            <a:avLst/>
          </a:prstGeom>
        </p:spPr>
        <p:txBody>
          <a:bodyPr/>
          <a:lstStyle/>
          <a:p>
            <a:pPr/>
            <a:r>
              <a:t>"Second Coming" of our Lord will usher in a series of wonderful events…</a:t>
            </a:r>
          </a:p>
          <a:p>
            <a:pPr/>
            <a:r>
              <a:t>"The Resurrection of the Dead"</a:t>
            </a:r>
          </a:p>
        </p:txBody>
      </p:sp>
      <p:pic>
        <p:nvPicPr>
          <p:cNvPr id="179" name="1. FACT… 1. FACT2. AGENT3. UNIVERSALITY4. TIME5. BODY" descr="1. FACT… 1. FACT2. AGENT3. UNIVERSALITY4. TIME5. BODY"/>
          <p:cNvPicPr>
            <a:picLocks noChangeAspect="0"/>
          </p:cNvPicPr>
          <p:nvPr/>
        </p:nvPicPr>
        <p:blipFill>
          <a:blip r:embed="rId3">
            <a:extLst/>
          </a:blip>
          <a:stretch>
            <a:fillRect/>
          </a:stretch>
        </p:blipFill>
        <p:spPr>
          <a:xfrm>
            <a:off x="127214" y="4082729"/>
            <a:ext cx="5507229" cy="6316900"/>
          </a:xfrm>
          <a:prstGeom prst="rect">
            <a:avLst/>
          </a:prstGeom>
          <a:effectLst>
            <a:reflection blurRad="0" stA="50000" stPos="0" endA="0" endPos="40000" dist="0" dir="5400000" fadeDir="5400000" sx="100000" sy="-100000" kx="0" ky="0" algn="bl" rotWithShape="0"/>
          </a:effectLst>
        </p:spPr>
      </p:pic>
    </p:spTree>
  </p:cSld>
  <p:clrMapOvr>
    <a:masterClrMapping/>
  </p:clrMapOvr>
  <mc:AlternateContent xmlns:mc="http://schemas.openxmlformats.org/markup-compatibility/2006">
    <mc:Choice xmlns:p14="http://schemas.microsoft.com/office/powerpoint/2010/main" Requires="p14">
      <p:transition spd="med" advClick="1" p14:dur="1000">
        <p14:doors dir="vert"/>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178">
                                            <p:bg/>
                                          </p:spTgt>
                                        </p:tgtEl>
                                        <p:attrNameLst>
                                          <p:attrName>style.visibility</p:attrName>
                                        </p:attrNameLst>
                                      </p:cBhvr>
                                      <p:to>
                                        <p:strVal val="visible"/>
                                      </p:to>
                                    </p:set>
                                    <p:anim calcmode="lin" valueType="num">
                                      <p:cBhvr>
                                        <p:cTn id="7" dur="1500" fill="hold"/>
                                        <p:tgtEl>
                                          <p:spTgt spid="178">
                                            <p:bg/>
                                          </p:spTgt>
                                        </p:tgtEl>
                                        <p:attrNameLst>
                                          <p:attrName>ppt_x</p:attrName>
                                        </p:attrNameLst>
                                      </p:cBhvr>
                                      <p:tavLst>
                                        <p:tav tm="0">
                                          <p:val>
                                            <p:strVal val="#ppt_x"/>
                                          </p:val>
                                        </p:tav>
                                        <p:tav tm="100000">
                                          <p:val>
                                            <p:strVal val="#ppt_x"/>
                                          </p:val>
                                        </p:tav>
                                      </p:tavLst>
                                    </p:anim>
                                    <p:anim calcmode="lin" valueType="num">
                                      <p:cBhvr>
                                        <p:cTn id="8" dur="1500" fill="hold"/>
                                        <p:tgtEl>
                                          <p:spTgt spid="178">
                                            <p:bg/>
                                          </p:spTgt>
                                        </p:tgtEl>
                                        <p:attrNameLst>
                                          <p:attrName>ppt_y</p:attrName>
                                        </p:attrNameLst>
                                      </p:cBhvr>
                                      <p:tavLst>
                                        <p:tav tm="0">
                                          <p:val>
                                            <p:strVal val="0-#ppt_h/2"/>
                                          </p:val>
                                        </p:tav>
                                        <p:tav tm="100000">
                                          <p:val>
                                            <p:strVal val="#ppt_y"/>
                                          </p:val>
                                        </p:tav>
                                      </p:tavLst>
                                    </p:anim>
                                  </p:childTnLst>
                                </p:cTn>
                              </p:par>
                              <p:par>
                                <p:cTn id="9" presetClass="entr" nodeType="withEffect" presetSubtype="1" presetID="2" grpId="1" fill="hold">
                                  <p:stCondLst>
                                    <p:cond delay="0"/>
                                  </p:stCondLst>
                                  <p:iterate type="el" backwards="0">
                                    <p:tmAbs val="0"/>
                                  </p:iterate>
                                  <p:childTnLst>
                                    <p:set>
                                      <p:cBhvr>
                                        <p:cTn id="10" fill="hold"/>
                                        <p:tgtEl>
                                          <p:spTgt spid="178">
                                            <p:txEl>
                                              <p:pRg st="0" end="0"/>
                                            </p:txEl>
                                          </p:spTgt>
                                        </p:tgtEl>
                                        <p:attrNameLst>
                                          <p:attrName>style.visibility</p:attrName>
                                        </p:attrNameLst>
                                      </p:cBhvr>
                                      <p:to>
                                        <p:strVal val="visible"/>
                                      </p:to>
                                    </p:set>
                                    <p:anim calcmode="lin" valueType="num">
                                      <p:cBhvr>
                                        <p:cTn id="11" dur="1500" fill="hold"/>
                                        <p:tgtEl>
                                          <p:spTgt spid="178">
                                            <p:txEl>
                                              <p:pRg st="0" end="0"/>
                                            </p:txEl>
                                          </p:spTgt>
                                        </p:tgtEl>
                                        <p:attrNameLst>
                                          <p:attrName>ppt_x</p:attrName>
                                        </p:attrNameLst>
                                      </p:cBhvr>
                                      <p:tavLst>
                                        <p:tav tm="0">
                                          <p:val>
                                            <p:strVal val="#ppt_x"/>
                                          </p:val>
                                        </p:tav>
                                        <p:tav tm="100000">
                                          <p:val>
                                            <p:strVal val="#ppt_x"/>
                                          </p:val>
                                        </p:tav>
                                      </p:tavLst>
                                    </p:anim>
                                    <p:anim calcmode="lin" valueType="num">
                                      <p:cBhvr>
                                        <p:cTn id="12" dur="1500" fill="hold"/>
                                        <p:tgtEl>
                                          <p:spTgt spid="178">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1" presetID="2" grpId="1" fill="hold">
                                  <p:stCondLst>
                                    <p:cond delay="0"/>
                                  </p:stCondLst>
                                  <p:iterate type="el" backwards="0">
                                    <p:tmAbs val="0"/>
                                  </p:iterate>
                                  <p:childTnLst>
                                    <p:set>
                                      <p:cBhvr>
                                        <p:cTn id="16" fill="hold"/>
                                        <p:tgtEl>
                                          <p:spTgt spid="178">
                                            <p:txEl>
                                              <p:pRg st="1" end="1"/>
                                            </p:txEl>
                                          </p:spTgt>
                                        </p:tgtEl>
                                        <p:attrNameLst>
                                          <p:attrName>style.visibility</p:attrName>
                                        </p:attrNameLst>
                                      </p:cBhvr>
                                      <p:to>
                                        <p:strVal val="visible"/>
                                      </p:to>
                                    </p:set>
                                    <p:anim calcmode="lin" valueType="num">
                                      <p:cBhvr>
                                        <p:cTn id="17" dur="1500" fill="hold"/>
                                        <p:tgtEl>
                                          <p:spTgt spid="178">
                                            <p:txEl>
                                              <p:pRg st="1" end="1"/>
                                            </p:txEl>
                                          </p:spTgt>
                                        </p:tgtEl>
                                        <p:attrNameLst>
                                          <p:attrName>ppt_x</p:attrName>
                                        </p:attrNameLst>
                                      </p:cBhvr>
                                      <p:tavLst>
                                        <p:tav tm="0">
                                          <p:val>
                                            <p:strVal val="#ppt_x"/>
                                          </p:val>
                                        </p:tav>
                                        <p:tav tm="100000">
                                          <p:val>
                                            <p:strVal val="#ppt_x"/>
                                          </p:val>
                                        </p:tav>
                                      </p:tavLst>
                                    </p:anim>
                                    <p:anim calcmode="lin" valueType="num">
                                      <p:cBhvr>
                                        <p:cTn id="18" dur="1500" fill="hold"/>
                                        <p:tgtEl>
                                          <p:spTgt spid="178">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8" grpId="1"/>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THE &quot;FACT&quot; OF THE RESURRECTION"/>
          <p:cNvSpPr txBox="1"/>
          <p:nvPr>
            <p:ph type="title"/>
          </p:nvPr>
        </p:nvSpPr>
        <p:spPr>
          <a:prstGeom prst="rect">
            <a:avLst/>
          </a:prstGeom>
        </p:spPr>
        <p:txBody>
          <a:bodyPr/>
          <a:lstStyle/>
          <a:p>
            <a:pPr/>
            <a:r>
              <a:t>THE </a:t>
            </a:r>
            <a:r>
              <a:rPr>
                <a:solidFill>
                  <a:schemeClr val="accent2">
                    <a:hueOff val="-206910"/>
                    <a:satOff val="-12829"/>
                    <a:lumOff val="16238"/>
                  </a:schemeClr>
                </a:solidFill>
              </a:rPr>
              <a:t>"FACT"</a:t>
            </a:r>
            <a:r>
              <a:t> OF THE RESURRECTION</a:t>
            </a:r>
          </a:p>
        </p:txBody>
      </p:sp>
      <p:sp>
        <p:nvSpPr>
          <p:cNvPr id="184" name="What Do We Know About The Resurrection?"/>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What Do We Know About The Resurrection?</a:t>
            </a:r>
          </a:p>
        </p:txBody>
      </p:sp>
      <p:sp>
        <p:nvSpPr>
          <p:cNvPr id="185" name="JESUS TAUGHT THERE WILL BE A RESURRECTION……"/>
          <p:cNvSpPr txBox="1"/>
          <p:nvPr>
            <p:ph type="body" idx="1"/>
          </p:nvPr>
        </p:nvSpPr>
        <p:spPr>
          <a:xfrm>
            <a:off x="6031819" y="4248504"/>
            <a:ext cx="17653681" cy="8256012"/>
          </a:xfrm>
          <a:prstGeom prst="rect">
            <a:avLst/>
          </a:prstGeom>
        </p:spPr>
        <p:txBody>
          <a:bodyPr/>
          <a:lstStyle/>
          <a:p>
            <a:pPr marL="566927" indent="-566927" defTabSz="2267655">
              <a:spcBef>
                <a:spcPts val="4100"/>
              </a:spcBef>
              <a:defRPr sz="4464"/>
            </a:pPr>
            <a:r>
              <a:t>JESUS TAUGHT THERE WILL BE A RESURRECTION…</a:t>
            </a:r>
          </a:p>
          <a:p>
            <a:pPr lvl="2" marL="1700783" indent="-566927" defTabSz="2267655">
              <a:spcBef>
                <a:spcPts val="4100"/>
              </a:spcBef>
              <a:defRPr sz="4464"/>
            </a:pPr>
            <a:r>
              <a:t>Jn 5:28-29</a:t>
            </a:r>
          </a:p>
          <a:p>
            <a:pPr marL="566927" indent="-566927" defTabSz="2267655">
              <a:spcBef>
                <a:spcPts val="4100"/>
              </a:spcBef>
              <a:defRPr sz="4464"/>
            </a:pPr>
            <a:r>
              <a:t>HIS APOSTLES PROCLAIMED A RESURRECTION FROM THE DEAD…</a:t>
            </a:r>
          </a:p>
          <a:p>
            <a:pPr lvl="2" marL="1700783" indent="-566927" defTabSz="2267655">
              <a:spcBef>
                <a:spcPts val="4100"/>
              </a:spcBef>
              <a:defRPr sz="4464"/>
            </a:pPr>
            <a:r>
              <a:t>Ac 4:1-2</a:t>
            </a:r>
          </a:p>
          <a:p>
            <a:pPr lvl="2" marL="1700783" indent="-566927" defTabSz="2267655">
              <a:spcBef>
                <a:spcPts val="4100"/>
              </a:spcBef>
              <a:defRPr sz="4464"/>
            </a:pPr>
            <a:r>
              <a:t>Ac 23:6; 24:15</a:t>
            </a:r>
          </a:p>
          <a:p>
            <a:pPr lvl="2" marL="1700783" indent="-566927" defTabSz="2267655">
              <a:spcBef>
                <a:spcPts val="4100"/>
              </a:spcBef>
              <a:defRPr sz="4464"/>
            </a:pPr>
            <a:r>
              <a:t>1Co 15:12-23</a:t>
            </a:r>
          </a:p>
          <a:p>
            <a:pPr lvl="2" marL="1700783" indent="-566927" defTabSz="2267655">
              <a:spcBef>
                <a:spcPts val="4100"/>
              </a:spcBef>
              <a:defRPr sz="4464"/>
            </a:pPr>
            <a:r>
              <a:t>1Th 4:16-18</a:t>
            </a:r>
          </a:p>
        </p:txBody>
      </p:sp>
      <p:pic>
        <p:nvPicPr>
          <p:cNvPr id="186" name="1. FACT… 1. FACT2. AGENT3. UNIVERSALITY4. TIME5. BODY" descr="1. FACT… 1. FACT2. AGENT3. UNIVERSALITY4. TIME5. BODY"/>
          <p:cNvPicPr>
            <a:picLocks noChangeAspect="0"/>
          </p:cNvPicPr>
          <p:nvPr/>
        </p:nvPicPr>
        <p:blipFill>
          <a:blip r:embed="rId3">
            <a:extLst/>
          </a:blip>
          <a:stretch>
            <a:fillRect/>
          </a:stretch>
        </p:blipFill>
        <p:spPr>
          <a:xfrm>
            <a:off x="127214" y="4082729"/>
            <a:ext cx="5507229" cy="6316900"/>
          </a:xfrm>
          <a:prstGeom prst="rect">
            <a:avLst/>
          </a:prstGeom>
          <a:effectLst>
            <a:reflection blurRad="0" stA="50000" stPos="0" endA="0" endPos="40000" dist="0" dir="5400000" fadeDir="5400000" sx="100000" sy="-100000" kx="0" ky="0" algn="bl" rotWithShape="0"/>
          </a:effectLst>
        </p:spPr>
      </p:pic>
    </p:spTree>
  </p:cSld>
  <p:clrMapOvr>
    <a:masterClrMapping/>
  </p:clrMapOvr>
  <mc:AlternateContent xmlns:mc="http://schemas.openxmlformats.org/markup-compatibility/2006">
    <mc:Choice xmlns:p14="http://schemas.microsoft.com/office/powerpoint/2010/main" Requires="p14">
      <p:transition spd="med" advClick="1" p14:dur="1000">
        <p14:doors dir="vert"/>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185">
                                            <p:bg/>
                                          </p:spTgt>
                                        </p:tgtEl>
                                        <p:attrNameLst>
                                          <p:attrName>style.visibility</p:attrName>
                                        </p:attrNameLst>
                                      </p:cBhvr>
                                      <p:to>
                                        <p:strVal val="visible"/>
                                      </p:to>
                                    </p:set>
                                    <p:anim calcmode="lin" valueType="num">
                                      <p:cBhvr>
                                        <p:cTn id="7" dur="1500" fill="hold"/>
                                        <p:tgtEl>
                                          <p:spTgt spid="185">
                                            <p:bg/>
                                          </p:spTgt>
                                        </p:tgtEl>
                                        <p:attrNameLst>
                                          <p:attrName>ppt_x</p:attrName>
                                        </p:attrNameLst>
                                      </p:cBhvr>
                                      <p:tavLst>
                                        <p:tav tm="0">
                                          <p:val>
                                            <p:strVal val="#ppt_x"/>
                                          </p:val>
                                        </p:tav>
                                        <p:tav tm="100000">
                                          <p:val>
                                            <p:strVal val="#ppt_x"/>
                                          </p:val>
                                        </p:tav>
                                      </p:tavLst>
                                    </p:anim>
                                    <p:anim calcmode="lin" valueType="num">
                                      <p:cBhvr>
                                        <p:cTn id="8" dur="1500" fill="hold"/>
                                        <p:tgtEl>
                                          <p:spTgt spid="185">
                                            <p:bg/>
                                          </p:spTgt>
                                        </p:tgtEl>
                                        <p:attrNameLst>
                                          <p:attrName>ppt_y</p:attrName>
                                        </p:attrNameLst>
                                      </p:cBhvr>
                                      <p:tavLst>
                                        <p:tav tm="0">
                                          <p:val>
                                            <p:strVal val="0-#ppt_h/2"/>
                                          </p:val>
                                        </p:tav>
                                        <p:tav tm="100000">
                                          <p:val>
                                            <p:strVal val="#ppt_y"/>
                                          </p:val>
                                        </p:tav>
                                      </p:tavLst>
                                    </p:anim>
                                  </p:childTnLst>
                                </p:cTn>
                              </p:par>
                              <p:par>
                                <p:cTn id="9" presetClass="entr" nodeType="withEffect" presetSubtype="1" presetID="2" grpId="1" fill="hold">
                                  <p:stCondLst>
                                    <p:cond delay="0"/>
                                  </p:stCondLst>
                                  <p:iterate type="el" backwards="0">
                                    <p:tmAbs val="0"/>
                                  </p:iterate>
                                  <p:childTnLst>
                                    <p:set>
                                      <p:cBhvr>
                                        <p:cTn id="10" fill="hold"/>
                                        <p:tgtEl>
                                          <p:spTgt spid="185">
                                            <p:txEl>
                                              <p:pRg st="0" end="0"/>
                                            </p:txEl>
                                          </p:spTgt>
                                        </p:tgtEl>
                                        <p:attrNameLst>
                                          <p:attrName>style.visibility</p:attrName>
                                        </p:attrNameLst>
                                      </p:cBhvr>
                                      <p:to>
                                        <p:strVal val="visible"/>
                                      </p:to>
                                    </p:set>
                                    <p:anim calcmode="lin" valueType="num">
                                      <p:cBhvr>
                                        <p:cTn id="11" dur="1500" fill="hold"/>
                                        <p:tgtEl>
                                          <p:spTgt spid="185">
                                            <p:txEl>
                                              <p:pRg st="0" end="0"/>
                                            </p:txEl>
                                          </p:spTgt>
                                        </p:tgtEl>
                                        <p:attrNameLst>
                                          <p:attrName>ppt_x</p:attrName>
                                        </p:attrNameLst>
                                      </p:cBhvr>
                                      <p:tavLst>
                                        <p:tav tm="0">
                                          <p:val>
                                            <p:strVal val="#ppt_x"/>
                                          </p:val>
                                        </p:tav>
                                        <p:tav tm="100000">
                                          <p:val>
                                            <p:strVal val="#ppt_x"/>
                                          </p:val>
                                        </p:tav>
                                      </p:tavLst>
                                    </p:anim>
                                    <p:anim calcmode="lin" valueType="num">
                                      <p:cBhvr>
                                        <p:cTn id="12" dur="1500" fill="hold"/>
                                        <p:tgtEl>
                                          <p:spTgt spid="18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1" presetID="2" grpId="1" fill="hold">
                                  <p:stCondLst>
                                    <p:cond delay="0"/>
                                  </p:stCondLst>
                                  <p:iterate type="el" backwards="0">
                                    <p:tmAbs val="0"/>
                                  </p:iterate>
                                  <p:childTnLst>
                                    <p:set>
                                      <p:cBhvr>
                                        <p:cTn id="16" fill="hold"/>
                                        <p:tgtEl>
                                          <p:spTgt spid="185">
                                            <p:txEl>
                                              <p:pRg st="1" end="1"/>
                                            </p:txEl>
                                          </p:spTgt>
                                        </p:tgtEl>
                                        <p:attrNameLst>
                                          <p:attrName>style.visibility</p:attrName>
                                        </p:attrNameLst>
                                      </p:cBhvr>
                                      <p:to>
                                        <p:strVal val="visible"/>
                                      </p:to>
                                    </p:set>
                                    <p:anim calcmode="lin" valueType="num">
                                      <p:cBhvr>
                                        <p:cTn id="17" dur="1500" fill="hold"/>
                                        <p:tgtEl>
                                          <p:spTgt spid="185">
                                            <p:txEl>
                                              <p:pRg st="1" end="1"/>
                                            </p:txEl>
                                          </p:spTgt>
                                        </p:tgtEl>
                                        <p:attrNameLst>
                                          <p:attrName>ppt_x</p:attrName>
                                        </p:attrNameLst>
                                      </p:cBhvr>
                                      <p:tavLst>
                                        <p:tav tm="0">
                                          <p:val>
                                            <p:strVal val="#ppt_x"/>
                                          </p:val>
                                        </p:tav>
                                        <p:tav tm="100000">
                                          <p:val>
                                            <p:strVal val="#ppt_x"/>
                                          </p:val>
                                        </p:tav>
                                      </p:tavLst>
                                    </p:anim>
                                    <p:anim calcmode="lin" valueType="num">
                                      <p:cBhvr>
                                        <p:cTn id="18" dur="1500" fill="hold"/>
                                        <p:tgtEl>
                                          <p:spTgt spid="18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1" presetID="2" grpId="1" fill="hold">
                                  <p:stCondLst>
                                    <p:cond delay="0"/>
                                  </p:stCondLst>
                                  <p:iterate type="el" backwards="0">
                                    <p:tmAbs val="0"/>
                                  </p:iterate>
                                  <p:childTnLst>
                                    <p:set>
                                      <p:cBhvr>
                                        <p:cTn id="22" fill="hold"/>
                                        <p:tgtEl>
                                          <p:spTgt spid="185">
                                            <p:txEl>
                                              <p:pRg st="2" end="2"/>
                                            </p:txEl>
                                          </p:spTgt>
                                        </p:tgtEl>
                                        <p:attrNameLst>
                                          <p:attrName>style.visibility</p:attrName>
                                        </p:attrNameLst>
                                      </p:cBhvr>
                                      <p:to>
                                        <p:strVal val="visible"/>
                                      </p:to>
                                    </p:set>
                                    <p:anim calcmode="lin" valueType="num">
                                      <p:cBhvr>
                                        <p:cTn id="23" dur="1500" fill="hold"/>
                                        <p:tgtEl>
                                          <p:spTgt spid="185">
                                            <p:txEl>
                                              <p:pRg st="2" end="2"/>
                                            </p:txEl>
                                          </p:spTgt>
                                        </p:tgtEl>
                                        <p:attrNameLst>
                                          <p:attrName>ppt_x</p:attrName>
                                        </p:attrNameLst>
                                      </p:cBhvr>
                                      <p:tavLst>
                                        <p:tav tm="0">
                                          <p:val>
                                            <p:strVal val="#ppt_x"/>
                                          </p:val>
                                        </p:tav>
                                        <p:tav tm="100000">
                                          <p:val>
                                            <p:strVal val="#ppt_x"/>
                                          </p:val>
                                        </p:tav>
                                      </p:tavLst>
                                    </p:anim>
                                    <p:anim calcmode="lin" valueType="num">
                                      <p:cBhvr>
                                        <p:cTn id="24" dur="1500" fill="hold"/>
                                        <p:tgtEl>
                                          <p:spTgt spid="18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1" presetID="2" grpId="1" fill="hold">
                                  <p:stCondLst>
                                    <p:cond delay="0"/>
                                  </p:stCondLst>
                                  <p:iterate type="el" backwards="0">
                                    <p:tmAbs val="0"/>
                                  </p:iterate>
                                  <p:childTnLst>
                                    <p:set>
                                      <p:cBhvr>
                                        <p:cTn id="28" fill="hold"/>
                                        <p:tgtEl>
                                          <p:spTgt spid="185">
                                            <p:txEl>
                                              <p:pRg st="3" end="3"/>
                                            </p:txEl>
                                          </p:spTgt>
                                        </p:tgtEl>
                                        <p:attrNameLst>
                                          <p:attrName>style.visibility</p:attrName>
                                        </p:attrNameLst>
                                      </p:cBhvr>
                                      <p:to>
                                        <p:strVal val="visible"/>
                                      </p:to>
                                    </p:set>
                                    <p:anim calcmode="lin" valueType="num">
                                      <p:cBhvr>
                                        <p:cTn id="29" dur="1500" fill="hold"/>
                                        <p:tgtEl>
                                          <p:spTgt spid="185">
                                            <p:txEl>
                                              <p:pRg st="3" end="3"/>
                                            </p:txEl>
                                          </p:spTgt>
                                        </p:tgtEl>
                                        <p:attrNameLst>
                                          <p:attrName>ppt_x</p:attrName>
                                        </p:attrNameLst>
                                      </p:cBhvr>
                                      <p:tavLst>
                                        <p:tav tm="0">
                                          <p:val>
                                            <p:strVal val="#ppt_x"/>
                                          </p:val>
                                        </p:tav>
                                        <p:tav tm="100000">
                                          <p:val>
                                            <p:strVal val="#ppt_x"/>
                                          </p:val>
                                        </p:tav>
                                      </p:tavLst>
                                    </p:anim>
                                    <p:anim calcmode="lin" valueType="num">
                                      <p:cBhvr>
                                        <p:cTn id="30" dur="1500" fill="hold"/>
                                        <p:tgtEl>
                                          <p:spTgt spid="185">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1" presetID="2" grpId="1" fill="hold">
                                  <p:stCondLst>
                                    <p:cond delay="0"/>
                                  </p:stCondLst>
                                  <p:iterate type="el" backwards="0">
                                    <p:tmAbs val="0"/>
                                  </p:iterate>
                                  <p:childTnLst>
                                    <p:set>
                                      <p:cBhvr>
                                        <p:cTn id="34" fill="hold"/>
                                        <p:tgtEl>
                                          <p:spTgt spid="185">
                                            <p:txEl>
                                              <p:pRg st="4" end="4"/>
                                            </p:txEl>
                                          </p:spTgt>
                                        </p:tgtEl>
                                        <p:attrNameLst>
                                          <p:attrName>style.visibility</p:attrName>
                                        </p:attrNameLst>
                                      </p:cBhvr>
                                      <p:to>
                                        <p:strVal val="visible"/>
                                      </p:to>
                                    </p:set>
                                    <p:anim calcmode="lin" valueType="num">
                                      <p:cBhvr>
                                        <p:cTn id="35" dur="1500" fill="hold"/>
                                        <p:tgtEl>
                                          <p:spTgt spid="185">
                                            <p:txEl>
                                              <p:pRg st="4" end="4"/>
                                            </p:txEl>
                                          </p:spTgt>
                                        </p:tgtEl>
                                        <p:attrNameLst>
                                          <p:attrName>ppt_x</p:attrName>
                                        </p:attrNameLst>
                                      </p:cBhvr>
                                      <p:tavLst>
                                        <p:tav tm="0">
                                          <p:val>
                                            <p:strVal val="#ppt_x"/>
                                          </p:val>
                                        </p:tav>
                                        <p:tav tm="100000">
                                          <p:val>
                                            <p:strVal val="#ppt_x"/>
                                          </p:val>
                                        </p:tav>
                                      </p:tavLst>
                                    </p:anim>
                                    <p:anim calcmode="lin" valueType="num">
                                      <p:cBhvr>
                                        <p:cTn id="36" dur="1500" fill="hold"/>
                                        <p:tgtEl>
                                          <p:spTgt spid="185">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1" presetID="2" grpId="1" fill="hold">
                                  <p:stCondLst>
                                    <p:cond delay="0"/>
                                  </p:stCondLst>
                                  <p:iterate type="el" backwards="0">
                                    <p:tmAbs val="0"/>
                                  </p:iterate>
                                  <p:childTnLst>
                                    <p:set>
                                      <p:cBhvr>
                                        <p:cTn id="40" fill="hold"/>
                                        <p:tgtEl>
                                          <p:spTgt spid="185">
                                            <p:txEl>
                                              <p:pRg st="5" end="5"/>
                                            </p:txEl>
                                          </p:spTgt>
                                        </p:tgtEl>
                                        <p:attrNameLst>
                                          <p:attrName>style.visibility</p:attrName>
                                        </p:attrNameLst>
                                      </p:cBhvr>
                                      <p:to>
                                        <p:strVal val="visible"/>
                                      </p:to>
                                    </p:set>
                                    <p:anim calcmode="lin" valueType="num">
                                      <p:cBhvr>
                                        <p:cTn id="41" dur="1500" fill="hold"/>
                                        <p:tgtEl>
                                          <p:spTgt spid="185">
                                            <p:txEl>
                                              <p:pRg st="5" end="5"/>
                                            </p:txEl>
                                          </p:spTgt>
                                        </p:tgtEl>
                                        <p:attrNameLst>
                                          <p:attrName>ppt_x</p:attrName>
                                        </p:attrNameLst>
                                      </p:cBhvr>
                                      <p:tavLst>
                                        <p:tav tm="0">
                                          <p:val>
                                            <p:strVal val="#ppt_x"/>
                                          </p:val>
                                        </p:tav>
                                        <p:tav tm="100000">
                                          <p:val>
                                            <p:strVal val="#ppt_x"/>
                                          </p:val>
                                        </p:tav>
                                      </p:tavLst>
                                    </p:anim>
                                    <p:anim calcmode="lin" valueType="num">
                                      <p:cBhvr>
                                        <p:cTn id="42" dur="1500" fill="hold"/>
                                        <p:tgtEl>
                                          <p:spTgt spid="185">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1" presetID="2" grpId="1" fill="hold">
                                  <p:stCondLst>
                                    <p:cond delay="0"/>
                                  </p:stCondLst>
                                  <p:iterate type="el" backwards="0">
                                    <p:tmAbs val="0"/>
                                  </p:iterate>
                                  <p:childTnLst>
                                    <p:set>
                                      <p:cBhvr>
                                        <p:cTn id="46" fill="hold"/>
                                        <p:tgtEl>
                                          <p:spTgt spid="185">
                                            <p:txEl>
                                              <p:pRg st="6" end="6"/>
                                            </p:txEl>
                                          </p:spTgt>
                                        </p:tgtEl>
                                        <p:attrNameLst>
                                          <p:attrName>style.visibility</p:attrName>
                                        </p:attrNameLst>
                                      </p:cBhvr>
                                      <p:to>
                                        <p:strVal val="visible"/>
                                      </p:to>
                                    </p:set>
                                    <p:anim calcmode="lin" valueType="num">
                                      <p:cBhvr>
                                        <p:cTn id="47" dur="1500" fill="hold"/>
                                        <p:tgtEl>
                                          <p:spTgt spid="185">
                                            <p:txEl>
                                              <p:pRg st="6" end="6"/>
                                            </p:txEl>
                                          </p:spTgt>
                                        </p:tgtEl>
                                        <p:attrNameLst>
                                          <p:attrName>ppt_x</p:attrName>
                                        </p:attrNameLst>
                                      </p:cBhvr>
                                      <p:tavLst>
                                        <p:tav tm="0">
                                          <p:val>
                                            <p:strVal val="#ppt_x"/>
                                          </p:val>
                                        </p:tav>
                                        <p:tav tm="100000">
                                          <p:val>
                                            <p:strVal val="#ppt_x"/>
                                          </p:val>
                                        </p:tav>
                                      </p:tavLst>
                                    </p:anim>
                                    <p:anim calcmode="lin" valueType="num">
                                      <p:cBhvr>
                                        <p:cTn id="48" dur="1500" fill="hold"/>
                                        <p:tgtEl>
                                          <p:spTgt spid="185">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85"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 name="THE “AGENT&quot; OF THE RESURRECTION"/>
          <p:cNvSpPr txBox="1"/>
          <p:nvPr>
            <p:ph type="title"/>
          </p:nvPr>
        </p:nvSpPr>
        <p:spPr>
          <a:prstGeom prst="rect">
            <a:avLst/>
          </a:prstGeom>
        </p:spPr>
        <p:txBody>
          <a:bodyPr/>
          <a:lstStyle/>
          <a:p>
            <a:pPr/>
            <a:r>
              <a:t>THE </a:t>
            </a:r>
            <a:r>
              <a:rPr>
                <a:solidFill>
                  <a:schemeClr val="accent2">
                    <a:hueOff val="-206910"/>
                    <a:satOff val="-12829"/>
                    <a:lumOff val="16238"/>
                  </a:schemeClr>
                </a:solidFill>
              </a:rPr>
              <a:t>“AGENT"</a:t>
            </a:r>
            <a:r>
              <a:t> OF THE RESURRECTION</a:t>
            </a:r>
          </a:p>
        </p:txBody>
      </p:sp>
      <p:sp>
        <p:nvSpPr>
          <p:cNvPr id="191" name="What Do We Know About The Resurrection?"/>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What Do We Know About The Resurrection?</a:t>
            </a:r>
          </a:p>
        </p:txBody>
      </p:sp>
      <p:sp>
        <p:nvSpPr>
          <p:cNvPr id="192" name="CHRIST ATTRIBUTED IT TO &quot;THE POWER OF GOD”...…"/>
          <p:cNvSpPr txBox="1"/>
          <p:nvPr>
            <p:ph type="body" idx="1"/>
          </p:nvPr>
        </p:nvSpPr>
        <p:spPr>
          <a:xfrm>
            <a:off x="6031819" y="4248504"/>
            <a:ext cx="17653681" cy="8256012"/>
          </a:xfrm>
          <a:prstGeom prst="rect">
            <a:avLst/>
          </a:prstGeom>
        </p:spPr>
        <p:txBody>
          <a:bodyPr/>
          <a:lstStyle/>
          <a:p>
            <a:pPr/>
            <a:r>
              <a:t>CHRIST ATTRIBUTED IT TO "THE POWER OF GOD”...</a:t>
            </a:r>
          </a:p>
          <a:p>
            <a:pPr lvl="1"/>
            <a:r>
              <a:t>Mt 22:29</a:t>
            </a:r>
          </a:p>
          <a:p>
            <a:pPr lvl="1"/>
            <a:r>
              <a:t>Lk 1:37</a:t>
            </a:r>
          </a:p>
          <a:p>
            <a:pPr/>
            <a:r>
              <a:t>PAUL ALSO EMPHASIZED "THE POWER OF GOD”...</a:t>
            </a:r>
          </a:p>
          <a:p>
            <a:pPr lvl="1"/>
            <a:r>
              <a:t>1Co 6:14</a:t>
            </a:r>
          </a:p>
          <a:p>
            <a:pPr lvl="1"/>
            <a:r>
              <a:t>2Co 4:14</a:t>
            </a:r>
          </a:p>
        </p:txBody>
      </p:sp>
      <p:pic>
        <p:nvPicPr>
          <p:cNvPr id="193" name="1. FACT… 1. FACT2. AGENT3. UNIVERSALITY4. TIME5. BODY" descr="1. FACT… 1. FACT2. AGENT3. UNIVERSALITY4. TIME5. BODY"/>
          <p:cNvPicPr>
            <a:picLocks noChangeAspect="0"/>
          </p:cNvPicPr>
          <p:nvPr/>
        </p:nvPicPr>
        <p:blipFill>
          <a:blip r:embed="rId3">
            <a:extLst/>
          </a:blip>
          <a:stretch>
            <a:fillRect/>
          </a:stretch>
        </p:blipFill>
        <p:spPr>
          <a:xfrm>
            <a:off x="127214" y="4082729"/>
            <a:ext cx="5507229" cy="6316900"/>
          </a:xfrm>
          <a:prstGeom prst="rect">
            <a:avLst/>
          </a:prstGeom>
          <a:effectLst>
            <a:reflection blurRad="0" stA="50000" stPos="0" endA="0" endPos="40000" dist="0" dir="5400000" fadeDir="5400000" sx="100000" sy="-100000" kx="0" ky="0" algn="bl" rotWithShape="0"/>
          </a:effectLst>
        </p:spPr>
      </p:pic>
    </p:spTree>
  </p:cSld>
  <p:clrMapOvr>
    <a:masterClrMapping/>
  </p:clrMapOvr>
  <mc:AlternateContent xmlns:mc="http://schemas.openxmlformats.org/markup-compatibility/2006">
    <mc:Choice xmlns:p14="http://schemas.microsoft.com/office/powerpoint/2010/main" Requires="p14">
      <p:transition spd="med" advClick="1" p14:dur="1000">
        <p14:doors dir="vert"/>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192">
                                            <p:bg/>
                                          </p:spTgt>
                                        </p:tgtEl>
                                        <p:attrNameLst>
                                          <p:attrName>style.visibility</p:attrName>
                                        </p:attrNameLst>
                                      </p:cBhvr>
                                      <p:to>
                                        <p:strVal val="visible"/>
                                      </p:to>
                                    </p:set>
                                    <p:anim calcmode="lin" valueType="num">
                                      <p:cBhvr>
                                        <p:cTn id="7" dur="1500" fill="hold"/>
                                        <p:tgtEl>
                                          <p:spTgt spid="192">
                                            <p:bg/>
                                          </p:spTgt>
                                        </p:tgtEl>
                                        <p:attrNameLst>
                                          <p:attrName>ppt_x</p:attrName>
                                        </p:attrNameLst>
                                      </p:cBhvr>
                                      <p:tavLst>
                                        <p:tav tm="0">
                                          <p:val>
                                            <p:strVal val="#ppt_x"/>
                                          </p:val>
                                        </p:tav>
                                        <p:tav tm="100000">
                                          <p:val>
                                            <p:strVal val="#ppt_x"/>
                                          </p:val>
                                        </p:tav>
                                      </p:tavLst>
                                    </p:anim>
                                    <p:anim calcmode="lin" valueType="num">
                                      <p:cBhvr>
                                        <p:cTn id="8" dur="1500" fill="hold"/>
                                        <p:tgtEl>
                                          <p:spTgt spid="192">
                                            <p:bg/>
                                          </p:spTgt>
                                        </p:tgtEl>
                                        <p:attrNameLst>
                                          <p:attrName>ppt_y</p:attrName>
                                        </p:attrNameLst>
                                      </p:cBhvr>
                                      <p:tavLst>
                                        <p:tav tm="0">
                                          <p:val>
                                            <p:strVal val="0-#ppt_h/2"/>
                                          </p:val>
                                        </p:tav>
                                        <p:tav tm="100000">
                                          <p:val>
                                            <p:strVal val="#ppt_y"/>
                                          </p:val>
                                        </p:tav>
                                      </p:tavLst>
                                    </p:anim>
                                  </p:childTnLst>
                                </p:cTn>
                              </p:par>
                              <p:par>
                                <p:cTn id="9" presetClass="entr" nodeType="withEffect" presetSubtype="1" presetID="2" grpId="1" fill="hold">
                                  <p:stCondLst>
                                    <p:cond delay="0"/>
                                  </p:stCondLst>
                                  <p:iterate type="el" backwards="0">
                                    <p:tmAbs val="0"/>
                                  </p:iterate>
                                  <p:childTnLst>
                                    <p:set>
                                      <p:cBhvr>
                                        <p:cTn id="10" fill="hold"/>
                                        <p:tgtEl>
                                          <p:spTgt spid="192">
                                            <p:txEl>
                                              <p:pRg st="0" end="0"/>
                                            </p:txEl>
                                          </p:spTgt>
                                        </p:tgtEl>
                                        <p:attrNameLst>
                                          <p:attrName>style.visibility</p:attrName>
                                        </p:attrNameLst>
                                      </p:cBhvr>
                                      <p:to>
                                        <p:strVal val="visible"/>
                                      </p:to>
                                    </p:set>
                                    <p:anim calcmode="lin" valueType="num">
                                      <p:cBhvr>
                                        <p:cTn id="11" dur="150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2" dur="1500" fill="hold"/>
                                        <p:tgtEl>
                                          <p:spTgt spid="19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1" presetID="2" grpId="1" fill="hold">
                                  <p:stCondLst>
                                    <p:cond delay="0"/>
                                  </p:stCondLst>
                                  <p:iterate type="el" backwards="0">
                                    <p:tmAbs val="0"/>
                                  </p:iterate>
                                  <p:childTnLst>
                                    <p:set>
                                      <p:cBhvr>
                                        <p:cTn id="16" fill="hold"/>
                                        <p:tgtEl>
                                          <p:spTgt spid="192">
                                            <p:txEl>
                                              <p:pRg st="1" end="1"/>
                                            </p:txEl>
                                          </p:spTgt>
                                        </p:tgtEl>
                                        <p:attrNameLst>
                                          <p:attrName>style.visibility</p:attrName>
                                        </p:attrNameLst>
                                      </p:cBhvr>
                                      <p:to>
                                        <p:strVal val="visible"/>
                                      </p:to>
                                    </p:set>
                                    <p:anim calcmode="lin" valueType="num">
                                      <p:cBhvr>
                                        <p:cTn id="17" dur="1500" fill="hold"/>
                                        <p:tgtEl>
                                          <p:spTgt spid="192">
                                            <p:txEl>
                                              <p:pRg st="1" end="1"/>
                                            </p:txEl>
                                          </p:spTgt>
                                        </p:tgtEl>
                                        <p:attrNameLst>
                                          <p:attrName>ppt_x</p:attrName>
                                        </p:attrNameLst>
                                      </p:cBhvr>
                                      <p:tavLst>
                                        <p:tav tm="0">
                                          <p:val>
                                            <p:strVal val="#ppt_x"/>
                                          </p:val>
                                        </p:tav>
                                        <p:tav tm="100000">
                                          <p:val>
                                            <p:strVal val="#ppt_x"/>
                                          </p:val>
                                        </p:tav>
                                      </p:tavLst>
                                    </p:anim>
                                    <p:anim calcmode="lin" valueType="num">
                                      <p:cBhvr>
                                        <p:cTn id="18" dur="1500" fill="hold"/>
                                        <p:tgtEl>
                                          <p:spTgt spid="19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1" presetID="2" grpId="1" fill="hold">
                                  <p:stCondLst>
                                    <p:cond delay="0"/>
                                  </p:stCondLst>
                                  <p:iterate type="el" backwards="0">
                                    <p:tmAbs val="0"/>
                                  </p:iterate>
                                  <p:childTnLst>
                                    <p:set>
                                      <p:cBhvr>
                                        <p:cTn id="22" fill="hold"/>
                                        <p:tgtEl>
                                          <p:spTgt spid="192">
                                            <p:txEl>
                                              <p:pRg st="2" end="2"/>
                                            </p:txEl>
                                          </p:spTgt>
                                        </p:tgtEl>
                                        <p:attrNameLst>
                                          <p:attrName>style.visibility</p:attrName>
                                        </p:attrNameLst>
                                      </p:cBhvr>
                                      <p:to>
                                        <p:strVal val="visible"/>
                                      </p:to>
                                    </p:set>
                                    <p:anim calcmode="lin" valueType="num">
                                      <p:cBhvr>
                                        <p:cTn id="23" dur="150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24" dur="1500" fill="hold"/>
                                        <p:tgtEl>
                                          <p:spTgt spid="192">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1" presetID="2" grpId="1" fill="hold">
                                  <p:stCondLst>
                                    <p:cond delay="0"/>
                                  </p:stCondLst>
                                  <p:iterate type="el" backwards="0">
                                    <p:tmAbs val="0"/>
                                  </p:iterate>
                                  <p:childTnLst>
                                    <p:set>
                                      <p:cBhvr>
                                        <p:cTn id="28" fill="hold"/>
                                        <p:tgtEl>
                                          <p:spTgt spid="192">
                                            <p:txEl>
                                              <p:pRg st="3" end="3"/>
                                            </p:txEl>
                                          </p:spTgt>
                                        </p:tgtEl>
                                        <p:attrNameLst>
                                          <p:attrName>style.visibility</p:attrName>
                                        </p:attrNameLst>
                                      </p:cBhvr>
                                      <p:to>
                                        <p:strVal val="visible"/>
                                      </p:to>
                                    </p:set>
                                    <p:anim calcmode="lin" valueType="num">
                                      <p:cBhvr>
                                        <p:cTn id="29" dur="1500" fill="hold"/>
                                        <p:tgtEl>
                                          <p:spTgt spid="192">
                                            <p:txEl>
                                              <p:pRg st="3" end="3"/>
                                            </p:txEl>
                                          </p:spTgt>
                                        </p:tgtEl>
                                        <p:attrNameLst>
                                          <p:attrName>ppt_x</p:attrName>
                                        </p:attrNameLst>
                                      </p:cBhvr>
                                      <p:tavLst>
                                        <p:tav tm="0">
                                          <p:val>
                                            <p:strVal val="#ppt_x"/>
                                          </p:val>
                                        </p:tav>
                                        <p:tav tm="100000">
                                          <p:val>
                                            <p:strVal val="#ppt_x"/>
                                          </p:val>
                                        </p:tav>
                                      </p:tavLst>
                                    </p:anim>
                                    <p:anim calcmode="lin" valueType="num">
                                      <p:cBhvr>
                                        <p:cTn id="30" dur="1500" fill="hold"/>
                                        <p:tgtEl>
                                          <p:spTgt spid="192">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1" presetID="2" grpId="1" fill="hold">
                                  <p:stCondLst>
                                    <p:cond delay="0"/>
                                  </p:stCondLst>
                                  <p:iterate type="el" backwards="0">
                                    <p:tmAbs val="0"/>
                                  </p:iterate>
                                  <p:childTnLst>
                                    <p:set>
                                      <p:cBhvr>
                                        <p:cTn id="34" fill="hold"/>
                                        <p:tgtEl>
                                          <p:spTgt spid="192">
                                            <p:txEl>
                                              <p:pRg st="4" end="4"/>
                                            </p:txEl>
                                          </p:spTgt>
                                        </p:tgtEl>
                                        <p:attrNameLst>
                                          <p:attrName>style.visibility</p:attrName>
                                        </p:attrNameLst>
                                      </p:cBhvr>
                                      <p:to>
                                        <p:strVal val="visible"/>
                                      </p:to>
                                    </p:set>
                                    <p:anim calcmode="lin" valueType="num">
                                      <p:cBhvr>
                                        <p:cTn id="35" dur="150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36" dur="1500" fill="hold"/>
                                        <p:tgtEl>
                                          <p:spTgt spid="192">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1" presetID="2" grpId="1" fill="hold">
                                  <p:stCondLst>
                                    <p:cond delay="0"/>
                                  </p:stCondLst>
                                  <p:iterate type="el" backwards="0">
                                    <p:tmAbs val="0"/>
                                  </p:iterate>
                                  <p:childTnLst>
                                    <p:set>
                                      <p:cBhvr>
                                        <p:cTn id="40" fill="hold"/>
                                        <p:tgtEl>
                                          <p:spTgt spid="192">
                                            <p:txEl>
                                              <p:pRg st="5" end="5"/>
                                            </p:txEl>
                                          </p:spTgt>
                                        </p:tgtEl>
                                        <p:attrNameLst>
                                          <p:attrName>style.visibility</p:attrName>
                                        </p:attrNameLst>
                                      </p:cBhvr>
                                      <p:to>
                                        <p:strVal val="visible"/>
                                      </p:to>
                                    </p:set>
                                    <p:anim calcmode="lin" valueType="num">
                                      <p:cBhvr>
                                        <p:cTn id="41" dur="1500" fill="hold"/>
                                        <p:tgtEl>
                                          <p:spTgt spid="192">
                                            <p:txEl>
                                              <p:pRg st="5" end="5"/>
                                            </p:txEl>
                                          </p:spTgt>
                                        </p:tgtEl>
                                        <p:attrNameLst>
                                          <p:attrName>ppt_x</p:attrName>
                                        </p:attrNameLst>
                                      </p:cBhvr>
                                      <p:tavLst>
                                        <p:tav tm="0">
                                          <p:val>
                                            <p:strVal val="#ppt_x"/>
                                          </p:val>
                                        </p:tav>
                                        <p:tav tm="100000">
                                          <p:val>
                                            <p:strVal val="#ppt_x"/>
                                          </p:val>
                                        </p:tav>
                                      </p:tavLst>
                                    </p:anim>
                                    <p:anim calcmode="lin" valueType="num">
                                      <p:cBhvr>
                                        <p:cTn id="42" dur="1500" fill="hold"/>
                                        <p:tgtEl>
                                          <p:spTgt spid="192">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2" grpId="1"/>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THE “UNIVERSALITY&quot; OF THE RESURRECTION"/>
          <p:cNvSpPr txBox="1"/>
          <p:nvPr>
            <p:ph type="title"/>
          </p:nvPr>
        </p:nvSpPr>
        <p:spPr>
          <a:prstGeom prst="rect">
            <a:avLst/>
          </a:prstGeom>
        </p:spPr>
        <p:txBody>
          <a:bodyPr/>
          <a:lstStyle/>
          <a:p>
            <a:pPr defTabSz="2243271">
              <a:defRPr spc="-156" sz="7820"/>
            </a:pPr>
            <a:r>
              <a:t>THE </a:t>
            </a:r>
            <a:r>
              <a:rPr>
                <a:solidFill>
                  <a:schemeClr val="accent2">
                    <a:hueOff val="-206910"/>
                    <a:satOff val="-12829"/>
                    <a:lumOff val="16238"/>
                  </a:schemeClr>
                </a:solidFill>
              </a:rPr>
              <a:t>“UNIVERSALITY"</a:t>
            </a:r>
            <a:r>
              <a:t> OF THE RESURRECTION</a:t>
            </a:r>
          </a:p>
        </p:txBody>
      </p:sp>
      <p:sp>
        <p:nvSpPr>
          <p:cNvPr id="198" name="What Do We Know About The Resurrection?"/>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What Do We Know About The Resurrection?</a:t>
            </a:r>
          </a:p>
        </p:txBody>
      </p:sp>
      <p:sp>
        <p:nvSpPr>
          <p:cNvPr id="199" name="TAUGHT BY JESUS…"/>
          <p:cNvSpPr txBox="1"/>
          <p:nvPr>
            <p:ph type="body" idx="1"/>
          </p:nvPr>
        </p:nvSpPr>
        <p:spPr>
          <a:xfrm>
            <a:off x="6031819" y="4248504"/>
            <a:ext cx="17653681" cy="8256012"/>
          </a:xfrm>
          <a:prstGeom prst="rect">
            <a:avLst/>
          </a:prstGeom>
        </p:spPr>
        <p:txBody>
          <a:bodyPr/>
          <a:lstStyle/>
          <a:p>
            <a:pPr/>
            <a:r>
              <a:t>TAUGHT BY JESUS</a:t>
            </a:r>
          </a:p>
          <a:p>
            <a:pPr lvl="1"/>
            <a:r>
              <a:t>Jn 5:28-29</a:t>
            </a:r>
          </a:p>
          <a:p>
            <a:pPr/>
            <a:r>
              <a:t>PAUL TAUGHT ALL WOULD BE RAISED…</a:t>
            </a:r>
          </a:p>
          <a:p>
            <a:pPr lvl="1"/>
            <a:r>
              <a:t>Ac 24:15</a:t>
            </a:r>
          </a:p>
          <a:p>
            <a:pPr lvl="1"/>
            <a:r>
              <a:t>1Co 15:21-22</a:t>
            </a:r>
          </a:p>
        </p:txBody>
      </p:sp>
      <p:pic>
        <p:nvPicPr>
          <p:cNvPr id="200" name="1. FACT… 1. FACT2. AGENT3. UNIVERSALITY4. TIME5. BODY" descr="1. FACT… 1. FACT2. AGENT3. UNIVERSALITY4. TIME5. BODY"/>
          <p:cNvPicPr>
            <a:picLocks noChangeAspect="0"/>
          </p:cNvPicPr>
          <p:nvPr/>
        </p:nvPicPr>
        <p:blipFill>
          <a:blip r:embed="rId3">
            <a:extLst/>
          </a:blip>
          <a:stretch>
            <a:fillRect/>
          </a:stretch>
        </p:blipFill>
        <p:spPr>
          <a:xfrm>
            <a:off x="127214" y="4082729"/>
            <a:ext cx="5507229" cy="6316900"/>
          </a:xfrm>
          <a:prstGeom prst="rect">
            <a:avLst/>
          </a:prstGeom>
          <a:effectLst>
            <a:reflection blurRad="0" stA="50000" stPos="0" endA="0" endPos="40000" dist="0" dir="5400000" fadeDir="5400000" sx="100000" sy="-100000" kx="0" ky="0" algn="bl" rotWithShape="0"/>
          </a:effectLst>
        </p:spPr>
      </p:pic>
    </p:spTree>
  </p:cSld>
  <p:clrMapOvr>
    <a:masterClrMapping/>
  </p:clrMapOvr>
  <mc:AlternateContent xmlns:mc="http://schemas.openxmlformats.org/markup-compatibility/2006">
    <mc:Choice xmlns:p14="http://schemas.microsoft.com/office/powerpoint/2010/main" Requires="p14">
      <p:transition spd="med" advClick="1" p14:dur="1000">
        <p14:doors dir="vert"/>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199">
                                            <p:bg/>
                                          </p:spTgt>
                                        </p:tgtEl>
                                        <p:attrNameLst>
                                          <p:attrName>style.visibility</p:attrName>
                                        </p:attrNameLst>
                                      </p:cBhvr>
                                      <p:to>
                                        <p:strVal val="visible"/>
                                      </p:to>
                                    </p:set>
                                    <p:anim calcmode="lin" valueType="num">
                                      <p:cBhvr>
                                        <p:cTn id="7" dur="1500" fill="hold"/>
                                        <p:tgtEl>
                                          <p:spTgt spid="199">
                                            <p:bg/>
                                          </p:spTgt>
                                        </p:tgtEl>
                                        <p:attrNameLst>
                                          <p:attrName>ppt_x</p:attrName>
                                        </p:attrNameLst>
                                      </p:cBhvr>
                                      <p:tavLst>
                                        <p:tav tm="0">
                                          <p:val>
                                            <p:strVal val="#ppt_x"/>
                                          </p:val>
                                        </p:tav>
                                        <p:tav tm="100000">
                                          <p:val>
                                            <p:strVal val="#ppt_x"/>
                                          </p:val>
                                        </p:tav>
                                      </p:tavLst>
                                    </p:anim>
                                    <p:anim calcmode="lin" valueType="num">
                                      <p:cBhvr>
                                        <p:cTn id="8" dur="1500" fill="hold"/>
                                        <p:tgtEl>
                                          <p:spTgt spid="199">
                                            <p:bg/>
                                          </p:spTgt>
                                        </p:tgtEl>
                                        <p:attrNameLst>
                                          <p:attrName>ppt_y</p:attrName>
                                        </p:attrNameLst>
                                      </p:cBhvr>
                                      <p:tavLst>
                                        <p:tav tm="0">
                                          <p:val>
                                            <p:strVal val="0-#ppt_h/2"/>
                                          </p:val>
                                        </p:tav>
                                        <p:tav tm="100000">
                                          <p:val>
                                            <p:strVal val="#ppt_y"/>
                                          </p:val>
                                        </p:tav>
                                      </p:tavLst>
                                    </p:anim>
                                  </p:childTnLst>
                                </p:cTn>
                              </p:par>
                              <p:par>
                                <p:cTn id="9" presetClass="entr" nodeType="withEffect" presetSubtype="1" presetID="2" grpId="1" fill="hold">
                                  <p:stCondLst>
                                    <p:cond delay="0"/>
                                  </p:stCondLst>
                                  <p:iterate type="el" backwards="0">
                                    <p:tmAbs val="0"/>
                                  </p:iterate>
                                  <p:childTnLst>
                                    <p:set>
                                      <p:cBhvr>
                                        <p:cTn id="10" fill="hold"/>
                                        <p:tgtEl>
                                          <p:spTgt spid="199">
                                            <p:txEl>
                                              <p:pRg st="0" end="0"/>
                                            </p:txEl>
                                          </p:spTgt>
                                        </p:tgtEl>
                                        <p:attrNameLst>
                                          <p:attrName>style.visibility</p:attrName>
                                        </p:attrNameLst>
                                      </p:cBhvr>
                                      <p:to>
                                        <p:strVal val="visible"/>
                                      </p:to>
                                    </p:set>
                                    <p:anim calcmode="lin" valueType="num">
                                      <p:cBhvr>
                                        <p:cTn id="11" dur="1500" fill="hold"/>
                                        <p:tgtEl>
                                          <p:spTgt spid="199">
                                            <p:txEl>
                                              <p:pRg st="0" end="0"/>
                                            </p:txEl>
                                          </p:spTgt>
                                        </p:tgtEl>
                                        <p:attrNameLst>
                                          <p:attrName>ppt_x</p:attrName>
                                        </p:attrNameLst>
                                      </p:cBhvr>
                                      <p:tavLst>
                                        <p:tav tm="0">
                                          <p:val>
                                            <p:strVal val="#ppt_x"/>
                                          </p:val>
                                        </p:tav>
                                        <p:tav tm="100000">
                                          <p:val>
                                            <p:strVal val="#ppt_x"/>
                                          </p:val>
                                        </p:tav>
                                      </p:tavLst>
                                    </p:anim>
                                    <p:anim calcmode="lin" valueType="num">
                                      <p:cBhvr>
                                        <p:cTn id="12" dur="1500" fill="hold"/>
                                        <p:tgtEl>
                                          <p:spTgt spid="19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1" presetID="2" grpId="1" fill="hold">
                                  <p:stCondLst>
                                    <p:cond delay="0"/>
                                  </p:stCondLst>
                                  <p:iterate type="el" backwards="0">
                                    <p:tmAbs val="0"/>
                                  </p:iterate>
                                  <p:childTnLst>
                                    <p:set>
                                      <p:cBhvr>
                                        <p:cTn id="16" fill="hold"/>
                                        <p:tgtEl>
                                          <p:spTgt spid="199">
                                            <p:txEl>
                                              <p:pRg st="1" end="1"/>
                                            </p:txEl>
                                          </p:spTgt>
                                        </p:tgtEl>
                                        <p:attrNameLst>
                                          <p:attrName>style.visibility</p:attrName>
                                        </p:attrNameLst>
                                      </p:cBhvr>
                                      <p:to>
                                        <p:strVal val="visible"/>
                                      </p:to>
                                    </p:set>
                                    <p:anim calcmode="lin" valueType="num">
                                      <p:cBhvr>
                                        <p:cTn id="17" dur="1500" fill="hold"/>
                                        <p:tgtEl>
                                          <p:spTgt spid="199">
                                            <p:txEl>
                                              <p:pRg st="1" end="1"/>
                                            </p:txEl>
                                          </p:spTgt>
                                        </p:tgtEl>
                                        <p:attrNameLst>
                                          <p:attrName>ppt_x</p:attrName>
                                        </p:attrNameLst>
                                      </p:cBhvr>
                                      <p:tavLst>
                                        <p:tav tm="0">
                                          <p:val>
                                            <p:strVal val="#ppt_x"/>
                                          </p:val>
                                        </p:tav>
                                        <p:tav tm="100000">
                                          <p:val>
                                            <p:strVal val="#ppt_x"/>
                                          </p:val>
                                        </p:tav>
                                      </p:tavLst>
                                    </p:anim>
                                    <p:anim calcmode="lin" valueType="num">
                                      <p:cBhvr>
                                        <p:cTn id="18" dur="1500" fill="hold"/>
                                        <p:tgtEl>
                                          <p:spTgt spid="199">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1" presetID="2" grpId="1" fill="hold">
                                  <p:stCondLst>
                                    <p:cond delay="0"/>
                                  </p:stCondLst>
                                  <p:iterate type="el" backwards="0">
                                    <p:tmAbs val="0"/>
                                  </p:iterate>
                                  <p:childTnLst>
                                    <p:set>
                                      <p:cBhvr>
                                        <p:cTn id="22" fill="hold"/>
                                        <p:tgtEl>
                                          <p:spTgt spid="199">
                                            <p:txEl>
                                              <p:pRg st="2" end="2"/>
                                            </p:txEl>
                                          </p:spTgt>
                                        </p:tgtEl>
                                        <p:attrNameLst>
                                          <p:attrName>style.visibility</p:attrName>
                                        </p:attrNameLst>
                                      </p:cBhvr>
                                      <p:to>
                                        <p:strVal val="visible"/>
                                      </p:to>
                                    </p:set>
                                    <p:anim calcmode="lin" valueType="num">
                                      <p:cBhvr>
                                        <p:cTn id="23" dur="1500" fill="hold"/>
                                        <p:tgtEl>
                                          <p:spTgt spid="199">
                                            <p:txEl>
                                              <p:pRg st="2" end="2"/>
                                            </p:txEl>
                                          </p:spTgt>
                                        </p:tgtEl>
                                        <p:attrNameLst>
                                          <p:attrName>ppt_x</p:attrName>
                                        </p:attrNameLst>
                                      </p:cBhvr>
                                      <p:tavLst>
                                        <p:tav tm="0">
                                          <p:val>
                                            <p:strVal val="#ppt_x"/>
                                          </p:val>
                                        </p:tav>
                                        <p:tav tm="100000">
                                          <p:val>
                                            <p:strVal val="#ppt_x"/>
                                          </p:val>
                                        </p:tav>
                                      </p:tavLst>
                                    </p:anim>
                                    <p:anim calcmode="lin" valueType="num">
                                      <p:cBhvr>
                                        <p:cTn id="24" dur="1500" fill="hold"/>
                                        <p:tgtEl>
                                          <p:spTgt spid="199">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1" presetID="2" grpId="1" fill="hold">
                                  <p:stCondLst>
                                    <p:cond delay="0"/>
                                  </p:stCondLst>
                                  <p:iterate type="el" backwards="0">
                                    <p:tmAbs val="0"/>
                                  </p:iterate>
                                  <p:childTnLst>
                                    <p:set>
                                      <p:cBhvr>
                                        <p:cTn id="28" fill="hold"/>
                                        <p:tgtEl>
                                          <p:spTgt spid="199">
                                            <p:txEl>
                                              <p:pRg st="3" end="3"/>
                                            </p:txEl>
                                          </p:spTgt>
                                        </p:tgtEl>
                                        <p:attrNameLst>
                                          <p:attrName>style.visibility</p:attrName>
                                        </p:attrNameLst>
                                      </p:cBhvr>
                                      <p:to>
                                        <p:strVal val="visible"/>
                                      </p:to>
                                    </p:set>
                                    <p:anim calcmode="lin" valueType="num">
                                      <p:cBhvr>
                                        <p:cTn id="29" dur="1500" fill="hold"/>
                                        <p:tgtEl>
                                          <p:spTgt spid="199">
                                            <p:txEl>
                                              <p:pRg st="3" end="3"/>
                                            </p:txEl>
                                          </p:spTgt>
                                        </p:tgtEl>
                                        <p:attrNameLst>
                                          <p:attrName>ppt_x</p:attrName>
                                        </p:attrNameLst>
                                      </p:cBhvr>
                                      <p:tavLst>
                                        <p:tav tm="0">
                                          <p:val>
                                            <p:strVal val="#ppt_x"/>
                                          </p:val>
                                        </p:tav>
                                        <p:tav tm="100000">
                                          <p:val>
                                            <p:strVal val="#ppt_x"/>
                                          </p:val>
                                        </p:tav>
                                      </p:tavLst>
                                    </p:anim>
                                    <p:anim calcmode="lin" valueType="num">
                                      <p:cBhvr>
                                        <p:cTn id="30" dur="1500" fill="hold"/>
                                        <p:tgtEl>
                                          <p:spTgt spid="199">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1" presetID="2" grpId="1" fill="hold">
                                  <p:stCondLst>
                                    <p:cond delay="0"/>
                                  </p:stCondLst>
                                  <p:iterate type="el" backwards="0">
                                    <p:tmAbs val="0"/>
                                  </p:iterate>
                                  <p:childTnLst>
                                    <p:set>
                                      <p:cBhvr>
                                        <p:cTn id="34" fill="hold"/>
                                        <p:tgtEl>
                                          <p:spTgt spid="199">
                                            <p:txEl>
                                              <p:pRg st="4" end="4"/>
                                            </p:txEl>
                                          </p:spTgt>
                                        </p:tgtEl>
                                        <p:attrNameLst>
                                          <p:attrName>style.visibility</p:attrName>
                                        </p:attrNameLst>
                                      </p:cBhvr>
                                      <p:to>
                                        <p:strVal val="visible"/>
                                      </p:to>
                                    </p:set>
                                    <p:anim calcmode="lin" valueType="num">
                                      <p:cBhvr>
                                        <p:cTn id="35" dur="1500" fill="hold"/>
                                        <p:tgtEl>
                                          <p:spTgt spid="199">
                                            <p:txEl>
                                              <p:pRg st="4" end="4"/>
                                            </p:txEl>
                                          </p:spTgt>
                                        </p:tgtEl>
                                        <p:attrNameLst>
                                          <p:attrName>ppt_x</p:attrName>
                                        </p:attrNameLst>
                                      </p:cBhvr>
                                      <p:tavLst>
                                        <p:tav tm="0">
                                          <p:val>
                                            <p:strVal val="#ppt_x"/>
                                          </p:val>
                                        </p:tav>
                                        <p:tav tm="100000">
                                          <p:val>
                                            <p:strVal val="#ppt_x"/>
                                          </p:val>
                                        </p:tav>
                                      </p:tavLst>
                                    </p:anim>
                                    <p:anim calcmode="lin" valueType="num">
                                      <p:cBhvr>
                                        <p:cTn id="36" dur="1500" fill="hold"/>
                                        <p:tgtEl>
                                          <p:spTgt spid="199">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9"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THE “TIME&quot; OF THE RESURRECTION"/>
          <p:cNvSpPr txBox="1"/>
          <p:nvPr>
            <p:ph type="title"/>
          </p:nvPr>
        </p:nvSpPr>
        <p:spPr>
          <a:prstGeom prst="rect">
            <a:avLst/>
          </a:prstGeom>
        </p:spPr>
        <p:txBody>
          <a:bodyPr/>
          <a:lstStyle/>
          <a:p>
            <a:pPr/>
            <a:r>
              <a:t>THE </a:t>
            </a:r>
            <a:r>
              <a:rPr>
                <a:solidFill>
                  <a:schemeClr val="accent2">
                    <a:hueOff val="-206910"/>
                    <a:satOff val="-12829"/>
                    <a:lumOff val="16238"/>
                  </a:schemeClr>
                </a:solidFill>
              </a:rPr>
              <a:t>“TIME"</a:t>
            </a:r>
            <a:r>
              <a:t> OF THE RESURRECTION</a:t>
            </a:r>
          </a:p>
        </p:txBody>
      </p:sp>
      <p:sp>
        <p:nvSpPr>
          <p:cNvPr id="205" name="What Do We Know About The Resurrection?"/>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What Do We Know About The Resurrection?</a:t>
            </a:r>
          </a:p>
        </p:txBody>
      </p:sp>
      <p:sp>
        <p:nvSpPr>
          <p:cNvPr id="206" name="AT THE &quot;LAST DAY&quot;, WHEN THE LORD COMES AGAIN…"/>
          <p:cNvSpPr txBox="1"/>
          <p:nvPr>
            <p:ph type="body" idx="1"/>
          </p:nvPr>
        </p:nvSpPr>
        <p:spPr>
          <a:xfrm>
            <a:off x="6019119" y="4248504"/>
            <a:ext cx="17653681" cy="8256012"/>
          </a:xfrm>
          <a:prstGeom prst="rect">
            <a:avLst/>
          </a:prstGeom>
        </p:spPr>
        <p:txBody>
          <a:bodyPr/>
          <a:lstStyle/>
          <a:p>
            <a:pPr marL="469391" indent="-469391" defTabSz="1877520">
              <a:spcBef>
                <a:spcPts val="3400"/>
              </a:spcBef>
              <a:defRPr sz="3696"/>
            </a:pPr>
            <a:r>
              <a:t>AT THE "LAST DAY", WHEN THE LORD COMES AGAIN</a:t>
            </a:r>
          </a:p>
          <a:p>
            <a:pPr lvl="1" marL="938783" indent="-469391" defTabSz="1877520">
              <a:spcBef>
                <a:spcPts val="3400"/>
              </a:spcBef>
              <a:defRPr sz="3696"/>
            </a:pPr>
            <a:r>
              <a:t>Jn 6:39-40,44,54</a:t>
            </a:r>
          </a:p>
          <a:p>
            <a:pPr lvl="1" marL="938783" indent="-469391" defTabSz="1877520">
              <a:spcBef>
                <a:spcPts val="3400"/>
              </a:spcBef>
              <a:defRPr sz="3696"/>
            </a:pPr>
            <a:r>
              <a:t>1Co 15:22-26</a:t>
            </a:r>
          </a:p>
          <a:p>
            <a:pPr lvl="1" marL="938783" indent="-469391" defTabSz="1877520">
              <a:spcBef>
                <a:spcPts val="3400"/>
              </a:spcBef>
              <a:defRPr sz="3696"/>
            </a:pPr>
            <a:r>
              <a:t>1Co 15:52</a:t>
            </a:r>
          </a:p>
          <a:p>
            <a:pPr marL="469391" indent="-469391" defTabSz="1877520">
              <a:spcBef>
                <a:spcPts val="3400"/>
              </a:spcBef>
              <a:defRPr sz="3696"/>
            </a:pPr>
            <a:r>
              <a:t>WHAT ABOUT THE DOCTRINE OF SEPARATE RESURRECTIONS?</a:t>
            </a:r>
          </a:p>
          <a:p>
            <a:pPr lvl="1" marL="938783" indent="-469391" defTabSz="1877520">
              <a:spcBef>
                <a:spcPts val="3400"/>
              </a:spcBef>
              <a:defRPr sz="3696"/>
            </a:pPr>
            <a:r>
              <a:t>Dan 12:2; Jn 5:28-29; Ac 24:14-15; Re 20:11-15</a:t>
            </a:r>
          </a:p>
          <a:p>
            <a:pPr lvl="1" marL="938783" indent="-469391" defTabSz="1877520">
              <a:spcBef>
                <a:spcPts val="3400"/>
              </a:spcBef>
              <a:defRPr sz="3696"/>
            </a:pPr>
            <a:r>
              <a:t>Jn 6:39-40,44,54</a:t>
            </a:r>
          </a:p>
          <a:p>
            <a:pPr lvl="1" marL="938783" indent="-469391" defTabSz="1877520">
              <a:spcBef>
                <a:spcPts val="3400"/>
              </a:spcBef>
              <a:defRPr sz="3696"/>
            </a:pPr>
            <a:r>
              <a:t>1Th 4:13-16</a:t>
            </a:r>
          </a:p>
          <a:p>
            <a:pPr lvl="1" marL="938783" indent="-469391" defTabSz="1877520">
              <a:spcBef>
                <a:spcPts val="3400"/>
              </a:spcBef>
              <a:defRPr sz="3696"/>
            </a:pPr>
            <a:r>
              <a:t>Re 20:4-6; Re 2:26-27; 3:21</a:t>
            </a:r>
          </a:p>
        </p:txBody>
      </p:sp>
      <p:pic>
        <p:nvPicPr>
          <p:cNvPr id="207" name="1. FACT… 1. FACT2. AGENT3. UNIVERSALITY4. TIME5. BODY" descr="1. FACT… 1. FACT2. AGENT3. UNIVERSALITY4. TIME5. BODY"/>
          <p:cNvPicPr>
            <a:picLocks noChangeAspect="0"/>
          </p:cNvPicPr>
          <p:nvPr/>
        </p:nvPicPr>
        <p:blipFill>
          <a:blip r:embed="rId3">
            <a:extLst/>
          </a:blip>
          <a:stretch>
            <a:fillRect/>
          </a:stretch>
        </p:blipFill>
        <p:spPr>
          <a:xfrm>
            <a:off x="127214" y="4082729"/>
            <a:ext cx="5507229" cy="6316900"/>
          </a:xfrm>
          <a:prstGeom prst="rect">
            <a:avLst/>
          </a:prstGeom>
          <a:effectLst>
            <a:reflection blurRad="0" stA="50000" stPos="0" endA="0" endPos="40000" dist="0" dir="5400000" fadeDir="5400000" sx="100000" sy="-100000" kx="0" ky="0" algn="bl" rotWithShape="0"/>
          </a:effectLst>
        </p:spPr>
      </p:pic>
    </p:spTree>
  </p:cSld>
  <p:clrMapOvr>
    <a:masterClrMapping/>
  </p:clrMapOvr>
  <mc:AlternateContent xmlns:mc="http://schemas.openxmlformats.org/markup-compatibility/2006">
    <mc:Choice xmlns:p14="http://schemas.microsoft.com/office/powerpoint/2010/main" Requires="p14">
      <p:transition spd="med" advClick="1" p14:dur="1000">
        <p14:doors dir="vert"/>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206">
                                            <p:bg/>
                                          </p:spTgt>
                                        </p:tgtEl>
                                        <p:attrNameLst>
                                          <p:attrName>style.visibility</p:attrName>
                                        </p:attrNameLst>
                                      </p:cBhvr>
                                      <p:to>
                                        <p:strVal val="visible"/>
                                      </p:to>
                                    </p:set>
                                    <p:anim calcmode="lin" valueType="num">
                                      <p:cBhvr>
                                        <p:cTn id="7" dur="1500" fill="hold"/>
                                        <p:tgtEl>
                                          <p:spTgt spid="206">
                                            <p:bg/>
                                          </p:spTgt>
                                        </p:tgtEl>
                                        <p:attrNameLst>
                                          <p:attrName>ppt_x</p:attrName>
                                        </p:attrNameLst>
                                      </p:cBhvr>
                                      <p:tavLst>
                                        <p:tav tm="0">
                                          <p:val>
                                            <p:strVal val="#ppt_x"/>
                                          </p:val>
                                        </p:tav>
                                        <p:tav tm="100000">
                                          <p:val>
                                            <p:strVal val="#ppt_x"/>
                                          </p:val>
                                        </p:tav>
                                      </p:tavLst>
                                    </p:anim>
                                    <p:anim calcmode="lin" valueType="num">
                                      <p:cBhvr>
                                        <p:cTn id="8" dur="1500" fill="hold"/>
                                        <p:tgtEl>
                                          <p:spTgt spid="206">
                                            <p:bg/>
                                          </p:spTgt>
                                        </p:tgtEl>
                                        <p:attrNameLst>
                                          <p:attrName>ppt_y</p:attrName>
                                        </p:attrNameLst>
                                      </p:cBhvr>
                                      <p:tavLst>
                                        <p:tav tm="0">
                                          <p:val>
                                            <p:strVal val="0-#ppt_h/2"/>
                                          </p:val>
                                        </p:tav>
                                        <p:tav tm="100000">
                                          <p:val>
                                            <p:strVal val="#ppt_y"/>
                                          </p:val>
                                        </p:tav>
                                      </p:tavLst>
                                    </p:anim>
                                  </p:childTnLst>
                                </p:cTn>
                              </p:par>
                              <p:par>
                                <p:cTn id="9" presetClass="entr" nodeType="withEffect" presetSubtype="1" presetID="2" grpId="1" fill="hold">
                                  <p:stCondLst>
                                    <p:cond delay="0"/>
                                  </p:stCondLst>
                                  <p:iterate type="el" backwards="0">
                                    <p:tmAbs val="0"/>
                                  </p:iterate>
                                  <p:childTnLst>
                                    <p:set>
                                      <p:cBhvr>
                                        <p:cTn id="10" fill="hold"/>
                                        <p:tgtEl>
                                          <p:spTgt spid="206">
                                            <p:txEl>
                                              <p:pRg st="0" end="0"/>
                                            </p:txEl>
                                          </p:spTgt>
                                        </p:tgtEl>
                                        <p:attrNameLst>
                                          <p:attrName>style.visibility</p:attrName>
                                        </p:attrNameLst>
                                      </p:cBhvr>
                                      <p:to>
                                        <p:strVal val="visible"/>
                                      </p:to>
                                    </p:set>
                                    <p:anim calcmode="lin" valueType="num">
                                      <p:cBhvr>
                                        <p:cTn id="11" dur="1500" fill="hold"/>
                                        <p:tgtEl>
                                          <p:spTgt spid="206">
                                            <p:txEl>
                                              <p:pRg st="0" end="0"/>
                                            </p:txEl>
                                          </p:spTgt>
                                        </p:tgtEl>
                                        <p:attrNameLst>
                                          <p:attrName>ppt_x</p:attrName>
                                        </p:attrNameLst>
                                      </p:cBhvr>
                                      <p:tavLst>
                                        <p:tav tm="0">
                                          <p:val>
                                            <p:strVal val="#ppt_x"/>
                                          </p:val>
                                        </p:tav>
                                        <p:tav tm="100000">
                                          <p:val>
                                            <p:strVal val="#ppt_x"/>
                                          </p:val>
                                        </p:tav>
                                      </p:tavLst>
                                    </p:anim>
                                    <p:anim calcmode="lin" valueType="num">
                                      <p:cBhvr>
                                        <p:cTn id="12" dur="1500" fill="hold"/>
                                        <p:tgtEl>
                                          <p:spTgt spid="20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1" presetID="2" grpId="1" fill="hold">
                                  <p:stCondLst>
                                    <p:cond delay="0"/>
                                  </p:stCondLst>
                                  <p:iterate type="el" backwards="0">
                                    <p:tmAbs val="0"/>
                                  </p:iterate>
                                  <p:childTnLst>
                                    <p:set>
                                      <p:cBhvr>
                                        <p:cTn id="16" fill="hold"/>
                                        <p:tgtEl>
                                          <p:spTgt spid="206">
                                            <p:txEl>
                                              <p:pRg st="1" end="1"/>
                                            </p:txEl>
                                          </p:spTgt>
                                        </p:tgtEl>
                                        <p:attrNameLst>
                                          <p:attrName>style.visibility</p:attrName>
                                        </p:attrNameLst>
                                      </p:cBhvr>
                                      <p:to>
                                        <p:strVal val="visible"/>
                                      </p:to>
                                    </p:set>
                                    <p:anim calcmode="lin" valueType="num">
                                      <p:cBhvr>
                                        <p:cTn id="17" dur="1500" fill="hold"/>
                                        <p:tgtEl>
                                          <p:spTgt spid="206">
                                            <p:txEl>
                                              <p:pRg st="1" end="1"/>
                                            </p:txEl>
                                          </p:spTgt>
                                        </p:tgtEl>
                                        <p:attrNameLst>
                                          <p:attrName>ppt_x</p:attrName>
                                        </p:attrNameLst>
                                      </p:cBhvr>
                                      <p:tavLst>
                                        <p:tav tm="0">
                                          <p:val>
                                            <p:strVal val="#ppt_x"/>
                                          </p:val>
                                        </p:tav>
                                        <p:tav tm="100000">
                                          <p:val>
                                            <p:strVal val="#ppt_x"/>
                                          </p:val>
                                        </p:tav>
                                      </p:tavLst>
                                    </p:anim>
                                    <p:anim calcmode="lin" valueType="num">
                                      <p:cBhvr>
                                        <p:cTn id="18" dur="1500" fill="hold"/>
                                        <p:tgtEl>
                                          <p:spTgt spid="206">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1" presetID="2" grpId="1" fill="hold">
                                  <p:stCondLst>
                                    <p:cond delay="0"/>
                                  </p:stCondLst>
                                  <p:iterate type="el" backwards="0">
                                    <p:tmAbs val="0"/>
                                  </p:iterate>
                                  <p:childTnLst>
                                    <p:set>
                                      <p:cBhvr>
                                        <p:cTn id="22" fill="hold"/>
                                        <p:tgtEl>
                                          <p:spTgt spid="206">
                                            <p:txEl>
                                              <p:pRg st="2" end="2"/>
                                            </p:txEl>
                                          </p:spTgt>
                                        </p:tgtEl>
                                        <p:attrNameLst>
                                          <p:attrName>style.visibility</p:attrName>
                                        </p:attrNameLst>
                                      </p:cBhvr>
                                      <p:to>
                                        <p:strVal val="visible"/>
                                      </p:to>
                                    </p:set>
                                    <p:anim calcmode="lin" valueType="num">
                                      <p:cBhvr>
                                        <p:cTn id="23" dur="1500" fill="hold"/>
                                        <p:tgtEl>
                                          <p:spTgt spid="206">
                                            <p:txEl>
                                              <p:pRg st="2" end="2"/>
                                            </p:txEl>
                                          </p:spTgt>
                                        </p:tgtEl>
                                        <p:attrNameLst>
                                          <p:attrName>ppt_x</p:attrName>
                                        </p:attrNameLst>
                                      </p:cBhvr>
                                      <p:tavLst>
                                        <p:tav tm="0">
                                          <p:val>
                                            <p:strVal val="#ppt_x"/>
                                          </p:val>
                                        </p:tav>
                                        <p:tav tm="100000">
                                          <p:val>
                                            <p:strVal val="#ppt_x"/>
                                          </p:val>
                                        </p:tav>
                                      </p:tavLst>
                                    </p:anim>
                                    <p:anim calcmode="lin" valueType="num">
                                      <p:cBhvr>
                                        <p:cTn id="24" dur="1500" fill="hold"/>
                                        <p:tgtEl>
                                          <p:spTgt spid="206">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1" presetID="2" grpId="1" fill="hold">
                                  <p:stCondLst>
                                    <p:cond delay="0"/>
                                  </p:stCondLst>
                                  <p:iterate type="el" backwards="0">
                                    <p:tmAbs val="0"/>
                                  </p:iterate>
                                  <p:childTnLst>
                                    <p:set>
                                      <p:cBhvr>
                                        <p:cTn id="28" fill="hold"/>
                                        <p:tgtEl>
                                          <p:spTgt spid="206">
                                            <p:txEl>
                                              <p:pRg st="3" end="3"/>
                                            </p:txEl>
                                          </p:spTgt>
                                        </p:tgtEl>
                                        <p:attrNameLst>
                                          <p:attrName>style.visibility</p:attrName>
                                        </p:attrNameLst>
                                      </p:cBhvr>
                                      <p:to>
                                        <p:strVal val="visible"/>
                                      </p:to>
                                    </p:set>
                                    <p:anim calcmode="lin" valueType="num">
                                      <p:cBhvr>
                                        <p:cTn id="29" dur="1500" fill="hold"/>
                                        <p:tgtEl>
                                          <p:spTgt spid="206">
                                            <p:txEl>
                                              <p:pRg st="3" end="3"/>
                                            </p:txEl>
                                          </p:spTgt>
                                        </p:tgtEl>
                                        <p:attrNameLst>
                                          <p:attrName>ppt_x</p:attrName>
                                        </p:attrNameLst>
                                      </p:cBhvr>
                                      <p:tavLst>
                                        <p:tav tm="0">
                                          <p:val>
                                            <p:strVal val="#ppt_x"/>
                                          </p:val>
                                        </p:tav>
                                        <p:tav tm="100000">
                                          <p:val>
                                            <p:strVal val="#ppt_x"/>
                                          </p:val>
                                        </p:tav>
                                      </p:tavLst>
                                    </p:anim>
                                    <p:anim calcmode="lin" valueType="num">
                                      <p:cBhvr>
                                        <p:cTn id="30" dur="1500" fill="hold"/>
                                        <p:tgtEl>
                                          <p:spTgt spid="206">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1" presetID="2" grpId="1" fill="hold">
                                  <p:stCondLst>
                                    <p:cond delay="0"/>
                                  </p:stCondLst>
                                  <p:iterate type="el" backwards="0">
                                    <p:tmAbs val="0"/>
                                  </p:iterate>
                                  <p:childTnLst>
                                    <p:set>
                                      <p:cBhvr>
                                        <p:cTn id="34" fill="hold"/>
                                        <p:tgtEl>
                                          <p:spTgt spid="206">
                                            <p:txEl>
                                              <p:pRg st="4" end="4"/>
                                            </p:txEl>
                                          </p:spTgt>
                                        </p:tgtEl>
                                        <p:attrNameLst>
                                          <p:attrName>style.visibility</p:attrName>
                                        </p:attrNameLst>
                                      </p:cBhvr>
                                      <p:to>
                                        <p:strVal val="visible"/>
                                      </p:to>
                                    </p:set>
                                    <p:anim calcmode="lin" valueType="num">
                                      <p:cBhvr>
                                        <p:cTn id="35" dur="1500" fill="hold"/>
                                        <p:tgtEl>
                                          <p:spTgt spid="206">
                                            <p:txEl>
                                              <p:pRg st="4" end="4"/>
                                            </p:txEl>
                                          </p:spTgt>
                                        </p:tgtEl>
                                        <p:attrNameLst>
                                          <p:attrName>ppt_x</p:attrName>
                                        </p:attrNameLst>
                                      </p:cBhvr>
                                      <p:tavLst>
                                        <p:tav tm="0">
                                          <p:val>
                                            <p:strVal val="#ppt_x"/>
                                          </p:val>
                                        </p:tav>
                                        <p:tav tm="100000">
                                          <p:val>
                                            <p:strVal val="#ppt_x"/>
                                          </p:val>
                                        </p:tav>
                                      </p:tavLst>
                                    </p:anim>
                                    <p:anim calcmode="lin" valueType="num">
                                      <p:cBhvr>
                                        <p:cTn id="36" dur="1500" fill="hold"/>
                                        <p:tgtEl>
                                          <p:spTgt spid="206">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1" presetID="2" grpId="1" fill="hold">
                                  <p:stCondLst>
                                    <p:cond delay="0"/>
                                  </p:stCondLst>
                                  <p:iterate type="el" backwards="0">
                                    <p:tmAbs val="0"/>
                                  </p:iterate>
                                  <p:childTnLst>
                                    <p:set>
                                      <p:cBhvr>
                                        <p:cTn id="40" fill="hold"/>
                                        <p:tgtEl>
                                          <p:spTgt spid="206">
                                            <p:txEl>
                                              <p:pRg st="5" end="5"/>
                                            </p:txEl>
                                          </p:spTgt>
                                        </p:tgtEl>
                                        <p:attrNameLst>
                                          <p:attrName>style.visibility</p:attrName>
                                        </p:attrNameLst>
                                      </p:cBhvr>
                                      <p:to>
                                        <p:strVal val="visible"/>
                                      </p:to>
                                    </p:set>
                                    <p:anim calcmode="lin" valueType="num">
                                      <p:cBhvr>
                                        <p:cTn id="41" dur="1500" fill="hold"/>
                                        <p:tgtEl>
                                          <p:spTgt spid="206">
                                            <p:txEl>
                                              <p:pRg st="5" end="5"/>
                                            </p:txEl>
                                          </p:spTgt>
                                        </p:tgtEl>
                                        <p:attrNameLst>
                                          <p:attrName>ppt_x</p:attrName>
                                        </p:attrNameLst>
                                      </p:cBhvr>
                                      <p:tavLst>
                                        <p:tav tm="0">
                                          <p:val>
                                            <p:strVal val="#ppt_x"/>
                                          </p:val>
                                        </p:tav>
                                        <p:tav tm="100000">
                                          <p:val>
                                            <p:strVal val="#ppt_x"/>
                                          </p:val>
                                        </p:tav>
                                      </p:tavLst>
                                    </p:anim>
                                    <p:anim calcmode="lin" valueType="num">
                                      <p:cBhvr>
                                        <p:cTn id="42" dur="1500" fill="hold"/>
                                        <p:tgtEl>
                                          <p:spTgt spid="206">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1" presetID="2" grpId="1" fill="hold">
                                  <p:stCondLst>
                                    <p:cond delay="0"/>
                                  </p:stCondLst>
                                  <p:iterate type="el" backwards="0">
                                    <p:tmAbs val="0"/>
                                  </p:iterate>
                                  <p:childTnLst>
                                    <p:set>
                                      <p:cBhvr>
                                        <p:cTn id="46" fill="hold"/>
                                        <p:tgtEl>
                                          <p:spTgt spid="206">
                                            <p:txEl>
                                              <p:pRg st="6" end="6"/>
                                            </p:txEl>
                                          </p:spTgt>
                                        </p:tgtEl>
                                        <p:attrNameLst>
                                          <p:attrName>style.visibility</p:attrName>
                                        </p:attrNameLst>
                                      </p:cBhvr>
                                      <p:to>
                                        <p:strVal val="visible"/>
                                      </p:to>
                                    </p:set>
                                    <p:anim calcmode="lin" valueType="num">
                                      <p:cBhvr>
                                        <p:cTn id="47" dur="1500" fill="hold"/>
                                        <p:tgtEl>
                                          <p:spTgt spid="206">
                                            <p:txEl>
                                              <p:pRg st="6" end="6"/>
                                            </p:txEl>
                                          </p:spTgt>
                                        </p:tgtEl>
                                        <p:attrNameLst>
                                          <p:attrName>ppt_x</p:attrName>
                                        </p:attrNameLst>
                                      </p:cBhvr>
                                      <p:tavLst>
                                        <p:tav tm="0">
                                          <p:val>
                                            <p:strVal val="#ppt_x"/>
                                          </p:val>
                                        </p:tav>
                                        <p:tav tm="100000">
                                          <p:val>
                                            <p:strVal val="#ppt_x"/>
                                          </p:val>
                                        </p:tav>
                                      </p:tavLst>
                                    </p:anim>
                                    <p:anim calcmode="lin" valueType="num">
                                      <p:cBhvr>
                                        <p:cTn id="48" dur="1500" fill="hold"/>
                                        <p:tgtEl>
                                          <p:spTgt spid="206">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Class="entr" nodeType="clickEffect" presetSubtype="1" presetID="2" grpId="1" fill="hold">
                                  <p:stCondLst>
                                    <p:cond delay="0"/>
                                  </p:stCondLst>
                                  <p:iterate type="el" backwards="0">
                                    <p:tmAbs val="0"/>
                                  </p:iterate>
                                  <p:childTnLst>
                                    <p:set>
                                      <p:cBhvr>
                                        <p:cTn id="52" fill="hold"/>
                                        <p:tgtEl>
                                          <p:spTgt spid="206">
                                            <p:txEl>
                                              <p:pRg st="7" end="7"/>
                                            </p:txEl>
                                          </p:spTgt>
                                        </p:tgtEl>
                                        <p:attrNameLst>
                                          <p:attrName>style.visibility</p:attrName>
                                        </p:attrNameLst>
                                      </p:cBhvr>
                                      <p:to>
                                        <p:strVal val="visible"/>
                                      </p:to>
                                    </p:set>
                                    <p:anim calcmode="lin" valueType="num">
                                      <p:cBhvr>
                                        <p:cTn id="53" dur="1500" fill="hold"/>
                                        <p:tgtEl>
                                          <p:spTgt spid="206">
                                            <p:txEl>
                                              <p:pRg st="7" end="7"/>
                                            </p:txEl>
                                          </p:spTgt>
                                        </p:tgtEl>
                                        <p:attrNameLst>
                                          <p:attrName>ppt_x</p:attrName>
                                        </p:attrNameLst>
                                      </p:cBhvr>
                                      <p:tavLst>
                                        <p:tav tm="0">
                                          <p:val>
                                            <p:strVal val="#ppt_x"/>
                                          </p:val>
                                        </p:tav>
                                        <p:tav tm="100000">
                                          <p:val>
                                            <p:strVal val="#ppt_x"/>
                                          </p:val>
                                        </p:tav>
                                      </p:tavLst>
                                    </p:anim>
                                    <p:anim calcmode="lin" valueType="num">
                                      <p:cBhvr>
                                        <p:cTn id="54" dur="1500" fill="hold"/>
                                        <p:tgtEl>
                                          <p:spTgt spid="206">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Class="entr" nodeType="clickEffect" presetSubtype="1" presetID="2" grpId="1" fill="hold">
                                  <p:stCondLst>
                                    <p:cond delay="0"/>
                                  </p:stCondLst>
                                  <p:iterate type="el" backwards="0">
                                    <p:tmAbs val="0"/>
                                  </p:iterate>
                                  <p:childTnLst>
                                    <p:set>
                                      <p:cBhvr>
                                        <p:cTn id="58" fill="hold"/>
                                        <p:tgtEl>
                                          <p:spTgt spid="206">
                                            <p:txEl>
                                              <p:pRg st="8" end="8"/>
                                            </p:txEl>
                                          </p:spTgt>
                                        </p:tgtEl>
                                        <p:attrNameLst>
                                          <p:attrName>style.visibility</p:attrName>
                                        </p:attrNameLst>
                                      </p:cBhvr>
                                      <p:to>
                                        <p:strVal val="visible"/>
                                      </p:to>
                                    </p:set>
                                    <p:anim calcmode="lin" valueType="num">
                                      <p:cBhvr>
                                        <p:cTn id="59" dur="1500" fill="hold"/>
                                        <p:tgtEl>
                                          <p:spTgt spid="206">
                                            <p:txEl>
                                              <p:pRg st="8" end="8"/>
                                            </p:txEl>
                                          </p:spTgt>
                                        </p:tgtEl>
                                        <p:attrNameLst>
                                          <p:attrName>ppt_x</p:attrName>
                                        </p:attrNameLst>
                                      </p:cBhvr>
                                      <p:tavLst>
                                        <p:tav tm="0">
                                          <p:val>
                                            <p:strVal val="#ppt_x"/>
                                          </p:val>
                                        </p:tav>
                                        <p:tav tm="100000">
                                          <p:val>
                                            <p:strVal val="#ppt_x"/>
                                          </p:val>
                                        </p:tav>
                                      </p:tavLst>
                                    </p:anim>
                                    <p:anim calcmode="lin" valueType="num">
                                      <p:cBhvr>
                                        <p:cTn id="60" dur="1500" fill="hold"/>
                                        <p:tgtEl>
                                          <p:spTgt spid="206">
                                            <p:txEl>
                                              <p:pRg st="8" end="8"/>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06"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THE “BODY&quot; OF THE RESURRECTION"/>
          <p:cNvSpPr txBox="1"/>
          <p:nvPr>
            <p:ph type="title"/>
          </p:nvPr>
        </p:nvSpPr>
        <p:spPr>
          <a:prstGeom prst="rect">
            <a:avLst/>
          </a:prstGeom>
        </p:spPr>
        <p:txBody>
          <a:bodyPr/>
          <a:lstStyle/>
          <a:p>
            <a:pPr/>
            <a:r>
              <a:t>THE </a:t>
            </a:r>
            <a:r>
              <a:rPr>
                <a:solidFill>
                  <a:schemeClr val="accent2">
                    <a:hueOff val="-206910"/>
                    <a:satOff val="-12829"/>
                    <a:lumOff val="16238"/>
                  </a:schemeClr>
                </a:solidFill>
              </a:rPr>
              <a:t>“BODY"</a:t>
            </a:r>
            <a:r>
              <a:t> OF THE RESURRECTION</a:t>
            </a:r>
          </a:p>
        </p:txBody>
      </p:sp>
      <p:sp>
        <p:nvSpPr>
          <p:cNvPr id="212" name="What Do We Know About The Resurrection?"/>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What Do We Know About The Resurrection?</a:t>
            </a:r>
          </a:p>
        </p:txBody>
      </p:sp>
      <p:sp>
        <p:nvSpPr>
          <p:cNvPr id="213" name="THE RESURRECTION BODY OF THE RIGHTEOUS…"/>
          <p:cNvSpPr txBox="1"/>
          <p:nvPr>
            <p:ph type="body" idx="1"/>
          </p:nvPr>
        </p:nvSpPr>
        <p:spPr>
          <a:xfrm>
            <a:off x="6031819" y="4248504"/>
            <a:ext cx="17653681" cy="8256012"/>
          </a:xfrm>
          <a:prstGeom prst="rect">
            <a:avLst/>
          </a:prstGeom>
        </p:spPr>
        <p:txBody>
          <a:bodyPr/>
          <a:lstStyle/>
          <a:p>
            <a:pPr marL="463295" indent="-463295" defTabSz="1853137">
              <a:spcBef>
                <a:spcPts val="3400"/>
              </a:spcBef>
              <a:defRPr sz="3648"/>
            </a:pPr>
            <a:r>
              <a:t>THE RESURRECTION BODY OF THE RIGHTEOUS</a:t>
            </a:r>
          </a:p>
          <a:p>
            <a:pPr lvl="1" marL="926591" indent="-463295" defTabSz="1853137">
              <a:spcBef>
                <a:spcPts val="3400"/>
              </a:spcBef>
              <a:defRPr sz="3648"/>
            </a:pPr>
            <a:r>
              <a:t>1Co 15:35-55</a:t>
            </a:r>
          </a:p>
          <a:p>
            <a:pPr lvl="1" marL="926591" indent="-463295" defTabSz="1853137">
              <a:spcBef>
                <a:spcPts val="3400"/>
              </a:spcBef>
              <a:defRPr sz="3648"/>
            </a:pPr>
            <a:r>
              <a:t>Mt 22:29; 1Co 15:35-37</a:t>
            </a:r>
          </a:p>
          <a:p>
            <a:pPr lvl="2" marL="1389888" indent="-463295" defTabSz="1853137">
              <a:spcBef>
                <a:spcPts val="3400"/>
              </a:spcBef>
              <a:defRPr sz="3800"/>
            </a:pPr>
            <a:r>
              <a:t>Sown in corruption, will be raised in incorruption! - 1Co 15:42</a:t>
            </a:r>
          </a:p>
          <a:p>
            <a:pPr lvl="2" marL="1389888" indent="-463295" defTabSz="1853137">
              <a:spcBef>
                <a:spcPts val="3400"/>
              </a:spcBef>
              <a:defRPr sz="3800"/>
            </a:pPr>
            <a:r>
              <a:t>Sown in dishonor, will be raised in glory! - 1Co 15:43a</a:t>
            </a:r>
          </a:p>
          <a:p>
            <a:pPr lvl="2" marL="1389888" indent="-463295" defTabSz="1853137">
              <a:spcBef>
                <a:spcPts val="3400"/>
              </a:spcBef>
              <a:defRPr sz="3800"/>
            </a:pPr>
            <a:r>
              <a:t>Sown in weakness, will be raised in power! - 1Co 15:43b</a:t>
            </a:r>
          </a:p>
          <a:p>
            <a:pPr lvl="2" marL="1389888" indent="-463295" defTabSz="1853137">
              <a:spcBef>
                <a:spcPts val="3400"/>
              </a:spcBef>
              <a:defRPr sz="3800"/>
            </a:pPr>
            <a:r>
              <a:t>Sown as natural bodies, will be raised as spiritual bodies! - 1Co 15:44-49</a:t>
            </a:r>
          </a:p>
          <a:p>
            <a:pPr lvl="1" marL="926591" indent="-463295" defTabSz="1853137">
              <a:spcBef>
                <a:spcPts val="3400"/>
              </a:spcBef>
              <a:defRPr sz="2812"/>
            </a:pPr>
            <a:r>
              <a:t>1Co 15:50-55</a:t>
            </a:r>
          </a:p>
          <a:p>
            <a:pPr lvl="1" marL="926591" indent="-463295" defTabSz="1853137">
              <a:spcBef>
                <a:spcPts val="3400"/>
              </a:spcBef>
              <a:defRPr sz="2812"/>
            </a:pPr>
            <a:r>
              <a:t>Php 3:20-21</a:t>
            </a:r>
          </a:p>
        </p:txBody>
      </p:sp>
      <p:pic>
        <p:nvPicPr>
          <p:cNvPr id="214" name="1. FACT… 1. FACT2. AGENT3. UNIVERSALITY4. TIME5. BODY" descr="1. FACT… 1. FACT2. AGENT3. UNIVERSALITY4. TIME5. BODY"/>
          <p:cNvPicPr>
            <a:picLocks noChangeAspect="0"/>
          </p:cNvPicPr>
          <p:nvPr/>
        </p:nvPicPr>
        <p:blipFill>
          <a:blip r:embed="rId3">
            <a:extLst/>
          </a:blip>
          <a:stretch>
            <a:fillRect/>
          </a:stretch>
        </p:blipFill>
        <p:spPr>
          <a:xfrm>
            <a:off x="127214" y="4082729"/>
            <a:ext cx="5507229" cy="6316900"/>
          </a:xfrm>
          <a:prstGeom prst="rect">
            <a:avLst/>
          </a:prstGeom>
          <a:effectLst>
            <a:reflection blurRad="0" stA="50000" stPos="0" endA="0" endPos="40000" dist="0" dir="5400000" fadeDir="5400000" sx="100000" sy="-100000" kx="0" ky="0" algn="bl" rotWithShape="0"/>
          </a:effectLst>
        </p:spPr>
      </p:pic>
    </p:spTree>
  </p:cSld>
  <p:clrMapOvr>
    <a:masterClrMapping/>
  </p:clrMapOvr>
  <mc:AlternateContent xmlns:mc="http://schemas.openxmlformats.org/markup-compatibility/2006">
    <mc:Choice xmlns:p14="http://schemas.microsoft.com/office/powerpoint/2010/main" Requires="p14">
      <p:transition spd="med" advClick="1" p14:dur="1000">
        <p14:doors dir="vert"/>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213">
                                            <p:bg/>
                                          </p:spTgt>
                                        </p:tgtEl>
                                        <p:attrNameLst>
                                          <p:attrName>style.visibility</p:attrName>
                                        </p:attrNameLst>
                                      </p:cBhvr>
                                      <p:to>
                                        <p:strVal val="visible"/>
                                      </p:to>
                                    </p:set>
                                    <p:anim calcmode="lin" valueType="num">
                                      <p:cBhvr>
                                        <p:cTn id="7" dur="1500" fill="hold"/>
                                        <p:tgtEl>
                                          <p:spTgt spid="213">
                                            <p:bg/>
                                          </p:spTgt>
                                        </p:tgtEl>
                                        <p:attrNameLst>
                                          <p:attrName>ppt_x</p:attrName>
                                        </p:attrNameLst>
                                      </p:cBhvr>
                                      <p:tavLst>
                                        <p:tav tm="0">
                                          <p:val>
                                            <p:strVal val="#ppt_x"/>
                                          </p:val>
                                        </p:tav>
                                        <p:tav tm="100000">
                                          <p:val>
                                            <p:strVal val="#ppt_x"/>
                                          </p:val>
                                        </p:tav>
                                      </p:tavLst>
                                    </p:anim>
                                    <p:anim calcmode="lin" valueType="num">
                                      <p:cBhvr>
                                        <p:cTn id="8" dur="1500" fill="hold"/>
                                        <p:tgtEl>
                                          <p:spTgt spid="213">
                                            <p:bg/>
                                          </p:spTgt>
                                        </p:tgtEl>
                                        <p:attrNameLst>
                                          <p:attrName>ppt_y</p:attrName>
                                        </p:attrNameLst>
                                      </p:cBhvr>
                                      <p:tavLst>
                                        <p:tav tm="0">
                                          <p:val>
                                            <p:strVal val="0-#ppt_h/2"/>
                                          </p:val>
                                        </p:tav>
                                        <p:tav tm="100000">
                                          <p:val>
                                            <p:strVal val="#ppt_y"/>
                                          </p:val>
                                        </p:tav>
                                      </p:tavLst>
                                    </p:anim>
                                  </p:childTnLst>
                                </p:cTn>
                              </p:par>
                              <p:par>
                                <p:cTn id="9" presetClass="entr" nodeType="withEffect" presetSubtype="1" presetID="2" grpId="1" fill="hold">
                                  <p:stCondLst>
                                    <p:cond delay="0"/>
                                  </p:stCondLst>
                                  <p:iterate type="el" backwards="0">
                                    <p:tmAbs val="0"/>
                                  </p:iterate>
                                  <p:childTnLst>
                                    <p:set>
                                      <p:cBhvr>
                                        <p:cTn id="10" fill="hold"/>
                                        <p:tgtEl>
                                          <p:spTgt spid="213">
                                            <p:txEl>
                                              <p:pRg st="0" end="0"/>
                                            </p:txEl>
                                          </p:spTgt>
                                        </p:tgtEl>
                                        <p:attrNameLst>
                                          <p:attrName>style.visibility</p:attrName>
                                        </p:attrNameLst>
                                      </p:cBhvr>
                                      <p:to>
                                        <p:strVal val="visible"/>
                                      </p:to>
                                    </p:set>
                                    <p:anim calcmode="lin" valueType="num">
                                      <p:cBhvr>
                                        <p:cTn id="11" dur="1500" fill="hold"/>
                                        <p:tgtEl>
                                          <p:spTgt spid="213">
                                            <p:txEl>
                                              <p:pRg st="0" end="0"/>
                                            </p:txEl>
                                          </p:spTgt>
                                        </p:tgtEl>
                                        <p:attrNameLst>
                                          <p:attrName>ppt_x</p:attrName>
                                        </p:attrNameLst>
                                      </p:cBhvr>
                                      <p:tavLst>
                                        <p:tav tm="0">
                                          <p:val>
                                            <p:strVal val="#ppt_x"/>
                                          </p:val>
                                        </p:tav>
                                        <p:tav tm="100000">
                                          <p:val>
                                            <p:strVal val="#ppt_x"/>
                                          </p:val>
                                        </p:tav>
                                      </p:tavLst>
                                    </p:anim>
                                    <p:anim calcmode="lin" valueType="num">
                                      <p:cBhvr>
                                        <p:cTn id="12" dur="1500" fill="hold"/>
                                        <p:tgtEl>
                                          <p:spTgt spid="21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1" presetID="2" grpId="1" fill="hold">
                                  <p:stCondLst>
                                    <p:cond delay="0"/>
                                  </p:stCondLst>
                                  <p:iterate type="el" backwards="0">
                                    <p:tmAbs val="0"/>
                                  </p:iterate>
                                  <p:childTnLst>
                                    <p:set>
                                      <p:cBhvr>
                                        <p:cTn id="16" fill="hold"/>
                                        <p:tgtEl>
                                          <p:spTgt spid="213">
                                            <p:txEl>
                                              <p:pRg st="1" end="1"/>
                                            </p:txEl>
                                          </p:spTgt>
                                        </p:tgtEl>
                                        <p:attrNameLst>
                                          <p:attrName>style.visibility</p:attrName>
                                        </p:attrNameLst>
                                      </p:cBhvr>
                                      <p:to>
                                        <p:strVal val="visible"/>
                                      </p:to>
                                    </p:set>
                                    <p:anim calcmode="lin" valueType="num">
                                      <p:cBhvr>
                                        <p:cTn id="17" dur="1500" fill="hold"/>
                                        <p:tgtEl>
                                          <p:spTgt spid="213">
                                            <p:txEl>
                                              <p:pRg st="1" end="1"/>
                                            </p:txEl>
                                          </p:spTgt>
                                        </p:tgtEl>
                                        <p:attrNameLst>
                                          <p:attrName>ppt_x</p:attrName>
                                        </p:attrNameLst>
                                      </p:cBhvr>
                                      <p:tavLst>
                                        <p:tav tm="0">
                                          <p:val>
                                            <p:strVal val="#ppt_x"/>
                                          </p:val>
                                        </p:tav>
                                        <p:tav tm="100000">
                                          <p:val>
                                            <p:strVal val="#ppt_x"/>
                                          </p:val>
                                        </p:tav>
                                      </p:tavLst>
                                    </p:anim>
                                    <p:anim calcmode="lin" valueType="num">
                                      <p:cBhvr>
                                        <p:cTn id="18" dur="1500" fill="hold"/>
                                        <p:tgtEl>
                                          <p:spTgt spid="21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1" presetID="2" grpId="1" fill="hold">
                                  <p:stCondLst>
                                    <p:cond delay="0"/>
                                  </p:stCondLst>
                                  <p:iterate type="el" backwards="0">
                                    <p:tmAbs val="0"/>
                                  </p:iterate>
                                  <p:childTnLst>
                                    <p:set>
                                      <p:cBhvr>
                                        <p:cTn id="22" fill="hold"/>
                                        <p:tgtEl>
                                          <p:spTgt spid="213">
                                            <p:txEl>
                                              <p:pRg st="2" end="2"/>
                                            </p:txEl>
                                          </p:spTgt>
                                        </p:tgtEl>
                                        <p:attrNameLst>
                                          <p:attrName>style.visibility</p:attrName>
                                        </p:attrNameLst>
                                      </p:cBhvr>
                                      <p:to>
                                        <p:strVal val="visible"/>
                                      </p:to>
                                    </p:set>
                                    <p:anim calcmode="lin" valueType="num">
                                      <p:cBhvr>
                                        <p:cTn id="23" dur="1500" fill="hold"/>
                                        <p:tgtEl>
                                          <p:spTgt spid="213">
                                            <p:txEl>
                                              <p:pRg st="2" end="2"/>
                                            </p:txEl>
                                          </p:spTgt>
                                        </p:tgtEl>
                                        <p:attrNameLst>
                                          <p:attrName>ppt_x</p:attrName>
                                        </p:attrNameLst>
                                      </p:cBhvr>
                                      <p:tavLst>
                                        <p:tav tm="0">
                                          <p:val>
                                            <p:strVal val="#ppt_x"/>
                                          </p:val>
                                        </p:tav>
                                        <p:tav tm="100000">
                                          <p:val>
                                            <p:strVal val="#ppt_x"/>
                                          </p:val>
                                        </p:tav>
                                      </p:tavLst>
                                    </p:anim>
                                    <p:anim calcmode="lin" valueType="num">
                                      <p:cBhvr>
                                        <p:cTn id="24" dur="1500" fill="hold"/>
                                        <p:tgtEl>
                                          <p:spTgt spid="21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1" presetID="2" grpId="1" fill="hold">
                                  <p:stCondLst>
                                    <p:cond delay="0"/>
                                  </p:stCondLst>
                                  <p:iterate type="el" backwards="0">
                                    <p:tmAbs val="0"/>
                                  </p:iterate>
                                  <p:childTnLst>
                                    <p:set>
                                      <p:cBhvr>
                                        <p:cTn id="28" fill="hold"/>
                                        <p:tgtEl>
                                          <p:spTgt spid="213">
                                            <p:txEl>
                                              <p:pRg st="3" end="3"/>
                                            </p:txEl>
                                          </p:spTgt>
                                        </p:tgtEl>
                                        <p:attrNameLst>
                                          <p:attrName>style.visibility</p:attrName>
                                        </p:attrNameLst>
                                      </p:cBhvr>
                                      <p:to>
                                        <p:strVal val="visible"/>
                                      </p:to>
                                    </p:set>
                                    <p:anim calcmode="lin" valueType="num">
                                      <p:cBhvr>
                                        <p:cTn id="29" dur="1500" fill="hold"/>
                                        <p:tgtEl>
                                          <p:spTgt spid="213">
                                            <p:txEl>
                                              <p:pRg st="3" end="3"/>
                                            </p:txEl>
                                          </p:spTgt>
                                        </p:tgtEl>
                                        <p:attrNameLst>
                                          <p:attrName>ppt_x</p:attrName>
                                        </p:attrNameLst>
                                      </p:cBhvr>
                                      <p:tavLst>
                                        <p:tav tm="0">
                                          <p:val>
                                            <p:strVal val="#ppt_x"/>
                                          </p:val>
                                        </p:tav>
                                        <p:tav tm="100000">
                                          <p:val>
                                            <p:strVal val="#ppt_x"/>
                                          </p:val>
                                        </p:tav>
                                      </p:tavLst>
                                    </p:anim>
                                    <p:anim calcmode="lin" valueType="num">
                                      <p:cBhvr>
                                        <p:cTn id="30" dur="1500" fill="hold"/>
                                        <p:tgtEl>
                                          <p:spTgt spid="21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1" presetID="2" grpId="1" fill="hold">
                                  <p:stCondLst>
                                    <p:cond delay="0"/>
                                  </p:stCondLst>
                                  <p:iterate type="el" backwards="0">
                                    <p:tmAbs val="0"/>
                                  </p:iterate>
                                  <p:childTnLst>
                                    <p:set>
                                      <p:cBhvr>
                                        <p:cTn id="34" fill="hold"/>
                                        <p:tgtEl>
                                          <p:spTgt spid="213">
                                            <p:txEl>
                                              <p:pRg st="4" end="4"/>
                                            </p:txEl>
                                          </p:spTgt>
                                        </p:tgtEl>
                                        <p:attrNameLst>
                                          <p:attrName>style.visibility</p:attrName>
                                        </p:attrNameLst>
                                      </p:cBhvr>
                                      <p:to>
                                        <p:strVal val="visible"/>
                                      </p:to>
                                    </p:set>
                                    <p:anim calcmode="lin" valueType="num">
                                      <p:cBhvr>
                                        <p:cTn id="35" dur="1500" fill="hold"/>
                                        <p:tgtEl>
                                          <p:spTgt spid="213">
                                            <p:txEl>
                                              <p:pRg st="4" end="4"/>
                                            </p:txEl>
                                          </p:spTgt>
                                        </p:tgtEl>
                                        <p:attrNameLst>
                                          <p:attrName>ppt_x</p:attrName>
                                        </p:attrNameLst>
                                      </p:cBhvr>
                                      <p:tavLst>
                                        <p:tav tm="0">
                                          <p:val>
                                            <p:strVal val="#ppt_x"/>
                                          </p:val>
                                        </p:tav>
                                        <p:tav tm="100000">
                                          <p:val>
                                            <p:strVal val="#ppt_x"/>
                                          </p:val>
                                        </p:tav>
                                      </p:tavLst>
                                    </p:anim>
                                    <p:anim calcmode="lin" valueType="num">
                                      <p:cBhvr>
                                        <p:cTn id="36" dur="1500" fill="hold"/>
                                        <p:tgtEl>
                                          <p:spTgt spid="21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1" presetID="2" grpId="1" fill="hold">
                                  <p:stCondLst>
                                    <p:cond delay="0"/>
                                  </p:stCondLst>
                                  <p:iterate type="el" backwards="0">
                                    <p:tmAbs val="0"/>
                                  </p:iterate>
                                  <p:childTnLst>
                                    <p:set>
                                      <p:cBhvr>
                                        <p:cTn id="40" fill="hold"/>
                                        <p:tgtEl>
                                          <p:spTgt spid="213">
                                            <p:txEl>
                                              <p:pRg st="5" end="5"/>
                                            </p:txEl>
                                          </p:spTgt>
                                        </p:tgtEl>
                                        <p:attrNameLst>
                                          <p:attrName>style.visibility</p:attrName>
                                        </p:attrNameLst>
                                      </p:cBhvr>
                                      <p:to>
                                        <p:strVal val="visible"/>
                                      </p:to>
                                    </p:set>
                                    <p:anim calcmode="lin" valueType="num">
                                      <p:cBhvr>
                                        <p:cTn id="41" dur="1500" fill="hold"/>
                                        <p:tgtEl>
                                          <p:spTgt spid="213">
                                            <p:txEl>
                                              <p:pRg st="5" end="5"/>
                                            </p:txEl>
                                          </p:spTgt>
                                        </p:tgtEl>
                                        <p:attrNameLst>
                                          <p:attrName>ppt_x</p:attrName>
                                        </p:attrNameLst>
                                      </p:cBhvr>
                                      <p:tavLst>
                                        <p:tav tm="0">
                                          <p:val>
                                            <p:strVal val="#ppt_x"/>
                                          </p:val>
                                        </p:tav>
                                        <p:tav tm="100000">
                                          <p:val>
                                            <p:strVal val="#ppt_x"/>
                                          </p:val>
                                        </p:tav>
                                      </p:tavLst>
                                    </p:anim>
                                    <p:anim calcmode="lin" valueType="num">
                                      <p:cBhvr>
                                        <p:cTn id="42" dur="1500" fill="hold"/>
                                        <p:tgtEl>
                                          <p:spTgt spid="213">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1" presetID="2" grpId="1" fill="hold">
                                  <p:stCondLst>
                                    <p:cond delay="0"/>
                                  </p:stCondLst>
                                  <p:iterate type="el" backwards="0">
                                    <p:tmAbs val="0"/>
                                  </p:iterate>
                                  <p:childTnLst>
                                    <p:set>
                                      <p:cBhvr>
                                        <p:cTn id="46" fill="hold"/>
                                        <p:tgtEl>
                                          <p:spTgt spid="213">
                                            <p:txEl>
                                              <p:pRg st="6" end="6"/>
                                            </p:txEl>
                                          </p:spTgt>
                                        </p:tgtEl>
                                        <p:attrNameLst>
                                          <p:attrName>style.visibility</p:attrName>
                                        </p:attrNameLst>
                                      </p:cBhvr>
                                      <p:to>
                                        <p:strVal val="visible"/>
                                      </p:to>
                                    </p:set>
                                    <p:anim calcmode="lin" valueType="num">
                                      <p:cBhvr>
                                        <p:cTn id="47" dur="1500" fill="hold"/>
                                        <p:tgtEl>
                                          <p:spTgt spid="213">
                                            <p:txEl>
                                              <p:pRg st="6" end="6"/>
                                            </p:txEl>
                                          </p:spTgt>
                                        </p:tgtEl>
                                        <p:attrNameLst>
                                          <p:attrName>ppt_x</p:attrName>
                                        </p:attrNameLst>
                                      </p:cBhvr>
                                      <p:tavLst>
                                        <p:tav tm="0">
                                          <p:val>
                                            <p:strVal val="#ppt_x"/>
                                          </p:val>
                                        </p:tav>
                                        <p:tav tm="100000">
                                          <p:val>
                                            <p:strVal val="#ppt_x"/>
                                          </p:val>
                                        </p:tav>
                                      </p:tavLst>
                                    </p:anim>
                                    <p:anim calcmode="lin" valueType="num">
                                      <p:cBhvr>
                                        <p:cTn id="48" dur="1500" fill="hold"/>
                                        <p:tgtEl>
                                          <p:spTgt spid="213">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Class="entr" nodeType="clickEffect" presetSubtype="1" presetID="2" grpId="1" fill="hold">
                                  <p:stCondLst>
                                    <p:cond delay="0"/>
                                  </p:stCondLst>
                                  <p:iterate type="el" backwards="0">
                                    <p:tmAbs val="0"/>
                                  </p:iterate>
                                  <p:childTnLst>
                                    <p:set>
                                      <p:cBhvr>
                                        <p:cTn id="52" fill="hold"/>
                                        <p:tgtEl>
                                          <p:spTgt spid="213">
                                            <p:txEl>
                                              <p:pRg st="7" end="7"/>
                                            </p:txEl>
                                          </p:spTgt>
                                        </p:tgtEl>
                                        <p:attrNameLst>
                                          <p:attrName>style.visibility</p:attrName>
                                        </p:attrNameLst>
                                      </p:cBhvr>
                                      <p:to>
                                        <p:strVal val="visible"/>
                                      </p:to>
                                    </p:set>
                                    <p:anim calcmode="lin" valueType="num">
                                      <p:cBhvr>
                                        <p:cTn id="53" dur="1500" fill="hold"/>
                                        <p:tgtEl>
                                          <p:spTgt spid="213">
                                            <p:txEl>
                                              <p:pRg st="7" end="7"/>
                                            </p:txEl>
                                          </p:spTgt>
                                        </p:tgtEl>
                                        <p:attrNameLst>
                                          <p:attrName>ppt_x</p:attrName>
                                        </p:attrNameLst>
                                      </p:cBhvr>
                                      <p:tavLst>
                                        <p:tav tm="0">
                                          <p:val>
                                            <p:strVal val="#ppt_x"/>
                                          </p:val>
                                        </p:tav>
                                        <p:tav tm="100000">
                                          <p:val>
                                            <p:strVal val="#ppt_x"/>
                                          </p:val>
                                        </p:tav>
                                      </p:tavLst>
                                    </p:anim>
                                    <p:anim calcmode="lin" valueType="num">
                                      <p:cBhvr>
                                        <p:cTn id="54" dur="1500" fill="hold"/>
                                        <p:tgtEl>
                                          <p:spTgt spid="213">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Class="entr" nodeType="clickEffect" presetSubtype="1" presetID="2" grpId="1" fill="hold">
                                  <p:stCondLst>
                                    <p:cond delay="0"/>
                                  </p:stCondLst>
                                  <p:iterate type="el" backwards="0">
                                    <p:tmAbs val="0"/>
                                  </p:iterate>
                                  <p:childTnLst>
                                    <p:set>
                                      <p:cBhvr>
                                        <p:cTn id="58" fill="hold"/>
                                        <p:tgtEl>
                                          <p:spTgt spid="213">
                                            <p:txEl>
                                              <p:pRg st="8" end="8"/>
                                            </p:txEl>
                                          </p:spTgt>
                                        </p:tgtEl>
                                        <p:attrNameLst>
                                          <p:attrName>style.visibility</p:attrName>
                                        </p:attrNameLst>
                                      </p:cBhvr>
                                      <p:to>
                                        <p:strVal val="visible"/>
                                      </p:to>
                                    </p:set>
                                    <p:anim calcmode="lin" valueType="num">
                                      <p:cBhvr>
                                        <p:cTn id="59" dur="1500" fill="hold"/>
                                        <p:tgtEl>
                                          <p:spTgt spid="213">
                                            <p:txEl>
                                              <p:pRg st="8" end="8"/>
                                            </p:txEl>
                                          </p:spTgt>
                                        </p:tgtEl>
                                        <p:attrNameLst>
                                          <p:attrName>ppt_x</p:attrName>
                                        </p:attrNameLst>
                                      </p:cBhvr>
                                      <p:tavLst>
                                        <p:tav tm="0">
                                          <p:val>
                                            <p:strVal val="#ppt_x"/>
                                          </p:val>
                                        </p:tav>
                                        <p:tav tm="100000">
                                          <p:val>
                                            <p:strVal val="#ppt_x"/>
                                          </p:val>
                                        </p:tav>
                                      </p:tavLst>
                                    </p:anim>
                                    <p:anim calcmode="lin" valueType="num">
                                      <p:cBhvr>
                                        <p:cTn id="60" dur="1500" fill="hold"/>
                                        <p:tgtEl>
                                          <p:spTgt spid="213">
                                            <p:txEl>
                                              <p:pRg st="8" end="8"/>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13" grpId="1"/>
    </p:bldLst>
  </p:timing>
</p:sld>
</file>

<file path=ppt/theme/theme1.xml><?xml version="1.0" encoding="utf-8"?>
<a:theme xmlns:a="http://schemas.openxmlformats.org/drawingml/2006/main" xmlns:r="http://schemas.openxmlformats.org/officeDocument/2006/relationships" name="20_BasicBlack">
  <a:themeElements>
    <a:clrScheme name="20_BasicBlack">
      <a:dk1>
        <a:srgbClr val="000000"/>
      </a:dk1>
      <a:lt1>
        <a:srgbClr val="FFFFFF"/>
      </a:lt1>
      <a:dk2>
        <a:srgbClr val="434343"/>
      </a:dk2>
      <a:lt2>
        <a:srgbClr val="A9A9A9"/>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0_BasicBlack">
      <a:majorFont>
        <a:latin typeface="Helvetica Neue"/>
        <a:ea typeface="Helvetica Neue"/>
        <a:cs typeface="Helvetica Neue"/>
      </a:majorFont>
      <a:minorFont>
        <a:latin typeface="Helvetica Neue"/>
        <a:ea typeface="Helvetica Neue"/>
        <a:cs typeface="Helvetica Neue"/>
      </a:minorFont>
    </a:fontScheme>
    <a:fmtScheme name="20_Basic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FFFFFF"/>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0_BasicBlack">
  <a:themeElements>
    <a:clrScheme name="20_BasicBlack">
      <a:dk1>
        <a:srgbClr val="000000"/>
      </a:dk1>
      <a:lt1>
        <a:srgbClr val="FFFFFF"/>
      </a:lt1>
      <a:dk2>
        <a:srgbClr val="434343"/>
      </a:dk2>
      <a:lt2>
        <a:srgbClr val="A9A9A9"/>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0_BasicBlack">
      <a:majorFont>
        <a:latin typeface="Helvetica Neue"/>
        <a:ea typeface="Helvetica Neue"/>
        <a:cs typeface="Helvetica Neue"/>
      </a:majorFont>
      <a:minorFont>
        <a:latin typeface="Helvetica Neue"/>
        <a:ea typeface="Helvetica Neue"/>
        <a:cs typeface="Helvetica Neue"/>
      </a:minorFont>
    </a:fontScheme>
    <a:fmtScheme name="20_Basic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FFFFFF"/>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