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610" r:id="rId2"/>
    <p:sldId id="609" r:id="rId3"/>
    <p:sldId id="605" r:id="rId4"/>
    <p:sldId id="480" r:id="rId5"/>
    <p:sldId id="553" r:id="rId6"/>
    <p:sldId id="554" r:id="rId7"/>
    <p:sldId id="481" r:id="rId8"/>
    <p:sldId id="561" r:id="rId9"/>
    <p:sldId id="562" r:id="rId10"/>
    <p:sldId id="589" r:id="rId11"/>
    <p:sldId id="606" r:id="rId12"/>
    <p:sldId id="564" r:id="rId13"/>
    <p:sldId id="565" r:id="rId14"/>
    <p:sldId id="591" r:id="rId15"/>
    <p:sldId id="592" r:id="rId16"/>
    <p:sldId id="593" r:id="rId17"/>
    <p:sldId id="594" r:id="rId18"/>
    <p:sldId id="595" r:id="rId19"/>
    <p:sldId id="596" r:id="rId20"/>
    <p:sldId id="597" r:id="rId21"/>
    <p:sldId id="599" r:id="rId22"/>
    <p:sldId id="600" r:id="rId23"/>
    <p:sldId id="608" r:id="rId24"/>
  </p:sldIdLst>
  <p:sldSz cx="18288000" cy="10287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Ubuntu" panose="020B05040306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7"/>
    <p:restoredTop sz="94694"/>
  </p:normalViewPr>
  <p:slideViewPr>
    <p:cSldViewPr>
      <p:cViewPr varScale="1">
        <p:scale>
          <a:sx n="80" d="100"/>
          <a:sy n="80" d="100"/>
        </p:scale>
        <p:origin x="576" y="22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A8DD7D-9C6B-4A46-B5E9-BA5925B4DB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ato Regular"/>
                <a:ea typeface="Lato Regular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E4BF86C-74A8-EA45-AD6E-600EB029F1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ato Regular"/>
                <a:ea typeface="Lato Regular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FAA4DA4-6545-F14A-8547-53041DBE56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ato Regular"/>
                <a:ea typeface="Lato Regular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991A40A-C9BD-D942-BA56-4623087EDE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ato Regular" panose="020F0502020204030203" pitchFamily="34" charset="0"/>
              </a:defRPr>
            </a:lvl1pPr>
          </a:lstStyle>
          <a:p>
            <a:fld id="{AA4C048E-9806-D44B-9295-F17E2A4B2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16D130-E619-B740-A393-D1E1633658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ato Regular"/>
                <a:ea typeface="Lato Regular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A0F692B-466D-1345-9CCF-0D324CCC37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ato Regular"/>
                <a:ea typeface="Lato Regular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0C31885-DA13-7C4A-B671-A8FB50C820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1477B16-05F6-C44E-A590-BC6BD45614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747F508-6EF4-354E-9D33-77CEBED252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ato Regular"/>
                <a:ea typeface="Lato Regular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9D53AFA-E2B4-1147-A2E4-F1D0968B0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ato Regular" panose="020F0502020204030203" pitchFamily="34" charset="0"/>
              </a:defRPr>
            </a:lvl1pPr>
          </a:lstStyle>
          <a:p>
            <a:fld id="{8A145CB0-007C-0540-94FE-805E9478E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ＭＳ Ｐゴシック" charset="0"/>
        <a:cs typeface="Lato Regular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Lato Regular"/>
        <a:cs typeface="Lato Regular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Lato Regular"/>
        <a:cs typeface="La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Lato Regular"/>
        <a:cs typeface="La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Lato Regular"/>
        <a:cs typeface="La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3DFDDC-A304-BB4D-9694-67F81EB3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3392488"/>
            <a:ext cx="11355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000" b="1">
                <a:latin typeface="Lato Regular" charset="0"/>
                <a:cs typeface="Lato Regular" charset="0"/>
              </a:rPr>
              <a:t>MIKE MAZZALONGO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3A3B27C-4562-6F44-A6AF-A24CD47E8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17907000"/>
            <a:ext cx="7467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5433652-2BCB-914E-BB44-65824DDD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9007475"/>
            <a:ext cx="3649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9A39A3B-3A6B-0544-956D-FF06BA350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18211800"/>
            <a:ext cx="7467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0147" y="5038952"/>
            <a:ext cx="10253450" cy="3211056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8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497" y="2798305"/>
            <a:ext cx="6813242" cy="6727826"/>
          </a:xfrm>
        </p:spPr>
        <p:txBody>
          <a:bodyPr anchor="b">
            <a:normAutofit/>
          </a:bodyPr>
          <a:lstStyle>
            <a:lvl1pPr marL="0" indent="0" algn="ctr">
              <a:buNone/>
              <a:defRPr sz="398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03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">
    <p:bg>
      <p:bgPr>
        <a:solidFill>
          <a:srgbClr val="6B6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51560" y="1411626"/>
            <a:ext cx="15784880" cy="7463748"/>
          </a:xfrm>
        </p:spPr>
        <p:txBody>
          <a:bodyPr/>
          <a:lstStyle>
            <a:lvl1pPr marL="914400" indent="-914400">
              <a:buFont typeface="Arial"/>
              <a:buChar char="•"/>
              <a:defRPr sz="6400"/>
            </a:lvl1pPr>
            <a:lvl2pPr marL="1828800" indent="-914400">
              <a:buFont typeface="Arial"/>
              <a:buChar char="•"/>
              <a:defRPr/>
            </a:lvl2pPr>
            <a:lvl3pPr marL="2514600" indent="-685800">
              <a:buFont typeface="Arial"/>
              <a:buChar char="•"/>
              <a:defRPr/>
            </a:lvl3pPr>
            <a:lvl4pPr marL="3429000" indent="-685800">
              <a:buFont typeface="Arial"/>
              <a:buChar char="•"/>
              <a:defRPr/>
            </a:lvl4pPr>
            <a:lvl5pPr marL="4343400" indent="-6858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20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Statment Blank">
    <p:bg>
      <p:bgPr>
        <a:solidFill>
          <a:srgbClr val="6B6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570" y="1228782"/>
            <a:ext cx="15826860" cy="7829436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quals Blank">
    <p:bg>
      <p:bgPr>
        <a:solidFill>
          <a:srgbClr val="6B6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0A1F06-7F43-5741-BD50-5A82C7CE4599}"/>
              </a:ext>
            </a:extLst>
          </p:cNvPr>
          <p:cNvSpPr txBox="1">
            <a:spLocks/>
          </p:cNvSpPr>
          <p:nvPr/>
        </p:nvSpPr>
        <p:spPr>
          <a:xfrm>
            <a:off x="7729538" y="1387475"/>
            <a:ext cx="3089275" cy="7453313"/>
          </a:xfrm>
          <a:prstGeom prst="rect">
            <a:avLst/>
          </a:prstGeom>
        </p:spPr>
        <p:txBody>
          <a:bodyPr lIns="182880" tIns="91440" rIns="182880" bIns="9144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sz="13200" dirty="0">
                <a:latin typeface="Lato Regular"/>
              </a:rPr>
              <a:t>=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51405" y="1386981"/>
            <a:ext cx="6961538" cy="7453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0" b="1"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0198752" y="1386983"/>
            <a:ext cx="6731936" cy="7453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0" b="1"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53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34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6977" y="2502875"/>
            <a:ext cx="15827374" cy="728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80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ble Ver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6443" y="859197"/>
            <a:ext cx="14946170" cy="736007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26442" y="8219274"/>
            <a:ext cx="8312084" cy="1045976"/>
          </a:xfrm>
        </p:spPr>
        <p:txBody>
          <a:bodyPr>
            <a:normAutofit/>
          </a:bodyPr>
          <a:lstStyle>
            <a:lvl1pPr marL="0" indent="0" algn="l">
              <a:buNone/>
              <a:defRPr sz="5600" b="1" baseline="0">
                <a:latin typeface="Lato Regular"/>
                <a:cs typeface="Lato Regular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59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51560" y="1411626"/>
            <a:ext cx="15784880" cy="7463748"/>
          </a:xfrm>
        </p:spPr>
        <p:txBody>
          <a:bodyPr/>
          <a:lstStyle>
            <a:lvl1pPr marL="914400" indent="-914400">
              <a:buFont typeface="Arial"/>
              <a:buChar char="•"/>
              <a:defRPr sz="6400"/>
            </a:lvl1pPr>
            <a:lvl2pPr marL="1828800" indent="-914400">
              <a:buFont typeface="Arial"/>
              <a:buChar char="•"/>
              <a:defRPr/>
            </a:lvl2pPr>
            <a:lvl3pPr marL="2514600" indent="-685800">
              <a:buFont typeface="Arial"/>
              <a:buChar char="•"/>
              <a:defRPr/>
            </a:lvl3pPr>
            <a:lvl4pPr marL="3429000" indent="-685800">
              <a:buFont typeface="Arial"/>
              <a:buChar char="•"/>
              <a:defRPr/>
            </a:lvl4pPr>
            <a:lvl5pPr marL="4343400" indent="-6858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66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Statm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570" y="1228782"/>
            <a:ext cx="15826860" cy="7829436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8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qual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F0B339B-1014-CA46-996F-A9D777AF78B7}"/>
              </a:ext>
            </a:extLst>
          </p:cNvPr>
          <p:cNvSpPr txBox="1">
            <a:spLocks/>
          </p:cNvSpPr>
          <p:nvPr/>
        </p:nvSpPr>
        <p:spPr>
          <a:xfrm>
            <a:off x="7729538" y="1387475"/>
            <a:ext cx="3089275" cy="7453313"/>
          </a:xfrm>
          <a:prstGeom prst="rect">
            <a:avLst/>
          </a:prstGeom>
        </p:spPr>
        <p:txBody>
          <a:bodyPr lIns="182880" tIns="91440" rIns="182880" bIns="9144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sz="13200" dirty="0">
                <a:latin typeface="Lato Regular"/>
              </a:rPr>
              <a:t>=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51405" y="1386981"/>
            <a:ext cx="6961538" cy="7453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0" b="1"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0198752" y="1386983"/>
            <a:ext cx="6731936" cy="7453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0" b="1"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6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ome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545A3-D489-734E-AD3D-55F05268C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3392488"/>
            <a:ext cx="113553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000" b="1">
                <a:latin typeface="Lato Regular" charset="0"/>
                <a:cs typeface="Lato Regular" charset="0"/>
              </a:rPr>
              <a:t>MIKE MAZZALONGO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0147" y="5038952"/>
            <a:ext cx="10253450" cy="3211056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8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497" y="2798305"/>
            <a:ext cx="6813242" cy="6727826"/>
          </a:xfrm>
        </p:spPr>
        <p:txBody>
          <a:bodyPr anchor="b">
            <a:normAutofit/>
          </a:bodyPr>
          <a:lstStyle>
            <a:lvl1pPr marL="0" indent="0" algn="ctr">
              <a:buNone/>
              <a:defRPr sz="398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3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ble Verse Blank">
    <p:bg>
      <p:bgPr>
        <a:solidFill>
          <a:srgbClr val="6B6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26443" y="859197"/>
            <a:ext cx="14946170" cy="736007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26442" y="8219274"/>
            <a:ext cx="8312084" cy="1045976"/>
          </a:xfrm>
        </p:spPr>
        <p:txBody>
          <a:bodyPr>
            <a:normAutofit/>
          </a:bodyPr>
          <a:lstStyle>
            <a:lvl1pPr marL="0" indent="0" algn="l">
              <a:buNone/>
              <a:defRPr sz="5600" b="1" baseline="0">
                <a:latin typeface="Lato Regular"/>
                <a:cs typeface="Lato Regular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5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Title 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6977" y="2502875"/>
            <a:ext cx="15827374" cy="728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1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63F5C-B6E9-0C44-9D13-B5046BF6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75" y="412750"/>
            <a:ext cx="15825788" cy="17145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8024A0-732F-5A44-868A-10972AFC4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96975" y="2636838"/>
            <a:ext cx="15825788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5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3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 spc="-300">
          <a:solidFill>
            <a:schemeClr val="tx1"/>
          </a:solidFill>
          <a:latin typeface="Lato Regular"/>
          <a:ea typeface="ＭＳ Ｐゴシック" charset="0"/>
          <a:cs typeface="Lato Regular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Lato Regular" charset="0"/>
          <a:ea typeface="ＭＳ Ｐゴシック" charset="0"/>
          <a:cs typeface="Lato Regular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Lato Regular"/>
          <a:ea typeface="ＭＳ Ｐゴシック" charset="0"/>
          <a:cs typeface="Lato Regular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Matthew%2028:19&amp;version=NAS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John%203:5&amp;version=NAS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tsrv.com/click?v=VVM6MTU1NTg6MTIwMTpob2x5IHNwaXJpdDo1OGNmYjkzODRlZWVhNjRhZjU4NzVhYTVmNDUwYTYxYzp6LTExMTctMzExNjc6d3d3LmJpYmxlZ2F0ZXdheS5jb20=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370C640F-2B62-6D9D-28D2-C5ADEBC85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38110"/>
            <a:ext cx="18287980" cy="10286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924C2-CF9F-62F5-EACF-BAEB9EC638D0}"/>
              </a:ext>
            </a:extLst>
          </p:cNvPr>
          <p:cNvSpPr txBox="1"/>
          <p:nvPr/>
        </p:nvSpPr>
        <p:spPr>
          <a:xfrm>
            <a:off x="10515600" y="7124700"/>
            <a:ext cx="6698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27598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CF79D8-FFB9-054C-BAC8-D966B8B4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The Cross</a:t>
            </a:r>
            <a:br>
              <a:rPr lang="en-US" altLang="en-US" sz="8800" b="1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</a:br>
            <a:r>
              <a:rPr lang="en-US" altLang="en-US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Jesus</a:t>
            </a:r>
            <a:r>
              <a:rPr lang="ja-JP" altLang="en-US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’</a:t>
            </a:r>
            <a: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 Historical Expression of Love</a:t>
            </a:r>
            <a:b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</a:br>
            <a:b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</a:br>
            <a:r>
              <a:rPr lang="en-US" altLang="ja-JP" b="1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Baptism</a:t>
            </a:r>
            <a:b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</a:br>
            <a: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Our Historical Expression of Faith</a:t>
            </a:r>
            <a:endParaRPr lang="en-US" altLang="en-US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4A71-9690-4341-84A9-59A18FC9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One Baptism - Eph. 4:5</a:t>
            </a:r>
            <a:endParaRPr lang="en-US" dirty="0">
              <a:ea typeface="+mj-ea"/>
            </a:endParaRPr>
          </a:p>
        </p:txBody>
      </p:sp>
      <p:sp>
        <p:nvSpPr>
          <p:cNvPr id="20482" name="Rectangle 9">
            <a:extLst>
              <a:ext uri="{FF2B5EF4-FFF2-40B4-BE49-F238E27FC236}">
                <a16:creationId xmlns:a16="http://schemas.microsoft.com/office/drawing/2014/main" id="{ECD14246-2F78-5340-B8DA-84D48A34102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1143000" indent="-1143000" eaLnBrk="1" hangingPunct="1">
              <a:lnSpc>
                <a:spcPct val="120000"/>
              </a:lnSpc>
              <a:buFont typeface="Ubuntu" panose="020B0504030602030204" pitchFamily="34" charset="0"/>
              <a:buAutoNum type="arabicPeriod"/>
            </a:pPr>
            <a:r>
              <a:rPr lang="en-US" altLang="en-US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Distinguish Jesus</a:t>
            </a:r>
            <a:r>
              <a:rPr lang="ja-JP" altLang="en-US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’</a:t>
            </a:r>
            <a:r>
              <a:rPr lang="en-US" altLang="ja-JP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 Baptism</a:t>
            </a:r>
          </a:p>
          <a:p>
            <a:pPr marL="1143000" indent="-1143000" eaLnBrk="1" hangingPunct="1">
              <a:lnSpc>
                <a:spcPct val="120000"/>
              </a:lnSpc>
              <a:buFont typeface="Ubuntu" panose="020B0504030602030204" pitchFamily="34" charset="0"/>
              <a:buAutoNum type="arabicPeriod"/>
            </a:pPr>
            <a:r>
              <a:rPr lang="en-US" altLang="en-US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Establish it</a:t>
            </a:r>
            <a:r>
              <a:rPr lang="ja-JP" altLang="en-US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’</a:t>
            </a:r>
            <a:r>
              <a:rPr lang="en-US" altLang="ja-JP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 Importance</a:t>
            </a:r>
          </a:p>
          <a:p>
            <a:pPr marL="1143000" indent="-1143000" eaLnBrk="1" hangingPunct="1">
              <a:lnSpc>
                <a:spcPct val="120000"/>
              </a:lnSpc>
              <a:buFont typeface="Ubuntu" panose="020B0504030602030204" pitchFamily="34" charset="0"/>
              <a:buAutoNum type="arabicPeriod"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>
            <a:extLst>
              <a:ext uri="{FF2B5EF4-FFF2-40B4-BE49-F238E27FC236}">
                <a16:creationId xmlns:a16="http://schemas.microsoft.com/office/drawing/2014/main" id="{5DEA1CB5-E77D-6546-8A21-3E1A6B913F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933700"/>
            <a:ext cx="6934200" cy="20574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9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BAPTISM</a:t>
            </a:r>
          </a:p>
        </p:txBody>
      </p:sp>
      <p:cxnSp>
        <p:nvCxnSpPr>
          <p:cNvPr id="13316" name="Straight Connector 2">
            <a:extLst>
              <a:ext uri="{FF2B5EF4-FFF2-40B4-BE49-F238E27FC236}">
                <a16:creationId xmlns:a16="http://schemas.microsoft.com/office/drawing/2014/main" id="{E0FF017B-B21D-9D45-8DDB-5489D6C37A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95600" y="2019300"/>
            <a:ext cx="11430000" cy="624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07" name="Rectangle 9">
            <a:extLst>
              <a:ext uri="{FF2B5EF4-FFF2-40B4-BE49-F238E27FC236}">
                <a16:creationId xmlns:a16="http://schemas.microsoft.com/office/drawing/2014/main" id="{1F69CBD9-79D4-8843-83B5-B1F5B8AF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295900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>
            <a:lvl1pPr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9600">
                <a:latin typeface="Lato Regular" panose="020F0502020204030203" pitchFamily="34" charset="0"/>
              </a:rPr>
              <a:t>SALVATION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3ACF-787F-1449-B60E-F915883C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Discipleship</a:t>
            </a:r>
            <a:endParaRPr lang="en-US" dirty="0">
              <a:ea typeface="+mj-ea"/>
            </a:endParaRPr>
          </a:p>
        </p:txBody>
      </p:sp>
      <p:sp>
        <p:nvSpPr>
          <p:cNvPr id="22530" name="Rectangle 9">
            <a:extLst>
              <a:ext uri="{FF2B5EF4-FFF2-40B4-BE49-F238E27FC236}">
                <a16:creationId xmlns:a16="http://schemas.microsoft.com/office/drawing/2014/main" id="{11DB3089-D6EC-7247-95C6-3AC34A23D13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Go therefore and make disciples of all the nations, baptizing them in the name of the Father and the Son and the </a:t>
            </a:r>
            <a:r>
              <a:rPr lang="en-US" altLang="en-US" sz="8000" u="sng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  <a:hlinkClick r:id="rId2" tooltip="Powered by Text-Enhance"/>
              </a:rPr>
              <a:t>Holy Spirit</a:t>
            </a: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,</a:t>
            </a:r>
            <a:b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</a:b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Matthew 28:19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71FA-4AC7-C144-B2E4-D71A84E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Obedience</a:t>
            </a:r>
            <a:endParaRPr lang="en-US" dirty="0">
              <a:ea typeface="+mj-ea"/>
            </a:endParaRPr>
          </a:p>
        </p:txBody>
      </p:sp>
      <p:sp>
        <p:nvSpPr>
          <p:cNvPr id="23554" name="Rectangle 9">
            <a:extLst>
              <a:ext uri="{FF2B5EF4-FFF2-40B4-BE49-F238E27FC236}">
                <a16:creationId xmlns:a16="http://schemas.microsoft.com/office/drawing/2014/main" id="{98F58291-F4F8-F348-88B5-58596458CC1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He who has believed and has been baptized shall be saved; but he who has disbelieved shall be condemned.						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Mark 16:16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EC7B-EF09-2942-A47E-79E243B0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New Birth</a:t>
            </a:r>
            <a:endParaRPr lang="en-US" dirty="0">
              <a:ea typeface="+mj-ea"/>
            </a:endParaRPr>
          </a:p>
        </p:txBody>
      </p:sp>
      <p:sp>
        <p:nvSpPr>
          <p:cNvPr id="24578" name="Rectangle 9">
            <a:extLst>
              <a:ext uri="{FF2B5EF4-FFF2-40B4-BE49-F238E27FC236}">
                <a16:creationId xmlns:a16="http://schemas.microsoft.com/office/drawing/2014/main" id="{4A206CBF-EF46-8843-9F0E-870666A1176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Jesus answered, </a:t>
            </a:r>
            <a:r>
              <a:rPr lang="ja-JP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“</a:t>
            </a:r>
            <a:r>
              <a:rPr lang="en-US" altLang="ja-JP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Truly, truly, I say to you, unless one is born of water and the Spirit he cannot enter into the </a:t>
            </a:r>
            <a:r>
              <a:rPr lang="en-US" altLang="ja-JP" sz="8000" u="sng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  <a:hlinkClick r:id="rId2" tooltip="Powered by Text-Enhance"/>
              </a:rPr>
              <a:t>kingdom of God</a:t>
            </a:r>
            <a:r>
              <a:rPr lang="en-US" altLang="ja-JP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.	</a:t>
            </a:r>
          </a:p>
          <a:p>
            <a:pPr marL="0" indent="0" eaLnBrk="1" hangingPunct="1">
              <a:buFontTx/>
              <a:buNone/>
            </a:pPr>
            <a:r>
              <a:rPr lang="en-US" altLang="en-US" sz="72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John 3:5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BD25-2C8D-4248-83F4-A819567C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Forgiveness</a:t>
            </a:r>
            <a:endParaRPr lang="en-US" dirty="0">
              <a:ea typeface="+mj-ea"/>
            </a:endParaRPr>
          </a:p>
        </p:txBody>
      </p:sp>
      <p:sp>
        <p:nvSpPr>
          <p:cNvPr id="25602" name="Rectangle 9">
            <a:extLst>
              <a:ext uri="{FF2B5EF4-FFF2-40B4-BE49-F238E27FC236}">
                <a16:creationId xmlns:a16="http://schemas.microsoft.com/office/drawing/2014/main" id="{74A31FD6-52C2-E24E-B625-98102F33EE5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Peter </a:t>
            </a:r>
            <a:r>
              <a:rPr lang="en-US" altLang="en-US" sz="8000" i="1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said</a:t>
            </a: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 to them, “Repent, and each of you be baptized in the name of Jesus Christ for the forgiveness of your sins;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Acts 2:38a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7256-894E-6441-9E44-9D09E29A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Indwelling of the Holy Spirit</a:t>
            </a:r>
            <a:endParaRPr lang="en-US" dirty="0">
              <a:ea typeface="+mj-ea"/>
            </a:endParaRPr>
          </a:p>
        </p:txBody>
      </p:sp>
      <p:sp>
        <p:nvSpPr>
          <p:cNvPr id="26626" name="Rectangle 9">
            <a:extLst>
              <a:ext uri="{FF2B5EF4-FFF2-40B4-BE49-F238E27FC236}">
                <a16:creationId xmlns:a16="http://schemas.microsoft.com/office/drawing/2014/main" id="{A7B0B1F4-1BAB-5F41-AB03-5BB612E90C7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8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and you will receive the gift of the </a:t>
            </a:r>
            <a:r>
              <a:rPr lang="en-US" altLang="en-US" sz="8800" u="sng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  <a:hlinkClick r:id="rId2" tooltip="Powered by Text-Enhance"/>
              </a:rPr>
              <a:t>Holy Spirit</a:t>
            </a:r>
            <a:r>
              <a:rPr lang="en-US" altLang="en-US" sz="88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Acts 2:38b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6FBA-9486-1743-86E8-AE37A53C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Added to the Church</a:t>
            </a:r>
            <a:endParaRPr lang="en-US" dirty="0">
              <a:ea typeface="+mj-ea"/>
            </a:endParaRPr>
          </a:p>
        </p:txBody>
      </p:sp>
      <p:sp>
        <p:nvSpPr>
          <p:cNvPr id="27650" name="Rectangle 9">
            <a:extLst>
              <a:ext uri="{FF2B5EF4-FFF2-40B4-BE49-F238E27FC236}">
                <a16:creationId xmlns:a16="http://schemas.microsoft.com/office/drawing/2014/main" id="{932E7F9F-B260-9D44-A882-42FBE5A7615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So then, those who had received his word were baptized; and that day there were added about three thousand souls. 	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Acts 2:41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0430-387A-DC4D-93A5-59DD7284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Burial &amp; Resurrection</a:t>
            </a:r>
            <a:endParaRPr lang="en-US" dirty="0">
              <a:ea typeface="+mj-ea"/>
            </a:endParaRPr>
          </a:p>
        </p:txBody>
      </p:sp>
      <p:sp>
        <p:nvSpPr>
          <p:cNvPr id="28674" name="Rectangle 9">
            <a:extLst>
              <a:ext uri="{FF2B5EF4-FFF2-40B4-BE49-F238E27FC236}">
                <a16:creationId xmlns:a16="http://schemas.microsoft.com/office/drawing/2014/main" id="{13C8ECA6-7448-8E4D-B7B1-A8DF13A4207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Or do you not know that all of us who have been baptized into Christ Jesus have been baptized into His death?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Romans 6:3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E045-D081-1853-707C-EDDB82F5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Baptism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B9078-2ECC-BC32-E186-6ED4099C5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/>
              <a:t>Adapted from “Understanding Your Religion” </a:t>
            </a:r>
            <a:r>
              <a:rPr lang="en-US" sz="5400" dirty="0" err="1"/>
              <a:t>BibleTalk.TV</a:t>
            </a:r>
            <a:endParaRPr lang="en-US" sz="5400" dirty="0"/>
          </a:p>
          <a:p>
            <a:r>
              <a:rPr lang="en-US" sz="5400" dirty="0"/>
              <a:t>This is the 20</a:t>
            </a:r>
            <a:r>
              <a:rPr lang="en-US" sz="5400" baseline="30000" dirty="0"/>
              <a:t>th</a:t>
            </a:r>
            <a:r>
              <a:rPr lang="en-US" sz="5400" dirty="0"/>
              <a:t> lesson in a series of 24 </a:t>
            </a:r>
          </a:p>
          <a:p>
            <a:pPr algn="l"/>
            <a:r>
              <a:rPr lang="en-US" sz="5400" b="1" i="0" u="none" strike="noStrike" cap="all" dirty="0">
                <a:solidFill>
                  <a:srgbClr val="FFFFFF"/>
                </a:solidFill>
                <a:effectLst/>
                <a:latin typeface="Barlow" pitchFamily="2" charset="77"/>
              </a:rPr>
              <a:t>THE ROLE OF BAPTISM</a:t>
            </a:r>
          </a:p>
          <a:p>
            <a:pPr lvl="1"/>
            <a:r>
              <a:rPr lang="en-US" sz="4400" b="0" i="1" u="none" strike="noStrike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The Sub-Doctrine of Salvation - Part 1</a:t>
            </a:r>
          </a:p>
          <a:p>
            <a:pPr lvl="1"/>
            <a:r>
              <a:rPr lang="en-US" sz="4400" b="0" i="0" u="none" strike="noStrike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In this lesson, we review the "summary" doctrine of Salvation and how water baptism fits into the context of all 10 sub-doctrines that explain the reconciliation of God and Man.</a:t>
            </a:r>
          </a:p>
        </p:txBody>
      </p:sp>
    </p:spTree>
    <p:extLst>
      <p:ext uri="{BB962C8B-B14F-4D97-AF65-F5344CB8AC3E}">
        <p14:creationId xmlns:p14="http://schemas.microsoft.com/office/powerpoint/2010/main" val="2949076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1AB3-89EA-6040-88AA-1D2C9DDE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Adoption</a:t>
            </a:r>
            <a:endParaRPr lang="en-US" dirty="0">
              <a:ea typeface="+mj-ea"/>
            </a:endParaRPr>
          </a:p>
        </p:txBody>
      </p:sp>
      <p:sp>
        <p:nvSpPr>
          <p:cNvPr id="29698" name="Rectangle 9">
            <a:extLst>
              <a:ext uri="{FF2B5EF4-FFF2-40B4-BE49-F238E27FC236}">
                <a16:creationId xmlns:a16="http://schemas.microsoft.com/office/drawing/2014/main" id="{3D528A86-C908-924F-BCD0-BD91E51F8A4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8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For you are all sons of God through faith in Christ Jesus.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Galatians 3:26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BE71-B73F-DE44-BABF-D4376BE6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Covered with Christ</a:t>
            </a:r>
            <a:endParaRPr lang="en-US" dirty="0">
              <a:ea typeface="+mj-ea"/>
            </a:endParaRPr>
          </a:p>
        </p:txBody>
      </p:sp>
      <p:sp>
        <p:nvSpPr>
          <p:cNvPr id="30722" name="Rectangle 9">
            <a:extLst>
              <a:ext uri="{FF2B5EF4-FFF2-40B4-BE49-F238E27FC236}">
                <a16:creationId xmlns:a16="http://schemas.microsoft.com/office/drawing/2014/main" id="{67E2ADCB-E8E1-0541-B6CA-DA76A7EF96A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88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For all of you who were baptized into Christ have clothed yourselves with Christ. </a:t>
            </a:r>
            <a:endParaRPr lang="en-US" altLang="en-US" sz="80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Galatians 3:27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8250-BA5A-4347-B5B9-A1316F67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 as Clear Conscience</a:t>
            </a:r>
            <a:endParaRPr lang="en-US" dirty="0">
              <a:ea typeface="+mj-ea"/>
            </a:endParaRPr>
          </a:p>
        </p:txBody>
      </p:sp>
      <p:sp>
        <p:nvSpPr>
          <p:cNvPr id="23555" name="Rectangle 9">
            <a:extLst>
              <a:ext uri="{FF2B5EF4-FFF2-40B4-BE49-F238E27FC236}">
                <a16:creationId xmlns:a16="http://schemas.microsoft.com/office/drawing/2014/main" id="{F7B118E9-302C-6D4B-9794-C472EA054B6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74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Corresponding to that, baptism now saves you — not the removal of dirt from the flesh, but an appeal to God for a good conscience —through the resurrection of Jesus Christ,</a:t>
            </a:r>
          </a:p>
          <a:p>
            <a:pPr marL="0" indent="0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I Peter 3:21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F817-05F4-294E-A834-DD3FCFE8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10 Scriptures / 3 Features</a:t>
            </a:r>
            <a:endParaRPr lang="en-US" dirty="0">
              <a:ea typeface="+mj-ea"/>
            </a:endParaRPr>
          </a:p>
        </p:txBody>
      </p:sp>
      <p:sp>
        <p:nvSpPr>
          <p:cNvPr id="34818" name="Rectangle 9">
            <a:extLst>
              <a:ext uri="{FF2B5EF4-FFF2-40B4-BE49-F238E27FC236}">
                <a16:creationId xmlns:a16="http://schemas.microsoft.com/office/drawing/2014/main" id="{6781F980-BCCE-B944-BFEC-4151D4F6A5A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1143000" indent="-1143000" eaLnBrk="1" hangingPunct="1">
              <a:lnSpc>
                <a:spcPct val="130000"/>
              </a:lnSpc>
              <a:buFont typeface="Ubuntu" panose="020B0504030602030204" pitchFamily="34" charset="0"/>
              <a:buAutoNum type="alphaUcPeriod"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All Refer to Salvation</a:t>
            </a:r>
            <a:endParaRPr lang="en-US" altLang="en-US" sz="48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1143000" indent="-1143000" eaLnBrk="1" hangingPunct="1">
              <a:lnSpc>
                <a:spcPct val="130000"/>
              </a:lnSpc>
              <a:buFont typeface="Ubuntu" panose="020B0504030602030204" pitchFamily="34" charset="0"/>
              <a:buAutoNum type="alphaUcPeriod"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All use Different Imagery</a:t>
            </a:r>
            <a:endParaRPr lang="en-US" altLang="en-US" sz="48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1143000" indent="-1143000" eaLnBrk="1" hangingPunct="1">
              <a:lnSpc>
                <a:spcPct val="130000"/>
              </a:lnSpc>
              <a:buFont typeface="Ubuntu" panose="020B0504030602030204" pitchFamily="34" charset="0"/>
              <a:buAutoNum type="alphaUcPeriod"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All Happen at Baptism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A0729-9DB4-4540-A3B9-5BA17E9E9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0" y="495300"/>
            <a:ext cx="9144000" cy="944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400" b="1" dirty="0">
                <a:ea typeface="+mn-ea"/>
              </a:rPr>
              <a:t>Sub Doctrines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800" dirty="0">
                <a:ea typeface="+mn-ea"/>
              </a:rPr>
              <a:t>Election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800" dirty="0">
                <a:ea typeface="+mn-ea"/>
              </a:rPr>
              <a:t>Predestination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800" dirty="0">
                <a:ea typeface="+mn-ea"/>
              </a:rPr>
              <a:t>Atonement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800" dirty="0">
                <a:ea typeface="+mn-ea"/>
              </a:rPr>
              <a:t>Redemption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800" dirty="0">
                <a:ea typeface="+mn-ea"/>
              </a:rPr>
              <a:t>Regeneration</a:t>
            </a:r>
            <a:br>
              <a:rPr lang="en-US" sz="4800" dirty="0">
                <a:ea typeface="+mn-ea"/>
              </a:rPr>
            </a:br>
            <a:endParaRPr lang="en-US" sz="4800" dirty="0">
              <a:ea typeface="+mn-ea"/>
            </a:endParaRP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400" dirty="0">
                <a:ea typeface="+mn-ea"/>
              </a:rPr>
              <a:t>Adoption 	     	</a:t>
            </a:r>
            <a:r>
              <a:rPr lang="en-US" sz="4400">
                <a:ea typeface="+mn-ea"/>
              </a:rPr>
              <a:t> - </a:t>
            </a:r>
            <a:r>
              <a:rPr lang="en-US" sz="4400" dirty="0">
                <a:ea typeface="+mn-ea"/>
              </a:rPr>
              <a:t>Human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400" dirty="0">
                <a:ea typeface="+mn-ea"/>
              </a:rPr>
              <a:t>Justification 	 - Legal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400" dirty="0">
                <a:ea typeface="+mn-ea"/>
              </a:rPr>
              <a:t>Perfection 	 - Heavenly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400" dirty="0">
                <a:ea typeface="+mn-ea"/>
              </a:rPr>
              <a:t>Sanctification  - Inward</a:t>
            </a:r>
          </a:p>
          <a:p>
            <a:pPr marL="1143000" indent="-114300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4400" dirty="0">
                <a:ea typeface="+mn-ea"/>
              </a:rPr>
              <a:t>Salvation 	        - Eschatological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CF20322-1C94-644B-8C04-F4CB9FD599B8}"/>
              </a:ext>
            </a:extLst>
          </p:cNvPr>
          <p:cNvSpPr txBox="1">
            <a:spLocks/>
          </p:cNvSpPr>
          <p:nvPr/>
        </p:nvSpPr>
        <p:spPr>
          <a:xfrm>
            <a:off x="533400" y="647700"/>
            <a:ext cx="7620000" cy="7464425"/>
          </a:xfrm>
          <a:prstGeom prst="rect">
            <a:avLst/>
          </a:prstGeom>
        </p:spPr>
        <p:txBody>
          <a:bodyPr lIns="182880" tIns="91440" rIns="182880" bIns="91440">
            <a:normAutofit/>
          </a:bodyPr>
          <a:lstStyle>
            <a:lvl1pPr marL="914400" indent="-9144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64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828800" indent="-9144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514600" indent="-6858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429000" indent="-6858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343400" indent="-6858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6000" b="1" dirty="0"/>
              <a:t>Major Doctrines</a:t>
            </a:r>
          </a:p>
          <a:p>
            <a:pPr marL="1143000" indent="-1143000">
              <a:buFont typeface="Arial"/>
              <a:buAutoNum type="romanUcPeriod"/>
              <a:defRPr/>
            </a:pPr>
            <a:r>
              <a:rPr lang="en-US" sz="4800" dirty="0"/>
              <a:t>Inspiration of the Bible</a:t>
            </a:r>
          </a:p>
          <a:p>
            <a:pPr marL="1143000" indent="-1143000">
              <a:buFont typeface="Arial"/>
              <a:buAutoNum type="romanUcPeriod"/>
              <a:defRPr/>
            </a:pPr>
            <a:r>
              <a:rPr lang="en-US" sz="4800" dirty="0"/>
              <a:t>Deity of Christ</a:t>
            </a:r>
          </a:p>
          <a:p>
            <a:pPr marL="1143000" indent="-1143000">
              <a:buFont typeface="Arial"/>
              <a:buAutoNum type="romanUcPeriod"/>
              <a:defRPr/>
            </a:pPr>
            <a:r>
              <a:rPr lang="en-US" sz="4800" dirty="0"/>
              <a:t>Original Goodness</a:t>
            </a:r>
          </a:p>
          <a:p>
            <a:pPr marL="1143000" indent="-1143000">
              <a:buFont typeface="Arial"/>
              <a:buAutoNum type="romanUcPeriod"/>
              <a:defRPr/>
            </a:pPr>
            <a:r>
              <a:rPr lang="en-US" sz="4800" dirty="0"/>
              <a:t>Fall of Man</a:t>
            </a:r>
          </a:p>
          <a:p>
            <a:pPr marL="1143000" indent="-1143000">
              <a:buFont typeface="Arial"/>
              <a:buAutoNum type="romanUcPeriod"/>
              <a:defRPr/>
            </a:pPr>
            <a:r>
              <a:rPr lang="en-US" sz="4800" dirty="0"/>
              <a:t>Reconciliation</a:t>
            </a:r>
          </a:p>
          <a:p>
            <a:pPr marL="1143000" indent="-1143000">
              <a:buFont typeface="Arial"/>
              <a:buAutoNum type="romanUcPeriod"/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346F71-D30C-1E46-9D41-D3656BAD28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2200" y="2019300"/>
            <a:ext cx="2667000" cy="3581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4" name="Text Placeholder 1">
            <a:extLst>
              <a:ext uri="{FF2B5EF4-FFF2-40B4-BE49-F238E27FC236}">
                <a16:creationId xmlns:a16="http://schemas.microsoft.com/office/drawing/2014/main" id="{A06837C9-EEE7-3C49-AA23-787F89AC9FB0}"/>
              </a:ext>
            </a:extLst>
          </p:cNvPr>
          <p:cNvSpPr txBox="1">
            <a:spLocks/>
          </p:cNvSpPr>
          <p:nvPr/>
        </p:nvSpPr>
        <p:spPr bwMode="auto">
          <a:xfrm>
            <a:off x="15240000" y="24765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>
            <a:lvl1pPr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>
                <a:latin typeface="Lato Regular" panose="020F0502020204030203" pitchFamily="34" charset="0"/>
              </a:rPr>
              <a:t>Plan of Salvation</a:t>
            </a:r>
            <a:endParaRPr lang="en-US" altLang="en-US" sz="3600">
              <a:latin typeface="Lato Regular" panose="020F050202020403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8B5A8-AB60-D142-88DF-CA8A4A7B19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73200" y="1866900"/>
            <a:ext cx="990600" cy="1447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ECF21C-89C3-604D-BA15-DBF9780633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401800" y="3314700"/>
            <a:ext cx="762000" cy="1447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A281-B97C-444B-A557-FF853114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Salvation</a:t>
            </a:r>
            <a:endParaRPr lang="en-US" dirty="0">
              <a:ea typeface="+mj-ea"/>
            </a:endParaRPr>
          </a:p>
        </p:txBody>
      </p:sp>
      <p:sp>
        <p:nvSpPr>
          <p:cNvPr id="11266" name="Rectangle 9">
            <a:extLst>
              <a:ext uri="{FF2B5EF4-FFF2-40B4-BE49-F238E27FC236}">
                <a16:creationId xmlns:a16="http://schemas.microsoft.com/office/drawing/2014/main" id="{3E74ACAB-E587-C146-956C-A7CE78B405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80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	</a:t>
            </a:r>
          </a:p>
          <a:p>
            <a:pPr marL="0" indent="0" algn="ctr" eaLnBrk="1" hangingPunct="1">
              <a:buFontTx/>
              <a:buNone/>
            </a:pPr>
            <a:r>
              <a:rPr lang="ja-JP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“</a:t>
            </a:r>
            <a:r>
              <a:rPr lang="en-US" altLang="ja-JP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Soteria</a:t>
            </a:r>
            <a:r>
              <a:rPr lang="ja-JP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”</a:t>
            </a:r>
            <a:r>
              <a:rPr lang="en-US" altLang="ja-JP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 = Deliverance/Rescue</a:t>
            </a:r>
            <a:endParaRPr lang="en-US" altLang="en-US" sz="80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FCE793-0A13-3D4E-AC48-A55587E8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The Doctrine of Salvation describes the distinction now made between ourselves and others because of God’</a:t>
            </a:r>
            <a:r>
              <a:rPr lang="en-US" altLang="ja-JP" dirty="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 plan.</a:t>
            </a:r>
            <a:endParaRPr lang="en-US" altLang="en-US" dirty="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9">
            <a:extLst>
              <a:ext uri="{FF2B5EF4-FFF2-40B4-BE49-F238E27FC236}">
                <a16:creationId xmlns:a16="http://schemas.microsoft.com/office/drawing/2014/main" id="{6C4EC4B0-DA31-2849-A1A2-102FC41D5CC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427163" y="858838"/>
            <a:ext cx="14944725" cy="7359650"/>
          </a:xfrm>
        </p:spPr>
        <p:txBody>
          <a:bodyPr/>
          <a:lstStyle/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80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He who has believed and has been baptized shall be saved; but he who has disbelieved shall be condemned.</a:t>
            </a:r>
          </a:p>
        </p:txBody>
      </p:sp>
      <p:sp>
        <p:nvSpPr>
          <p:cNvPr id="13314" name="Text Placeholder 2">
            <a:extLst>
              <a:ext uri="{FF2B5EF4-FFF2-40B4-BE49-F238E27FC236}">
                <a16:creationId xmlns:a16="http://schemas.microsoft.com/office/drawing/2014/main" id="{3A5C66CD-C189-8545-8EDF-7F8161C2F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7163" y="8218488"/>
            <a:ext cx="8312150" cy="1046162"/>
          </a:xfrm>
        </p:spPr>
        <p:txBody>
          <a:bodyPr/>
          <a:lstStyle/>
          <a:p>
            <a:pPr eaLnBrk="1" hangingPunct="1"/>
            <a:r>
              <a:rPr lang="en-US" altLang="en-US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- Mark 16:16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">
            <a:extLst>
              <a:ext uri="{FF2B5EF4-FFF2-40B4-BE49-F238E27FC236}">
                <a16:creationId xmlns:a16="http://schemas.microsoft.com/office/drawing/2014/main" id="{6F682C0F-77B2-6347-A8AF-7371C145CAF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095500"/>
            <a:ext cx="18059400" cy="8191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7F80DD4-48E6-8F49-B73D-47FF52E8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1" r="9547"/>
          <a:stretch>
            <a:fillRect/>
          </a:stretch>
        </p:blipFill>
        <p:spPr bwMode="auto">
          <a:xfrm>
            <a:off x="990600" y="2628900"/>
            <a:ext cx="105156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>
            <a:extLst>
              <a:ext uri="{FF2B5EF4-FFF2-40B4-BE49-F238E27FC236}">
                <a16:creationId xmlns:a16="http://schemas.microsoft.com/office/drawing/2014/main" id="{F3DDFD87-FD9F-C74B-86E5-A76381889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0" y="3924300"/>
            <a:ext cx="5965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buntu" panose="020B05040306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6000">
                <a:latin typeface="Lato Regular" panose="020F0502020204030203" pitchFamily="34" charset="0"/>
              </a:rPr>
              <a:t>Some Lost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6000">
                <a:latin typeface="Lato Regular" panose="020F0502020204030203" pitchFamily="34" charset="0"/>
              </a:rPr>
              <a:t>Some Rescued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510834-4732-9E42-BCA3-C4E96691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“</a:t>
            </a:r>
            <a: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Salvation</a:t>
            </a:r>
            <a:r>
              <a:rPr lang="ja-JP" altLang="en-US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”</a:t>
            </a:r>
            <a:r>
              <a:rPr lang="en-US" altLang="ja-JP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 is shorthand for all that we have studied in this course.</a:t>
            </a:r>
            <a:endParaRPr lang="en-US" altLang="en-US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D2C6-9566-5E41-85BB-4391522D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Baptism &amp; Major Doctrine</a:t>
            </a:r>
            <a:endParaRPr lang="en-US" dirty="0">
              <a:ea typeface="+mj-ea"/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BA4EAFB5-EFEA-A64E-BABD-0F03DA3A230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Baptism is the historical moment </a:t>
            </a:r>
            <a:r>
              <a:rPr lang="en-US" altLang="en-US" sz="6600" b="1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when</a:t>
            </a:r>
            <a:r>
              <a:rPr lang="en-US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 we receive the benefits from God</a:t>
            </a:r>
            <a:r>
              <a:rPr lang="ja-JP" altLang="en-US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’</a:t>
            </a:r>
            <a:r>
              <a:rPr lang="en-US" altLang="ja-JP" sz="6600">
                <a:latin typeface="Lato Regular" panose="020F0502020204030203" pitchFamily="34" charset="0"/>
                <a:ea typeface="ＭＳ Ｐゴシック" panose="020B0600070205080204" pitchFamily="34" charset="-128"/>
                <a:cs typeface="Lato Regular" panose="020F0502020204030203" pitchFamily="34" charset="0"/>
              </a:rPr>
              <a:t>s plan.</a:t>
            </a:r>
            <a:endParaRPr lang="en-US" altLang="en-US" sz="6600">
              <a:latin typeface="Lato Regular" panose="020F0502020204030203" pitchFamily="34" charset="0"/>
              <a:ea typeface="ＭＳ Ｐゴシック" panose="020B0600070205080204" pitchFamily="34" charset="-128"/>
              <a:cs typeface="Lato Regular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derstanding Your Religion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Understanding Your Religion.thmx</Template>
  <TotalTime>1614</TotalTime>
  <Words>571</Words>
  <Application>Microsoft Macintosh PowerPoint</Application>
  <PresentationFormat>Custom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Barlow</vt:lpstr>
      <vt:lpstr>Lato</vt:lpstr>
      <vt:lpstr>Lato Black</vt:lpstr>
      <vt:lpstr>Lato Regular</vt:lpstr>
      <vt:lpstr>Ubuntu</vt:lpstr>
      <vt:lpstr>Understanding Your Religion</vt:lpstr>
      <vt:lpstr>PowerPoint Presentation</vt:lpstr>
      <vt:lpstr>The Role of Baptism</vt:lpstr>
      <vt:lpstr>PowerPoint Presentation</vt:lpstr>
      <vt:lpstr>Salvation</vt:lpstr>
      <vt:lpstr>The Doctrine of Salvation describes the distinction now made between ourselves and others because of God’s plan.</vt:lpstr>
      <vt:lpstr>PowerPoint Presentation</vt:lpstr>
      <vt:lpstr>PowerPoint Presentation</vt:lpstr>
      <vt:lpstr>“Salvation” is shorthand for all that we have studied in this course.</vt:lpstr>
      <vt:lpstr>Baptism &amp; Major Doctrine</vt:lpstr>
      <vt:lpstr>The Cross Jesus’ Historical Expression of Love  Baptism Our Historical Expression of Faith</vt:lpstr>
      <vt:lpstr>One Baptism - Eph. 4:5</vt:lpstr>
      <vt:lpstr>PowerPoint Presentation</vt:lpstr>
      <vt:lpstr>Salvation as Discipleship</vt:lpstr>
      <vt:lpstr>Salvation as Obedience</vt:lpstr>
      <vt:lpstr>Salvation as New Birth</vt:lpstr>
      <vt:lpstr>Salvation as Forgiveness</vt:lpstr>
      <vt:lpstr>Salvation as Indwelling of the Holy Spirit</vt:lpstr>
      <vt:lpstr>Salvation as Added to the Church</vt:lpstr>
      <vt:lpstr>Salvation as Burial &amp; Resurrection</vt:lpstr>
      <vt:lpstr>Salvation as Adoption</vt:lpstr>
      <vt:lpstr>Salvation as Covered with Christ</vt:lpstr>
      <vt:lpstr>Salvation as Clear Conscience</vt:lpstr>
      <vt:lpstr>10 Scriptures / 3 Features</vt:lpstr>
    </vt:vector>
  </TitlesOfParts>
  <Company>Donna Bookout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Bookout</dc:creator>
  <cp:lastModifiedBy>Barry Johnson</cp:lastModifiedBy>
  <cp:revision>149</cp:revision>
  <dcterms:created xsi:type="dcterms:W3CDTF">2011-12-01T18:07:17Z</dcterms:created>
  <dcterms:modified xsi:type="dcterms:W3CDTF">2023-12-10T00:21:57Z</dcterms:modified>
</cp:coreProperties>
</file>