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6" r:id="rId3"/>
    <p:sldId id="272" r:id="rId4"/>
    <p:sldId id="273" r:id="rId5"/>
    <p:sldId id="27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0F23-CE35-117B-5B7C-E0AC24D1C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83EFD-D8F8-FB66-DA54-F5993CB6C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E1B44-94B2-FED1-2D3B-ACF8BF63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C484-7753-A44C-BB0A-95A6AC418634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DBEB8-C806-41F6-0EA6-DBFE0449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947BA-438A-7BD5-FC41-041284A0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1515-2B44-B44E-A427-60E5AFABE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FA8C-1F7F-7CDB-C76B-FB26F707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BB76E-C9C7-6AB1-9CFA-DE33712AC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4636E-85FE-458B-4AE3-50286C6A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C484-7753-A44C-BB0A-95A6AC418634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F4FE3-EB41-754A-9839-A8D45F1F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4B4E2-7FEA-C483-2493-EE3754E0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1515-2B44-B44E-A427-60E5AFABE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8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77054-E3B2-07D2-3ECD-64AF5EEDB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83179-332D-7705-4EF8-112D07C88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54F15-ACD6-B31F-F3B8-09816BCA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C484-7753-A44C-BB0A-95A6AC418634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E80E6-5EEF-5FDD-EF17-A7CAA50D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83B40-999D-CC0D-FF76-1B7EF296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1515-2B44-B44E-A427-60E5AFABE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0A13C-1483-73D2-9A7C-E38A9045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0F29F-527B-7FFB-B9E0-DC082706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A6ED-8E4F-3566-C396-5703DC9C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C484-7753-A44C-BB0A-95A6AC418634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0AC4B-4553-80F8-530D-C9991E2E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B6F9D-2028-2E52-295E-E80E5AFD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1515-2B44-B44E-A427-60E5AFABE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2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B514-916E-7A09-C975-42281470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C3BD4-A314-B3F5-E44C-6F58BD0D0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520A8-9DD5-DD87-3F4C-206A0CCCE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C484-7753-A44C-BB0A-95A6AC418634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BD403-26AC-2566-B1EC-E3FC2F10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A6436-2DC3-E83D-D64C-4ECDA3DA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1515-2B44-B44E-A427-60E5AFABE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8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D295-25E5-1424-E835-6D9505BA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585F4-9A8E-9F47-207D-14936CBC1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47006-A3F5-2272-D8AA-62F33A016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CF2C6-D061-D6B8-3136-E6CFB77B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C484-7753-A44C-BB0A-95A6AC418634}" type="datetimeFigureOut">
              <a:rPr lang="en-US" smtClean="0"/>
              <a:t>4/6/24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C9C88-35A0-0DFB-68A0-3844FA64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6DA5C-15B5-3F17-FD92-F47C4EF4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1515-2B44-B44E-A427-60E5AFABE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4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6EF91-0CC2-9522-D234-65E843D5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6E35F-A0A7-55C0-FD12-A8DB189F2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354FC-83D4-0D12-065E-67EEFDC48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1C806-A9EA-9026-5ABA-E92CEDDD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97533-628A-4D0D-ECD3-737F7A1AB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09453-606A-4F8D-F53E-C77DFF16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C484-7753-A44C-BB0A-95A6AC418634}" type="datetimeFigureOut">
              <a:rPr lang="en-US" smtClean="0"/>
              <a:t>4/6/24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D7699-FC44-C57B-AB84-808E4222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70DC8-DBD5-AFF3-B574-A0DC54E9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1515-2B44-B44E-A427-60E5AFABE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768F-7B21-ED46-37B8-9325EC9C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A2AC0-F709-997C-CF03-58F336D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C484-7753-A44C-BB0A-95A6AC418634}" type="datetimeFigureOut">
              <a:rPr lang="en-US" smtClean="0"/>
              <a:t>4/6/24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806FA-4D3B-AA61-4C63-68A52C66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F8286-C90D-536E-AD0E-E314A69B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1515-2B44-B44E-A427-60E5AFABE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5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BCCAE-A506-C6FE-2B68-BDBDA99E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C484-7753-A44C-BB0A-95A6AC418634}" type="datetimeFigureOut">
              <a:rPr lang="en-US" smtClean="0"/>
              <a:t>4/6/24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2213B-0E07-6F4A-43E2-66B2F432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51CAF-BB5A-BA7E-2D58-FD3D09B8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1515-2B44-B44E-A427-60E5AFABE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F72F2-6BE0-0F3B-3419-7C82BE65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ED730-B0EC-18EA-7499-909525786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134AB-9035-EB0E-5319-185ADCD0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4A0F9-428F-C0C7-20FD-36EE3428D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C484-7753-A44C-BB0A-95A6AC418634}" type="datetimeFigureOut">
              <a:rPr lang="en-US" smtClean="0"/>
              <a:t>4/6/24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12A02-B5DD-6486-E59B-9D6026D4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6060F-AB2F-A6E2-40A4-DA3142F2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1515-2B44-B44E-A427-60E5AFABE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8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E7B6-30C5-A8F7-48C6-8A60CD08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77ABD-E1AA-9FCA-6B05-B04A2E12B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22548-65DF-570E-3E23-50A7F14C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928C7-7727-35FA-53D6-265CC483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C484-7753-A44C-BB0A-95A6AC418634}" type="datetimeFigureOut">
              <a:rPr lang="en-US" smtClean="0"/>
              <a:t>4/6/24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82CB2-1399-F6D4-ABA7-287BF0A8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380C0-46AB-3DBB-565B-3A541A92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1515-2B44-B44E-A427-60E5AFABE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00020F-5636-1AAF-D9D1-A8791FB1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A2067-D946-960A-5311-DB2A91C10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C8C6-9410-3A7B-63FD-17EF72594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CC484-7753-A44C-BB0A-95A6AC418634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D594A-48EA-16F7-DC9A-736CB3AF4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6BF40-FA58-F380-B93C-A1E113D2A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E1515-2B44-B44E-A427-60E5AFABE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7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stle on a rock&#10;&#10;Description automatically generated">
            <a:extLst>
              <a:ext uri="{FF2B5EF4-FFF2-40B4-BE49-F238E27FC236}">
                <a16:creationId xmlns:a16="http://schemas.microsoft.com/office/drawing/2014/main" id="{C72947A1-AA8D-E629-F494-2719AA552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11" y="0"/>
            <a:ext cx="12406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2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C5FB9-19F0-1A4C-B854-D183F61BD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DC063-3280-96EA-1E64-A929BAF1A58A}"/>
              </a:ext>
            </a:extLst>
          </p:cNvPr>
          <p:cNvSpPr txBox="1"/>
          <p:nvPr/>
        </p:nvSpPr>
        <p:spPr>
          <a:xfrm>
            <a:off x="240889" y="92321"/>
            <a:ext cx="2990335" cy="64940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Doctrine has Divine Origins</a:t>
            </a:r>
          </a:p>
          <a:p>
            <a:pPr marL="342900" indent="-342900">
              <a:buAutoNum type="arabicPeriod"/>
            </a:pPr>
            <a:endParaRPr lang="en-US" sz="3200" b="1" kern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b="1" kern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Doctrine is the Pathway to Assurance</a:t>
            </a:r>
          </a:p>
          <a:p>
            <a:pPr marL="342900" indent="-342900">
              <a:buFontTx/>
              <a:buAutoNum type="arabicPeriod"/>
            </a:pPr>
            <a:endParaRPr lang="en-US" sz="32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b="1" kern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Doctrine Encourages the Great Commission</a:t>
            </a:r>
            <a:endParaRPr lang="en-US" sz="32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6371F-00AF-47ED-F267-AB1BB8856F9C}"/>
              </a:ext>
            </a:extLst>
          </p:cNvPr>
          <p:cNvSpPr txBox="1"/>
          <p:nvPr/>
        </p:nvSpPr>
        <p:spPr>
          <a:xfrm>
            <a:off x="8639500" y="927164"/>
            <a:ext cx="3311611" cy="48243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rust in the Bible's authority.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b="1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2 Peter 1:20–21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900"/>
              </a:spcBef>
              <a:spcAft>
                <a:spcPts val="0"/>
              </a:spcAft>
            </a:pPr>
            <a:r>
              <a:rPr lang="en-US" sz="3000" b="1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John 17:17</a:t>
            </a:r>
          </a:p>
          <a:p>
            <a:pPr marL="285750" indent="-285750" algn="ctr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3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very breath of God.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900"/>
              </a:spcBef>
              <a:spcAft>
                <a:spcPts val="0"/>
              </a:spcAft>
            </a:pPr>
            <a:r>
              <a:rPr lang="en-US" sz="3000" b="1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John 1:1–5</a:t>
            </a:r>
            <a:r>
              <a:rPr lang="en-US" sz="3000" b="1" kern="100" dirty="0">
                <a:solidFill>
                  <a:srgbClr val="AAAAAA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 </a:t>
            </a:r>
          </a:p>
          <a:p>
            <a:pPr marL="0" marR="0" algn="ctr">
              <a:spcBef>
                <a:spcPts val="900"/>
              </a:spcBef>
              <a:spcAft>
                <a:spcPts val="0"/>
              </a:spcAft>
            </a:pPr>
            <a:r>
              <a:rPr lang="en-US" sz="3000" b="1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2 Timothy 3:16–17</a:t>
            </a:r>
            <a:r>
              <a:rPr lang="en-US" sz="3000" b="1" kern="100" dirty="0">
                <a:solidFill>
                  <a:srgbClr val="AAAAAA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 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1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C5FB9-19F0-1A4C-B854-D183F61BD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DC063-3280-96EA-1E64-A929BAF1A58A}"/>
              </a:ext>
            </a:extLst>
          </p:cNvPr>
          <p:cNvSpPr txBox="1"/>
          <p:nvPr/>
        </p:nvSpPr>
        <p:spPr>
          <a:xfrm>
            <a:off x="240889" y="92321"/>
            <a:ext cx="2990335" cy="64940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kern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Doctrine has Divine Origins</a:t>
            </a:r>
          </a:p>
          <a:p>
            <a:pPr marL="342900" indent="-342900">
              <a:buAutoNum type="arabicPeriod"/>
            </a:pPr>
            <a:endParaRPr lang="en-US" sz="3200" b="1" kern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Doctrine is the Pathway to Assurance</a:t>
            </a:r>
          </a:p>
          <a:p>
            <a:pPr marL="342900" indent="-342900">
              <a:buFontTx/>
              <a:buAutoNum type="arabicPeriod"/>
            </a:pPr>
            <a:endParaRPr lang="en-US" sz="32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b="1" kern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Doctrine Encourages the Great Commission</a:t>
            </a:r>
            <a:endParaRPr lang="en-US" sz="32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6371F-00AF-47ED-F267-AB1BB8856F9C}"/>
              </a:ext>
            </a:extLst>
          </p:cNvPr>
          <p:cNvSpPr txBox="1"/>
          <p:nvPr/>
        </p:nvSpPr>
        <p:spPr>
          <a:xfrm>
            <a:off x="8639500" y="638623"/>
            <a:ext cx="3311611" cy="54014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Faith and Spiritual Identity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1 John 5:13</a:t>
            </a:r>
            <a:r>
              <a:rPr lang="en-US" sz="3000" b="1" dirty="0">
                <a:solidFill>
                  <a:srgbClr val="AAAAAA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2 Peter 1:10</a:t>
            </a:r>
            <a:r>
              <a:rPr lang="en-US" sz="3000" b="1" dirty="0">
                <a:solidFill>
                  <a:srgbClr val="AAAAAA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Spiritual trajectory, certainty in our walk with Christ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90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Hebrews 11:1</a:t>
            </a:r>
            <a:r>
              <a:rPr lang="en-US" sz="3000" dirty="0">
                <a:effectLst/>
              </a:rPr>
              <a:t> </a:t>
            </a:r>
          </a:p>
          <a:p>
            <a:pPr marL="0" marR="0" algn="ctr">
              <a:spcBef>
                <a:spcPts val="90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James 1:5–6</a:t>
            </a:r>
            <a:r>
              <a:rPr lang="en-US" sz="3000" dirty="0">
                <a:effectLst/>
              </a:rPr>
              <a:t> 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3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C5FB9-19F0-1A4C-B854-D183F61BD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DC063-3280-96EA-1E64-A929BAF1A58A}"/>
              </a:ext>
            </a:extLst>
          </p:cNvPr>
          <p:cNvSpPr txBox="1"/>
          <p:nvPr/>
        </p:nvSpPr>
        <p:spPr>
          <a:xfrm>
            <a:off x="240889" y="92321"/>
            <a:ext cx="2990335" cy="64940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kern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Doctrine has Divine Origins</a:t>
            </a:r>
          </a:p>
          <a:p>
            <a:pPr marL="342900" indent="-342900">
              <a:buAutoNum type="arabicPeriod"/>
            </a:pPr>
            <a:endParaRPr lang="en-US" sz="3200" b="1" kern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b="1" kern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Doctrine is the Pathway to Assurance</a:t>
            </a:r>
          </a:p>
          <a:p>
            <a:pPr marL="342900" indent="-342900">
              <a:buFontTx/>
              <a:buAutoNum type="arabicPeriod"/>
            </a:pPr>
            <a:endParaRPr lang="en-US" sz="32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Doctrine Encourages the Great Commission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6371F-00AF-47ED-F267-AB1BB8856F9C}"/>
              </a:ext>
            </a:extLst>
          </p:cNvPr>
          <p:cNvSpPr txBox="1"/>
          <p:nvPr/>
        </p:nvSpPr>
        <p:spPr>
          <a:xfrm>
            <a:off x="8639500" y="811748"/>
            <a:ext cx="3311611" cy="50552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3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mandate is to disseminate the truth.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Matthew 28:19–20</a:t>
            </a:r>
            <a:r>
              <a:rPr lang="en-US" sz="3000" dirty="0">
                <a:effectLst/>
              </a:rPr>
              <a:t> </a:t>
            </a:r>
          </a:p>
          <a:p>
            <a:pPr algn="ctr"/>
            <a:r>
              <a:rPr lang="en-US" sz="3000" b="1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Mark 16:15</a:t>
            </a:r>
            <a:r>
              <a:rPr lang="en-US" sz="3000" dirty="0">
                <a:effectLst/>
              </a:rPr>
              <a:t> </a:t>
            </a:r>
          </a:p>
          <a:p>
            <a:endParaRPr lang="en-US" sz="3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Personal Evangelism</a:t>
            </a:r>
            <a:endParaRPr lang="en-US" sz="3000" dirty="0">
              <a:effectLst/>
            </a:endParaRPr>
          </a:p>
          <a:p>
            <a:pPr algn="ctr">
              <a:spcBef>
                <a:spcPts val="900"/>
              </a:spcBef>
            </a:pPr>
            <a:r>
              <a:rPr lang="en-US" sz="3000" b="1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Acts 1:8</a:t>
            </a:r>
            <a:endParaRPr lang="en-US" sz="3000" b="1" kern="100" dirty="0">
              <a:solidFill>
                <a:srgbClr val="AAAAAA"/>
              </a:solidFill>
              <a:effectLst/>
              <a:latin typeface="Source Sans Pro" panose="020B0503030403020204" pitchFamily="34" charset="0"/>
              <a:ea typeface="Aptos" panose="020B0004020202020204" pitchFamily="34" charset="0"/>
              <a:cs typeface="Source Sans Pro" panose="020B0503030403020204" pitchFamily="34" charset="0"/>
            </a:endParaRPr>
          </a:p>
          <a:p>
            <a:pPr marL="0" marR="0" algn="ctr">
              <a:spcBef>
                <a:spcPts val="900"/>
              </a:spcBef>
              <a:spcAft>
                <a:spcPts val="0"/>
              </a:spcAft>
            </a:pPr>
            <a:r>
              <a:rPr lang="en-US" sz="3000" b="1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Source Sans Pro" panose="020B0503030403020204" pitchFamily="34" charset="0"/>
              </a:rPr>
              <a:t>2 Timothy 4:2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182C109-9E4C-3C96-8794-9411573C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864660-C52B-BC40-9AE0-D900B4B6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D81F2E-754B-ACB7-ECD1-E1DADAD07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2A2591-0296-4CF4-E75F-51D7CB8E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8A07A2-FD92-5AD1-01EE-9D7AEAB88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" name="Picture 2" descr="A group of books on a black background&#10;&#10;Description automatically generated">
            <a:extLst>
              <a:ext uri="{FF2B5EF4-FFF2-40B4-BE49-F238E27FC236}">
                <a16:creationId xmlns:a16="http://schemas.microsoft.com/office/drawing/2014/main" id="{F3C67BBA-0F56-620A-20D1-EE00BA69B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717"/>
          <a:stretch/>
        </p:blipFill>
        <p:spPr>
          <a:xfrm>
            <a:off x="567526" y="559901"/>
            <a:ext cx="11056947" cy="57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6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uilding on a rock&#10;&#10;Description automatically generated">
            <a:extLst>
              <a:ext uri="{FF2B5EF4-FFF2-40B4-BE49-F238E27FC236}">
                <a16:creationId xmlns:a16="http://schemas.microsoft.com/office/drawing/2014/main" id="{88092C15-6CF6-E707-0D3A-7F5B97B74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9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119</Words>
  <Application>Microsoft Macintosh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Source Sans Pro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Johnson</dc:creator>
  <cp:lastModifiedBy>Barry Johnson</cp:lastModifiedBy>
  <cp:revision>3</cp:revision>
  <dcterms:created xsi:type="dcterms:W3CDTF">2024-04-06T21:11:36Z</dcterms:created>
  <dcterms:modified xsi:type="dcterms:W3CDTF">2024-04-06T23:18:01Z</dcterms:modified>
</cp:coreProperties>
</file>