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Praying: The cornerstone of evangelism, fostering connection with God, and seeking divine wisdom for sharing the gospel.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Proclaiming: Essential in communicating God's truth and explaining the transformative power of Christ's love.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Perseverance: An integral trait for evangelists, facing challenges, rejections, and misunderstandings with unwavering determination.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Patience: A reminder of God's divine timing in conversion, encouraging continuous service and love.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Conversion: A divine act occurring in God's timing, demonstrating the power and effectiveness of patient, persistent evangelism.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Prayer is the cornerstone of evangelism, serving as our direct line of communication with God and aligning our hearts with His will.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Through prayer, we shift our perspective from our capabilities to God's omnipotence, reinforcing our reliance on Him for successful evangelism.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The Bible instructs us in 1 Thessalonians 5:17 to "pray without ceasing," which should guide our approach to evangelism.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Continuous prayer for those we aim to reach with the Gospel keeps our hearts connected to God, allowing His love and grace to flow through us.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Prayer is not just an initial step in evangelism; it is an essential, ongoing practice that equips and guides us in sharing Christ's love and redemption.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Being Evangelism calls upon us to proclaim God's Word as per Romans 10:14-15 (NIV), demonstrating our role as bearers of the Good News and agents of transformative faith.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Proclaiming the Gospel is not exclusive to church leaders or missionaries; it is the responsibility of every Christian.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The Great Commission in Matthew 28:19-20 (NIV) is inclusive, applying to all followers of Christ irrespective of their position, vocation, or status.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Every Christian is called to share the message of salvation and lead others toward a personal relationship with Jesus.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In practicing Being Evangelism, we must embody and reflect the love, grace, and truth of Christ's message in our lives.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Perseverance in Evangelism: Evangelism is a spiritual pursuit often filled with challenges, requiring steadfastness to press forward despite hurdles. 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Biblical Assurance: Galatians 6:9 assures us of a fruitful harvest if we do not give up in doing good, emphasizing the importance of persistence in evangelistic efforts. 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Evangelism as a Process: Evangelism is a long-term process, not a one-time event. It often takes multiple encounters with the Gospel for a person to embrace Christ. 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Steadfastness and Commitment: Our labor in evangelism should be marked by unwavering commitment and steadfast dedication. 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Continual Dedication: 1 Corinthians 15:58 encourages us to stand firm and fully dedicate ourselves to the work of the Lord, assuring us that our efforts in evangelism are never in vain.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Patience is a critical component of Being Evangelism, allowing individuals the space to explore their faith at their own pace without feeling rushed or pressured.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Our role in evangelism is to plant and water the seed of faith, trusting in God's timing for growth, even if immediate results are not visible.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Patience in evangelism encompasses empathy and understanding, accepting questions, doubts, and thoughts without judgment.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Perseverance in evangelism is about consistently sharing the gospel and living our faith, even when met with rejection, indifference, or hostility.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While perseverance is about our persistent efforts, patience refers to our calm approach to the responses received, trusting in God's timing for transformation.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"If Not Us, Then Who?" - This phrase serves as a call to action for Christians to spread the Gospel, reminding us of our unique role and responsibility.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Evangelism as an Integral Part of Christian Life - Our faith is not for ourselves alone; it is meant to be shared and witnessed by others, making evangelism a key aspect of our service to God.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The Urgency of Evangelism - The world is full of people who have yet to discover God's love and salvation; if we do not bridge this gap, many will continue to live in ignorance.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Embracing our Role as Christian Evangelists - We must rise to the call, overcoming fear, doubt, or complacency, and remember that it is an honor and privilege to serve as God's messengers.</a:t>
            </a:r>
          </a:p>
          <a:p>
            <a:pPr marL="266095" indent="-266095">
              <a:buClr>
                <a:srgbClr val="9A958E"/>
              </a:buClr>
              <a:buSzPct val="75000"/>
              <a:buChar char="•"/>
            </a:pPr>
            <a:r>
              <a:t>God's Assurance to His Followers - Despite the challenges of evangelism, we must remember that we are not alone; God Himself is with us, equipping and guiding us as we fulfill our calling.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/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ketch of a cityscape"/>
          <p:cNvSpPr/>
          <p:nvPr>
            <p:ph type="pic" sz="half" idx="21"/>
          </p:nvPr>
        </p:nvSpPr>
        <p:spPr>
          <a:xfrm>
            <a:off x="12344400" y="7213475"/>
            <a:ext cx="10807966" cy="7028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Modern architecture sketch"/>
          <p:cNvSpPr/>
          <p:nvPr>
            <p:ph type="pic" sz="half" idx="22"/>
          </p:nvPr>
        </p:nvSpPr>
        <p:spPr>
          <a:xfrm>
            <a:off x="12358081" y="833053"/>
            <a:ext cx="10758605" cy="62865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Sketch of a building exterior with a balcony"/>
          <p:cNvSpPr/>
          <p:nvPr>
            <p:ph type="pic" sz="half" idx="23"/>
          </p:nvPr>
        </p:nvSpPr>
        <p:spPr>
          <a:xfrm>
            <a:off x="1251011" y="1524000"/>
            <a:ext cx="10782301" cy="10952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ketch of a building exterior with a balcony"/>
          <p:cNvSpPr/>
          <p:nvPr>
            <p:ph type="pic" sz="half" idx="21"/>
          </p:nvPr>
        </p:nvSpPr>
        <p:spPr>
          <a:xfrm>
            <a:off x="12314767" y="1429600"/>
            <a:ext cx="10833102" cy="110037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5" name="Sketch of long entryway to a building under a sloped awning"/>
          <p:cNvSpPr/>
          <p:nvPr>
            <p:ph type="pic" sz="half" idx="22"/>
          </p:nvPr>
        </p:nvSpPr>
        <p:spPr>
          <a:xfrm>
            <a:off x="1078993" y="1497954"/>
            <a:ext cx="10998201" cy="11015266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”"/>
          <p:cNvSpPr txBox="1"/>
          <p:nvPr>
            <p:ph type="body" sz="quarter" idx="21"/>
          </p:nvPr>
        </p:nvSpPr>
        <p:spPr>
          <a:xfrm>
            <a:off x="11470640" y="99314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24" name="“"/>
          <p:cNvSpPr txBox="1"/>
          <p:nvPr>
            <p:ph type="body" sz="quarter" idx="22"/>
          </p:nvPr>
        </p:nvSpPr>
        <p:spPr>
          <a:xfrm>
            <a:off x="11470640" y="2514600"/>
            <a:ext cx="144477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5" name="— Johnny Appleseed"/>
          <p:cNvSpPr txBox="1"/>
          <p:nvPr>
            <p:ph type="body" sz="quarter" idx="23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76" sz="38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Johnny Appleseed</a:t>
            </a:r>
          </a:p>
        </p:txBody>
      </p:sp>
      <p:sp>
        <p:nvSpPr>
          <p:cNvPr id="126" name="Type a quote here."/>
          <p:cNvSpPr txBox="1"/>
          <p:nvPr>
            <p:ph type="body" sz="quarter" idx="24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cap="all" spc="656" sz="82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ketch of a cityscape"/>
          <p:cNvSpPr/>
          <p:nvPr>
            <p:ph type="pic" idx="21"/>
          </p:nvPr>
        </p:nvSpPr>
        <p:spPr>
          <a:xfrm>
            <a:off x="0" y="0"/>
            <a:ext cx="24384000" cy="15855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ketch of a cityscape"/>
          <p:cNvSpPr/>
          <p:nvPr>
            <p:ph type="pic" idx="21"/>
          </p:nvPr>
        </p:nvSpPr>
        <p:spPr>
          <a:xfrm>
            <a:off x="800100" y="3962400"/>
            <a:ext cx="22772998" cy="14808393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ketch of a cityscape"/>
          <p:cNvSpPr/>
          <p:nvPr>
            <p:ph type="pic" idx="21"/>
          </p:nvPr>
        </p:nvSpPr>
        <p:spPr>
          <a:xfrm>
            <a:off x="1257300" y="3263900"/>
            <a:ext cx="21869402" cy="14220819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ketch of a building exterior with a balcony"/>
          <p:cNvSpPr/>
          <p:nvPr>
            <p:ph type="pic" idx="21"/>
          </p:nvPr>
        </p:nvSpPr>
        <p:spPr>
          <a:xfrm>
            <a:off x="9287692" y="1473939"/>
            <a:ext cx="14798045" cy="109982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209" sz="105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ketch of a building exterior with a balcony"/>
          <p:cNvSpPr/>
          <p:nvPr>
            <p:ph type="pic" sz="half" idx="21"/>
          </p:nvPr>
        </p:nvSpPr>
        <p:spPr>
          <a:xfrm>
            <a:off x="10477500" y="3124200"/>
            <a:ext cx="12623801" cy="938226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Lorem ipsum"/>
          <p:cNvSpPr txBox="1"/>
          <p:nvPr>
            <p:ph type="body" sz="quarter" idx="22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cap="all" spc="48" sz="2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hyperlink" Target="http://barrysbureau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he Reality of Evangelism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Reality of Evangelism</a:t>
            </a:r>
          </a:p>
        </p:txBody>
      </p:sp>
      <p:sp>
        <p:nvSpPr>
          <p:cNvPr id="159" name="Being versus Doing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</a:lstStyle>
          <a:p>
            <a:pPr/>
            <a:r>
              <a:t>Being versus Doing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aith at their own pace…"/>
          <p:cNvSpPr txBox="1"/>
          <p:nvPr>
            <p:ph type="body" idx="21"/>
          </p:nvPr>
        </p:nvSpPr>
        <p:spPr>
          <a:xfrm>
            <a:off x="1257300" y="3583263"/>
            <a:ext cx="21869401" cy="6549474"/>
          </a:xfrm>
          <a:prstGeom prst="rect">
            <a:avLst/>
          </a:prstGeom>
        </p:spPr>
        <p:txBody>
          <a:bodyPr/>
          <a:lstStyle/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faith at their own pace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plant and water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empathy and understanding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sharing and living our faith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God's timing</a:t>
            </a:r>
          </a:p>
        </p:txBody>
      </p:sp>
      <p:sp>
        <p:nvSpPr>
          <p:cNvPr id="191" name="E. Patience: Being Evangelism Principle #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9079">
              <a:defRPr spc="119" sz="596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E. Patience: Being Evangelism Principle #4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 call to action…"/>
          <p:cNvSpPr txBox="1"/>
          <p:nvPr>
            <p:ph type="body" idx="21"/>
          </p:nvPr>
        </p:nvSpPr>
        <p:spPr>
          <a:xfrm>
            <a:off x="1257299" y="3583263"/>
            <a:ext cx="21869401" cy="6549474"/>
          </a:xfrm>
          <a:prstGeom prst="rect">
            <a:avLst/>
          </a:prstGeom>
        </p:spPr>
        <p:txBody>
          <a:bodyPr/>
          <a:lstStyle/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a call to action 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not for ourselves alone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The Urgency of Evangelism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Embracing our Role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we are not alone</a:t>
            </a:r>
          </a:p>
        </p:txBody>
      </p:sp>
      <p:sp>
        <p:nvSpPr>
          <p:cNvPr id="196" name="F. If Not Us Then, Who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9079">
              <a:defRPr spc="119" sz="596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F. If Not Us Then, Who?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1. What principle of &quot;Being Evangelism&quot; does Galatians 6:9 (NIV) emphasiz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1223">
              <a:lnSpc>
                <a:spcPct val="80000"/>
              </a:lnSpc>
              <a:defRPr spc="207" sz="10395"/>
            </a:lvl1pPr>
          </a:lstStyle>
          <a:p>
            <a:pPr/>
            <a:r>
              <a:t>1. What principle of "Being Evangelism" does Galatians 6:9 (NIV) emphasize?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2. How is evangelism described in terms of its duration and commitmen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/>
            </a:lvl1pPr>
          </a:lstStyle>
          <a:p>
            <a:pPr/>
            <a:r>
              <a:t>2. How is evangelism described in terms of its duration and commitment?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3. What does 1 Corinthians 15:58 (NIV) encourage in evangelis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/>
            </a:lvl1pPr>
          </a:lstStyle>
          <a:p>
            <a:pPr/>
            <a:r>
              <a:t>3. What does 1 Corinthians 15:58 (NIV) encourage in evangelism?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4. What role does patience play in the context of Being Evangelis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/>
            </a:lvl1pPr>
          </a:lstStyle>
          <a:p>
            <a:pPr/>
            <a:r>
              <a:t>4. What role does patience play in the context of Being Evangelism?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5. How are patience and perseverance different in their functions within evangelis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2929">
              <a:lnSpc>
                <a:spcPct val="80000"/>
              </a:lnSpc>
              <a:defRPr spc="189" sz="9450"/>
            </a:lvl1pPr>
          </a:lstStyle>
          <a:p>
            <a:pPr/>
            <a:r>
              <a:t>5. How are patience and perseverance different in their functions within evangelism?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6. What does the phrase &quot;If not us, then who?&quot; signify in the context of evangelis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8837">
              <a:lnSpc>
                <a:spcPct val="80000"/>
              </a:lnSpc>
              <a:defRPr spc="197" sz="9870"/>
            </a:lvl1pPr>
          </a:lstStyle>
          <a:p>
            <a:pPr/>
            <a:r>
              <a:t>6. What does the phrase "If not us, then who?" signify in the context of evangelism?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7. What does Matthew 28:20 promise to believers in the context of evangelism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/>
            </a:lvl1pPr>
          </a:lstStyle>
          <a:p>
            <a:pPr/>
            <a:r>
              <a:t>7. What does Matthew 28:20 promise to believers in the context of evangelism?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Evangelism is not simply what we do, it is who we ar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/>
            </a:lvl1pPr>
          </a:lstStyle>
          <a:p>
            <a:pPr/>
            <a:r>
              <a:t>Evangelism is not simply what we do, it is who we are.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arrysbureau.c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barrysbureau.com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Who - Us and Them…"/>
          <p:cNvSpPr txBox="1"/>
          <p:nvPr>
            <p:ph type="body" idx="21"/>
          </p:nvPr>
        </p:nvSpPr>
        <p:spPr>
          <a:xfrm>
            <a:off x="1257299" y="3250587"/>
            <a:ext cx="21869401" cy="8741440"/>
          </a:xfrm>
          <a:prstGeom prst="rect">
            <a:avLst/>
          </a:prstGeom>
        </p:spPr>
        <p:txBody>
          <a:bodyPr/>
          <a:lstStyle/>
          <a:p>
            <a:pPr/>
            <a:r>
              <a:rPr spc="684" sz="7600"/>
              <a:t>Who</a:t>
            </a:r>
            <a:r>
              <a:t> - Us and Them</a:t>
            </a:r>
          </a:p>
          <a:p>
            <a:pPr/>
            <a:r>
              <a:rPr spc="684" sz="7600"/>
              <a:t>What</a:t>
            </a:r>
            <a:r>
              <a:t> - Defining Evangelism</a:t>
            </a:r>
          </a:p>
          <a:p>
            <a:pPr/>
            <a:r>
              <a:rPr spc="684" sz="7600"/>
              <a:t>When</a:t>
            </a:r>
            <a:r>
              <a:t> - Recognizing Opportunities</a:t>
            </a:r>
          </a:p>
          <a:p>
            <a:pPr/>
            <a:r>
              <a:rPr spc="684" sz="7600"/>
              <a:t>Where</a:t>
            </a:r>
            <a:r>
              <a:t> - Concentrated efforts</a:t>
            </a:r>
          </a:p>
          <a:p>
            <a:pPr/>
            <a:r>
              <a:rPr spc="684" sz="7600"/>
              <a:t>Why</a:t>
            </a:r>
            <a:r>
              <a:t> - Expressing God’s Love</a:t>
            </a:r>
          </a:p>
          <a:p>
            <a:pPr/>
            <a:r>
              <a:rPr spc="684" sz="7600"/>
              <a:t>How</a:t>
            </a:r>
            <a:r>
              <a:t> - Connecting People</a:t>
            </a:r>
          </a:p>
          <a:p>
            <a:pPr>
              <a:defRPr spc="513" sz="5700"/>
            </a:pPr>
            <a:r>
              <a:t>Conclusion</a:t>
            </a:r>
          </a:p>
        </p:txBody>
      </p:sp>
      <p:sp>
        <p:nvSpPr>
          <p:cNvPr id="166" name="Introduction"/>
          <p:cNvSpPr txBox="1"/>
          <p:nvPr>
            <p:ph type="title"/>
          </p:nvPr>
        </p:nvSpPr>
        <p:spPr>
          <a:xfrm>
            <a:off x="1257300" y="825499"/>
            <a:ext cx="21869400" cy="2124740"/>
          </a:xfrm>
          <a:prstGeom prst="rect">
            <a:avLst/>
          </a:prstGeom>
        </p:spPr>
        <p:txBody>
          <a:bodyPr/>
          <a:lstStyle>
            <a:lvl1pPr defTabSz="524637">
              <a:defRPr spc="241" sz="12069"/>
            </a:lvl1pPr>
          </a:lstStyle>
          <a:p>
            <a:pPr/>
            <a:r>
              <a:t>Introduction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Who: Being vs. Do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1223">
              <a:defRPr spc="295" sz="14750"/>
            </a:lvl1pPr>
          </a:lstStyle>
          <a:p>
            <a:pPr/>
            <a:r>
              <a:t>Who: Being vs. Doing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raying…"/>
          <p:cNvSpPr txBox="1"/>
          <p:nvPr>
            <p:ph type="body" idx="21"/>
          </p:nvPr>
        </p:nvSpPr>
        <p:spPr>
          <a:xfrm>
            <a:off x="1257300" y="3583367"/>
            <a:ext cx="21869401" cy="6549475"/>
          </a:xfrm>
          <a:prstGeom prst="rect">
            <a:avLst/>
          </a:prstGeom>
        </p:spPr>
        <p:txBody>
          <a:bodyPr/>
          <a:lstStyle/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Praying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Proclaiming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Perseverance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Patience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Conversion</a:t>
            </a:r>
          </a:p>
        </p:txBody>
      </p:sp>
      <p:sp>
        <p:nvSpPr>
          <p:cNvPr id="171" name="A. Being Evangelism versus Doing Princi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9079">
              <a:defRPr spc="119" sz="596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A. Being Evangelism versus Doing Principles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rayer the cornerstone of evangelism…"/>
          <p:cNvSpPr txBox="1"/>
          <p:nvPr>
            <p:ph type="body" idx="21"/>
          </p:nvPr>
        </p:nvSpPr>
        <p:spPr>
          <a:xfrm>
            <a:off x="1257300" y="2287863"/>
            <a:ext cx="21869400" cy="9140274"/>
          </a:xfrm>
          <a:prstGeom prst="rect">
            <a:avLst/>
          </a:prstGeom>
        </p:spPr>
        <p:txBody>
          <a:bodyPr/>
          <a:lstStyle/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Prayer the cornerstone of evangelism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Through prayer, we shift our perspective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1 Thessalonians 5:17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hearts connected to God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equips and guides</a:t>
            </a:r>
          </a:p>
        </p:txBody>
      </p:sp>
      <p:sp>
        <p:nvSpPr>
          <p:cNvPr id="176" name="B. Prayer: Being Evangelism Principle #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9079">
              <a:defRPr spc="119" sz="596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B. Prayer: Being Evangelism Principle #1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omans 10:14-15 (NIV)…"/>
          <p:cNvSpPr txBox="1"/>
          <p:nvPr>
            <p:ph type="body" idx="21"/>
          </p:nvPr>
        </p:nvSpPr>
        <p:spPr>
          <a:xfrm>
            <a:off x="1257299" y="3583263"/>
            <a:ext cx="21869401" cy="6549474"/>
          </a:xfrm>
          <a:prstGeom prst="rect">
            <a:avLst/>
          </a:prstGeom>
        </p:spPr>
        <p:txBody>
          <a:bodyPr/>
          <a:lstStyle/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Romans 10:14-15 (NIV)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responsibility of every Christian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Matthew 28:19-20 (NIV)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share the message of salvation</a:t>
            </a:r>
          </a:p>
          <a:p>
            <a:pPr marL="2176991" indent="-2037291" algn="l">
              <a:buClr>
                <a:schemeClr val="accent5">
                  <a:satOff val="-10854"/>
                  <a:lumOff val="-10463"/>
                </a:schemeClr>
              </a:buClr>
              <a:buSzPct val="75000"/>
              <a:buFont typeface="Times Roman"/>
              <a:buChar char="•"/>
              <a:defRPr spc="308" sz="7700"/>
            </a:pPr>
            <a:r>
              <a:t>love, grace, and truth</a:t>
            </a:r>
          </a:p>
        </p:txBody>
      </p:sp>
      <p:sp>
        <p:nvSpPr>
          <p:cNvPr id="181" name="C. Proclaim: Being Evangelism Principle #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9079">
              <a:defRPr spc="119" sz="596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C. Proclaim: Being Evangelism Principle #2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erseverance in Evangelism:…"/>
          <p:cNvSpPr txBox="1"/>
          <p:nvPr>
            <p:ph type="body" idx="21"/>
          </p:nvPr>
        </p:nvSpPr>
        <p:spPr>
          <a:xfrm>
            <a:off x="1257300" y="3583263"/>
            <a:ext cx="21869401" cy="6549474"/>
          </a:xfrm>
          <a:prstGeom prst="rect">
            <a:avLst/>
          </a:prstGeom>
        </p:spPr>
        <p:txBody>
          <a:bodyPr/>
          <a:lstStyle/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Perseverance in Evangelism: 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Biblical Assurance: 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Evangelism as a Process: 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Steadfastness and Commitment: </a:t>
            </a:r>
          </a:p>
          <a:p>
            <a:pPr marL="2176991" indent="-2037291" algn="l">
              <a:buClr>
                <a:srgbClr val="9A958E"/>
              </a:buClr>
              <a:buSzPct val="75000"/>
              <a:buFont typeface="Times Roman"/>
              <a:buChar char="•"/>
              <a:defRPr spc="308" sz="7700"/>
            </a:pPr>
            <a:r>
              <a:t>Continual Dedication:</a:t>
            </a:r>
          </a:p>
        </p:txBody>
      </p:sp>
      <p:sp>
        <p:nvSpPr>
          <p:cNvPr id="186" name="D. Perseverance: Being Evangelism Principle #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59079">
              <a:defRPr spc="119" sz="596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D. Perseverance: Being Evangelism Principle #3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5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