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99" r:id="rId2"/>
    <p:sldId id="259" r:id="rId3"/>
    <p:sldId id="262" r:id="rId4"/>
    <p:sldId id="263" r:id="rId5"/>
    <p:sldId id="264" r:id="rId6"/>
    <p:sldId id="267" r:id="rId7"/>
    <p:sldId id="268" r:id="rId8"/>
    <p:sldId id="269" r:id="rId9"/>
    <p:sldId id="274" r:id="rId10"/>
    <p:sldId id="275" r:id="rId11"/>
    <p:sldId id="276"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3B12"/>
    <a:srgbClr val="272B30"/>
    <a:srgbClr val="78C074"/>
    <a:srgbClr val="3E9BF8"/>
    <a:srgbClr val="904B25"/>
    <a:srgbClr val="C0652E"/>
    <a:srgbClr val="871C17"/>
    <a:srgbClr val="A5241D"/>
    <a:srgbClr val="16313B"/>
    <a:srgbClr val="0C1E2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85"/>
    <p:restoredTop sz="94218"/>
  </p:normalViewPr>
  <p:slideViewPr>
    <p:cSldViewPr snapToGrid="0" snapToObjects="1">
      <p:cViewPr varScale="1">
        <p:scale>
          <a:sx n="153" d="100"/>
          <a:sy n="153" d="100"/>
        </p:scale>
        <p:origin x="184" y="29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956BFB-72F2-C149-B567-312CA65074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0E3FAE24-DD58-C349-AFB0-44F2BB9DAA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5AACDBE-C70C-5848-B54E-B7EF5E19C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F775A4-25D9-AB46-B3E9-AE6665A365C2}" type="slidenum">
              <a:rPr lang="en-US" smtClean="0"/>
              <a:t>‹#›</a:t>
            </a:fld>
            <a:endParaRPr lang="en-US"/>
          </a:p>
        </p:txBody>
      </p:sp>
      <p:sp>
        <p:nvSpPr>
          <p:cNvPr id="6" name="Date Placeholder 5">
            <a:extLst>
              <a:ext uri="{FF2B5EF4-FFF2-40B4-BE49-F238E27FC236}">
                <a16:creationId xmlns:a16="http://schemas.microsoft.com/office/drawing/2014/main" id="{DC1B7E47-8A17-D744-8FC4-318015769F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9C70D9-64D7-9F45-8AAD-0E4E4CEBF8C6}" type="datetimeFigureOut">
              <a:rPr lang="en-US" smtClean="0"/>
              <a:t>11/18/23</a:t>
            </a:fld>
            <a:endParaRPr lang="en-US"/>
          </a:p>
        </p:txBody>
      </p:sp>
    </p:spTree>
    <p:extLst>
      <p:ext uri="{BB962C8B-B14F-4D97-AF65-F5344CB8AC3E}">
        <p14:creationId xmlns:p14="http://schemas.microsoft.com/office/powerpoint/2010/main" val="2828714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E86966-6B82-914A-A8D4-5B4741EA9300}" type="datetimeFigureOut">
              <a:rPr lang="en-US" smtClean="0"/>
              <a:t>11/18/23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F45018-4FC5-8046-ABCC-156BD1A18FB6}" type="slidenum">
              <a:rPr lang="en-US" smtClean="0"/>
              <a:t>‹#›</a:t>
            </a:fld>
            <a:endParaRPr lang="en-US"/>
          </a:p>
        </p:txBody>
      </p:sp>
    </p:spTree>
    <p:extLst>
      <p:ext uri="{BB962C8B-B14F-4D97-AF65-F5344CB8AC3E}">
        <p14:creationId xmlns:p14="http://schemas.microsoft.com/office/powerpoint/2010/main" val="3991462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F45018-4FC5-8046-ABCC-156BD1A18FB6}" type="slidenum">
              <a:rPr lang="en-US" smtClean="0"/>
              <a:t>9</a:t>
            </a:fld>
            <a:endParaRPr lang="en-US"/>
          </a:p>
        </p:txBody>
      </p:sp>
    </p:spTree>
    <p:extLst>
      <p:ext uri="{BB962C8B-B14F-4D97-AF65-F5344CB8AC3E}">
        <p14:creationId xmlns:p14="http://schemas.microsoft.com/office/powerpoint/2010/main" val="6728642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userDrawn="1"/>
        </p:nvSpPr>
        <p:spPr>
          <a:xfrm>
            <a:off x="2609626" y="1949826"/>
            <a:ext cx="3924746"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MIKE MAZZALONGO</a:t>
            </a:r>
          </a:p>
        </p:txBody>
      </p:sp>
      <p:sp>
        <p:nvSpPr>
          <p:cNvPr id="5" name="Text Placeholder 4"/>
          <p:cNvSpPr>
            <a:spLocks noGrp="1"/>
          </p:cNvSpPr>
          <p:nvPr>
            <p:ph type="body" sz="quarter" idx="10" hasCustomPrompt="1"/>
          </p:nvPr>
        </p:nvSpPr>
        <p:spPr>
          <a:xfrm>
            <a:off x="520699" y="1420092"/>
            <a:ext cx="2781301" cy="3363913"/>
          </a:xfrm>
        </p:spPr>
        <p:txBody>
          <a:bodyPr anchor="b">
            <a:normAutofit/>
          </a:bodyPr>
          <a:lstStyle>
            <a:lvl1pPr marL="0" indent="0" algn="ctr">
              <a:buNone/>
              <a:defRPr sz="19900">
                <a:latin typeface="Lato Black"/>
                <a:cs typeface="Lato Black"/>
              </a:defRPr>
            </a:lvl1pPr>
          </a:lstStyle>
          <a:p>
            <a:pPr lvl="0"/>
            <a:r>
              <a:rPr lang="en-US"/>
              <a:t>9</a:t>
            </a:r>
            <a:endParaRPr lang="en-US" dirty="0"/>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86" y="4503641"/>
            <a:ext cx="1825066" cy="259424"/>
          </a:xfrm>
          <a:prstGeom prst="rect">
            <a:avLst/>
          </a:prstGeom>
        </p:spPr>
      </p:pic>
      <p:cxnSp>
        <p:nvCxnSpPr>
          <p:cNvPr id="4" name="Straight Connector 3"/>
          <p:cNvCxnSpPr/>
          <p:nvPr userDrawn="1"/>
        </p:nvCxnSpPr>
        <p:spPr>
          <a:xfrm>
            <a:off x="3130233" y="1884717"/>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3302000" y="2934636"/>
            <a:ext cx="5176113" cy="1239893"/>
          </a:xfrm>
        </p:spPr>
        <p:txBody>
          <a:bodyPr anchor="ctr">
            <a:noAutofit/>
          </a:bodyPr>
          <a:lstStyle>
            <a:lvl1pPr marL="0" indent="0" algn="ctr">
              <a:lnSpc>
                <a:spcPct val="80000"/>
              </a:lnSpc>
              <a:buNone/>
              <a:defRPr sz="40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of Lesson</a:t>
            </a:r>
            <a:br>
              <a:rPr lang="en-US" dirty="0"/>
            </a:br>
            <a:r>
              <a:rPr lang="en-US" dirty="0"/>
              <a:t>Second Line of Title</a:t>
            </a:r>
          </a:p>
        </p:txBody>
      </p:sp>
    </p:spTree>
    <p:extLst>
      <p:ext uri="{BB962C8B-B14F-4D97-AF65-F5344CB8AC3E}">
        <p14:creationId xmlns:p14="http://schemas.microsoft.com/office/powerpoint/2010/main" val="144475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Full 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65439"/>
            <a:ext cx="7913430" cy="423628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2794396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1993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spc="-15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ull 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65439"/>
            <a:ext cx="7913430" cy="423628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53176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877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2">
            <a:lumMod val="1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me -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userDrawn="1"/>
        </p:nvSpPr>
        <p:spPr>
          <a:xfrm>
            <a:off x="2501454" y="1881847"/>
            <a:ext cx="3924746"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MIKE MAZZALONGO</a:t>
            </a:r>
          </a:p>
        </p:txBody>
      </p:sp>
      <p:sp>
        <p:nvSpPr>
          <p:cNvPr id="5" name="Text Placeholder 4"/>
          <p:cNvSpPr>
            <a:spLocks noGrp="1"/>
          </p:cNvSpPr>
          <p:nvPr>
            <p:ph type="body" sz="quarter" idx="10" hasCustomPrompt="1"/>
          </p:nvPr>
        </p:nvSpPr>
        <p:spPr>
          <a:xfrm>
            <a:off x="490882" y="1956804"/>
            <a:ext cx="2781301" cy="3363913"/>
          </a:xfrm>
        </p:spPr>
        <p:txBody>
          <a:bodyPr anchor="b">
            <a:normAutofit/>
          </a:bodyPr>
          <a:lstStyle>
            <a:lvl1pPr marL="0" indent="0" algn="ctr">
              <a:buNone/>
              <a:defRPr sz="19900">
                <a:latin typeface="Lato Black"/>
                <a:cs typeface="Lato Black"/>
              </a:defRPr>
            </a:lvl1pPr>
          </a:lstStyle>
          <a:p>
            <a:pPr lvl="0"/>
            <a:r>
              <a:rPr lang="en-US"/>
              <a:t>9</a:t>
            </a:r>
            <a:endParaRPr lang="en-US" dirty="0"/>
          </a:p>
        </p:txBody>
      </p:sp>
      <p:cxnSp>
        <p:nvCxnSpPr>
          <p:cNvPr id="4" name="Straight Connector 3"/>
          <p:cNvCxnSpPr/>
          <p:nvPr userDrawn="1"/>
        </p:nvCxnSpPr>
        <p:spPr>
          <a:xfrm>
            <a:off x="3118344" y="1819400"/>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3272183" y="3471348"/>
            <a:ext cx="5176113" cy="1239893"/>
          </a:xfrm>
        </p:spPr>
        <p:txBody>
          <a:bodyPr anchor="ctr">
            <a:noAutofit/>
          </a:bodyPr>
          <a:lstStyle>
            <a:lvl1pPr marL="0" indent="0" algn="ctr">
              <a:lnSpc>
                <a:spcPct val="80000"/>
              </a:lnSpc>
              <a:buNone/>
              <a:defRPr sz="40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of Lesson</a:t>
            </a:r>
            <a:br>
              <a:rPr lang="en-US" dirty="0"/>
            </a:br>
            <a:r>
              <a:rPr lang="en-US" dirty="0"/>
              <a:t>Second Line of Title</a:t>
            </a:r>
          </a:p>
        </p:txBody>
      </p:sp>
    </p:spTree>
    <p:extLst>
      <p:ext uri="{BB962C8B-B14F-4D97-AF65-F5344CB8AC3E}">
        <p14:creationId xmlns:p14="http://schemas.microsoft.com/office/powerpoint/2010/main" val="73650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spc="-15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1843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2723253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230" y="205979"/>
            <a:ext cx="791343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8230" y="1318483"/>
            <a:ext cx="791343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5" r:id="rId3"/>
    <p:sldLayoutId id="2147483667" r:id="rId4"/>
    <p:sldLayoutId id="2147483669" r:id="rId5"/>
    <p:sldLayoutId id="2147483668" r:id="rId6"/>
    <p:sldLayoutId id="2147483670" r:id="rId7"/>
    <p:sldLayoutId id="2147483671" r:id="rId8"/>
    <p:sldLayoutId id="2147483672" r:id="rId9"/>
    <p:sldLayoutId id="2147483673" r:id="rId10"/>
    <p:sldLayoutId id="2147483674" r:id="rId11"/>
  </p:sldLayoutIdLst>
  <p:txStyles>
    <p:titleStyle>
      <a:lvl1pPr algn="l" defTabSz="457200" rtl="0" eaLnBrk="1" latinLnBrk="0" hangingPunct="1">
        <a:spcBef>
          <a:spcPct val="0"/>
        </a:spcBef>
        <a:buNone/>
        <a:defRPr sz="3600" b="1" i="0" kern="1200" spc="-150">
          <a:solidFill>
            <a:schemeClr val="tx1"/>
          </a:solidFill>
          <a:latin typeface="Lato Black" panose="020F0502020204030203" pitchFamily="34" charset="0"/>
          <a:ea typeface="Lato Black" panose="020F0502020204030203" pitchFamily="34" charset="0"/>
          <a:cs typeface="Lato Black" panose="020F0502020204030203"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F14D5C-1521-CC44-8B70-81FF41767C15}"/>
              </a:ext>
            </a:extLst>
          </p:cNvPr>
          <p:cNvPicPr>
            <a:picLocks noChangeAspect="1"/>
          </p:cNvPicPr>
          <p:nvPr/>
        </p:nvPicPr>
        <p:blipFill>
          <a:blip r:embed="rId2"/>
          <a:stretch>
            <a:fillRect/>
          </a:stretch>
        </p:blipFill>
        <p:spPr>
          <a:xfrm>
            <a:off x="0" y="-3379"/>
            <a:ext cx="9144000" cy="5150258"/>
          </a:xfrm>
          <a:prstGeom prst="rect">
            <a:avLst/>
          </a:prstGeom>
        </p:spPr>
      </p:pic>
    </p:spTree>
    <p:extLst>
      <p:ext uri="{BB962C8B-B14F-4D97-AF65-F5344CB8AC3E}">
        <p14:creationId xmlns:p14="http://schemas.microsoft.com/office/powerpoint/2010/main" val="2321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94A337-474E-FA4E-A882-212DC3A5DA52}"/>
              </a:ext>
            </a:extLst>
          </p:cNvPr>
          <p:cNvSpPr>
            <a:spLocks noGrp="1"/>
          </p:cNvSpPr>
          <p:nvPr>
            <p:ph type="body" sz="quarter" idx="10"/>
          </p:nvPr>
        </p:nvSpPr>
        <p:spPr/>
        <p:txBody>
          <a:bodyPr>
            <a:normAutofit/>
          </a:bodyPr>
          <a:lstStyle/>
          <a:p>
            <a:r>
              <a:rPr lang="en-US" sz="2800" baseline="30000" dirty="0"/>
              <a:t>15</a:t>
            </a:r>
            <a:r>
              <a:rPr lang="en-US" sz="2800" dirty="0"/>
              <a:t> which He will bring about at the proper time—He who is the blessed and only Sovereign, the King of kings and Lord of lords, </a:t>
            </a:r>
            <a:r>
              <a:rPr lang="en-US" sz="2800" baseline="30000" dirty="0"/>
              <a:t>16</a:t>
            </a:r>
            <a:r>
              <a:rPr lang="en-US" sz="2800" dirty="0"/>
              <a:t> who alone possesses immortality and dwells in unapproachable light, whom no man has seen or can see. To Him be honor and eternal dominion! Amen.</a:t>
            </a:r>
          </a:p>
        </p:txBody>
      </p:sp>
      <p:sp>
        <p:nvSpPr>
          <p:cNvPr id="3" name="Text Placeholder 2">
            <a:extLst>
              <a:ext uri="{FF2B5EF4-FFF2-40B4-BE49-F238E27FC236}">
                <a16:creationId xmlns:a16="http://schemas.microsoft.com/office/drawing/2014/main" id="{A1D2BDB1-ECC4-8F41-92B7-D3F6E1CAFCD5}"/>
              </a:ext>
            </a:extLst>
          </p:cNvPr>
          <p:cNvSpPr>
            <a:spLocks noGrp="1"/>
          </p:cNvSpPr>
          <p:nvPr>
            <p:ph type="body" sz="quarter" idx="11"/>
          </p:nvPr>
        </p:nvSpPr>
        <p:spPr>
          <a:xfrm>
            <a:off x="415958" y="285060"/>
            <a:ext cx="4156042" cy="522988"/>
          </a:xfrm>
        </p:spPr>
        <p:txBody>
          <a:bodyPr/>
          <a:lstStyle/>
          <a:p>
            <a:r>
              <a:rPr lang="en-US" dirty="0"/>
              <a:t>- I Timothy 6:15-16</a:t>
            </a:r>
          </a:p>
        </p:txBody>
      </p:sp>
      <p:pic>
        <p:nvPicPr>
          <p:cNvPr id="4" name="Picture 3">
            <a:extLst>
              <a:ext uri="{FF2B5EF4-FFF2-40B4-BE49-F238E27FC236}">
                <a16:creationId xmlns:a16="http://schemas.microsoft.com/office/drawing/2014/main" id="{C0BA390D-9F2F-239C-FD47-31201E524CDF}"/>
              </a:ext>
            </a:extLst>
          </p:cNvPr>
          <p:cNvPicPr>
            <a:picLocks noChangeAspect="1"/>
          </p:cNvPicPr>
          <p:nvPr/>
        </p:nvPicPr>
        <p:blipFill>
          <a:blip r:embed="rId2"/>
          <a:stretch>
            <a:fillRect/>
          </a:stretch>
        </p:blipFill>
        <p:spPr>
          <a:xfrm>
            <a:off x="291533" y="4254175"/>
            <a:ext cx="8560934" cy="815327"/>
          </a:xfrm>
          <a:prstGeom prst="rect">
            <a:avLst/>
          </a:prstGeom>
        </p:spPr>
      </p:pic>
    </p:spTree>
    <p:extLst>
      <p:ext uri="{BB962C8B-B14F-4D97-AF65-F5344CB8AC3E}">
        <p14:creationId xmlns:p14="http://schemas.microsoft.com/office/powerpoint/2010/main" val="3665486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538D7-CB9D-3F48-B158-0FA7F87045C8}"/>
              </a:ext>
            </a:extLst>
          </p:cNvPr>
          <p:cNvSpPr>
            <a:spLocks noGrp="1"/>
          </p:cNvSpPr>
          <p:nvPr>
            <p:ph type="title"/>
          </p:nvPr>
        </p:nvSpPr>
        <p:spPr>
          <a:xfrm>
            <a:off x="-130138" y="620765"/>
            <a:ext cx="6345192" cy="1584077"/>
          </a:xfrm>
        </p:spPr>
        <p:txBody>
          <a:bodyPr/>
          <a:lstStyle/>
          <a:p>
            <a:r>
              <a:rPr lang="en-US" dirty="0"/>
              <a:t>Baptism </a:t>
            </a:r>
            <a:r>
              <a:rPr lang="en-US" u="sng" dirty="0"/>
              <a:t>of</a:t>
            </a:r>
            <a:r>
              <a:rPr lang="en-US" dirty="0"/>
              <a:t> the Holy Spirit</a:t>
            </a:r>
          </a:p>
        </p:txBody>
      </p:sp>
      <p:sp>
        <p:nvSpPr>
          <p:cNvPr id="3" name="Title 1">
            <a:extLst>
              <a:ext uri="{FF2B5EF4-FFF2-40B4-BE49-F238E27FC236}">
                <a16:creationId xmlns:a16="http://schemas.microsoft.com/office/drawing/2014/main" id="{F71F769E-7ED2-994F-935D-4E4EF9F2D17E}"/>
              </a:ext>
            </a:extLst>
          </p:cNvPr>
          <p:cNvSpPr txBox="1">
            <a:spLocks/>
          </p:cNvSpPr>
          <p:nvPr/>
        </p:nvSpPr>
        <p:spPr>
          <a:xfrm>
            <a:off x="2587240" y="1886943"/>
            <a:ext cx="6345192" cy="158407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1" i="0" kern="1200" spc="-150">
                <a:solidFill>
                  <a:schemeClr val="tx1"/>
                </a:solidFill>
                <a:latin typeface="Lato" panose="020F0502020204030203" pitchFamily="34" charset="0"/>
                <a:ea typeface="Lato" panose="020F0502020204030203" pitchFamily="34" charset="0"/>
                <a:cs typeface="Lato" panose="020F0502020204030203" pitchFamily="34" charset="0"/>
              </a:defRPr>
            </a:lvl1pPr>
          </a:lstStyle>
          <a:p>
            <a:r>
              <a:rPr lang="en-US" dirty="0"/>
              <a:t>Baptism </a:t>
            </a:r>
            <a:r>
              <a:rPr lang="en-US" u="sng" dirty="0"/>
              <a:t>with</a:t>
            </a:r>
            <a:r>
              <a:rPr lang="en-US" dirty="0"/>
              <a:t> the Holy Spirit</a:t>
            </a:r>
          </a:p>
        </p:txBody>
      </p:sp>
      <p:cxnSp>
        <p:nvCxnSpPr>
          <p:cNvPr id="5" name="Straight Connector 4">
            <a:extLst>
              <a:ext uri="{FF2B5EF4-FFF2-40B4-BE49-F238E27FC236}">
                <a16:creationId xmlns:a16="http://schemas.microsoft.com/office/drawing/2014/main" id="{00A541EE-81D2-564C-A54B-3D6F86719792}"/>
              </a:ext>
            </a:extLst>
          </p:cNvPr>
          <p:cNvCxnSpPr>
            <a:cxnSpLocks/>
          </p:cNvCxnSpPr>
          <p:nvPr/>
        </p:nvCxnSpPr>
        <p:spPr>
          <a:xfrm flipH="1">
            <a:off x="731510" y="1394065"/>
            <a:ext cx="6842233" cy="1395248"/>
          </a:xfrm>
          <a:prstGeom prst="line">
            <a:avLst/>
          </a:prstGeom>
          <a:ln w="76200"/>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1C5486B6-97E8-7577-A781-2B90AFE347CE}"/>
              </a:ext>
            </a:extLst>
          </p:cNvPr>
          <p:cNvPicPr>
            <a:picLocks noChangeAspect="1"/>
          </p:cNvPicPr>
          <p:nvPr/>
        </p:nvPicPr>
        <p:blipFill>
          <a:blip r:embed="rId2"/>
          <a:stretch>
            <a:fillRect/>
          </a:stretch>
        </p:blipFill>
        <p:spPr>
          <a:xfrm>
            <a:off x="80798" y="146625"/>
            <a:ext cx="7611636" cy="966557"/>
          </a:xfrm>
          <a:prstGeom prst="rect">
            <a:avLst/>
          </a:prstGeom>
        </p:spPr>
      </p:pic>
      <p:pic>
        <p:nvPicPr>
          <p:cNvPr id="6" name="Picture 5">
            <a:extLst>
              <a:ext uri="{FF2B5EF4-FFF2-40B4-BE49-F238E27FC236}">
                <a16:creationId xmlns:a16="http://schemas.microsoft.com/office/drawing/2014/main" id="{F0A7DC67-DA88-84A8-9FF5-70ECD7F1804D}"/>
              </a:ext>
            </a:extLst>
          </p:cNvPr>
          <p:cNvPicPr>
            <a:picLocks noChangeAspect="1"/>
          </p:cNvPicPr>
          <p:nvPr/>
        </p:nvPicPr>
        <p:blipFill>
          <a:blip r:embed="rId3"/>
          <a:stretch>
            <a:fillRect/>
          </a:stretch>
        </p:blipFill>
        <p:spPr>
          <a:xfrm>
            <a:off x="80798" y="3383387"/>
            <a:ext cx="8777062" cy="786909"/>
          </a:xfrm>
          <a:prstGeom prst="rect">
            <a:avLst/>
          </a:prstGeom>
        </p:spPr>
      </p:pic>
      <p:pic>
        <p:nvPicPr>
          <p:cNvPr id="7" name="Picture 6">
            <a:extLst>
              <a:ext uri="{FF2B5EF4-FFF2-40B4-BE49-F238E27FC236}">
                <a16:creationId xmlns:a16="http://schemas.microsoft.com/office/drawing/2014/main" id="{45735677-5047-0E9E-232D-6876E8F0BA12}"/>
              </a:ext>
            </a:extLst>
          </p:cNvPr>
          <p:cNvPicPr>
            <a:picLocks noChangeAspect="1"/>
          </p:cNvPicPr>
          <p:nvPr/>
        </p:nvPicPr>
        <p:blipFill>
          <a:blip r:embed="rId4"/>
          <a:stretch>
            <a:fillRect/>
          </a:stretch>
        </p:blipFill>
        <p:spPr>
          <a:xfrm>
            <a:off x="1031051" y="4361313"/>
            <a:ext cx="8034774" cy="720359"/>
          </a:xfrm>
          <a:prstGeom prst="rect">
            <a:avLst/>
          </a:prstGeom>
        </p:spPr>
      </p:pic>
    </p:spTree>
    <p:extLst>
      <p:ext uri="{BB962C8B-B14F-4D97-AF65-F5344CB8AC3E}">
        <p14:creationId xmlns:p14="http://schemas.microsoft.com/office/powerpoint/2010/main" val="495361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B5C05-A4F7-B54A-921D-D26F7E27DFE0}"/>
              </a:ext>
            </a:extLst>
          </p:cNvPr>
          <p:cNvSpPr>
            <a:spLocks noGrp="1"/>
          </p:cNvSpPr>
          <p:nvPr>
            <p:ph type="title"/>
          </p:nvPr>
        </p:nvSpPr>
        <p:spPr/>
        <p:txBody>
          <a:bodyPr>
            <a:normAutofit/>
          </a:bodyPr>
          <a:lstStyle/>
          <a:p>
            <a:r>
              <a:rPr lang="en-US" sz="4800" dirty="0"/>
              <a:t>Is there such a thing as the baptism </a:t>
            </a:r>
            <a:r>
              <a:rPr lang="en-US" sz="4800" u="sng" dirty="0"/>
              <a:t>of</a:t>
            </a:r>
            <a:r>
              <a:rPr lang="en-US" sz="4800" dirty="0"/>
              <a:t> the Holy Spirit?</a:t>
            </a:r>
          </a:p>
        </p:txBody>
      </p:sp>
      <p:pic>
        <p:nvPicPr>
          <p:cNvPr id="3" name="Picture 2">
            <a:extLst>
              <a:ext uri="{FF2B5EF4-FFF2-40B4-BE49-F238E27FC236}">
                <a16:creationId xmlns:a16="http://schemas.microsoft.com/office/drawing/2014/main" id="{E5AE634F-1803-2BB2-139F-BB6ED25CE3BF}"/>
              </a:ext>
            </a:extLst>
          </p:cNvPr>
          <p:cNvPicPr>
            <a:picLocks noChangeAspect="1"/>
          </p:cNvPicPr>
          <p:nvPr/>
        </p:nvPicPr>
        <p:blipFill>
          <a:blip r:embed="rId2"/>
          <a:stretch>
            <a:fillRect/>
          </a:stretch>
        </p:blipFill>
        <p:spPr>
          <a:xfrm>
            <a:off x="241457" y="3948545"/>
            <a:ext cx="8832923" cy="1121641"/>
          </a:xfrm>
          <a:prstGeom prst="rect">
            <a:avLst/>
          </a:prstGeom>
        </p:spPr>
      </p:pic>
    </p:spTree>
    <p:extLst>
      <p:ext uri="{BB962C8B-B14F-4D97-AF65-F5344CB8AC3E}">
        <p14:creationId xmlns:p14="http://schemas.microsoft.com/office/powerpoint/2010/main" val="3940639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57D1EB-3279-6B46-B701-A11E1D9BB819}"/>
              </a:ext>
            </a:extLst>
          </p:cNvPr>
          <p:cNvSpPr>
            <a:spLocks noGrp="1"/>
          </p:cNvSpPr>
          <p:nvPr>
            <p:ph type="body" sz="quarter" idx="10"/>
          </p:nvPr>
        </p:nvSpPr>
        <p:spPr/>
        <p:txBody>
          <a:bodyPr/>
          <a:lstStyle/>
          <a:p>
            <a:r>
              <a:rPr lang="en-US" baseline="30000" dirty="0"/>
              <a:t>4</a:t>
            </a:r>
            <a:r>
              <a:rPr lang="en-US" dirty="0"/>
              <a:t> There is one body and one Spirit, just as also you were called in one hope of your calling; </a:t>
            </a:r>
            <a:r>
              <a:rPr lang="en-US" baseline="30000" dirty="0"/>
              <a:t>5</a:t>
            </a:r>
            <a:r>
              <a:rPr lang="en-US" dirty="0"/>
              <a:t> one Lord, one faith, one baptism, </a:t>
            </a:r>
            <a:r>
              <a:rPr lang="en-US" baseline="30000" dirty="0"/>
              <a:t>6</a:t>
            </a:r>
            <a:r>
              <a:rPr lang="en-US" dirty="0"/>
              <a:t> one God and Father of all who is over all and through all and in all.</a:t>
            </a:r>
          </a:p>
        </p:txBody>
      </p:sp>
      <p:sp>
        <p:nvSpPr>
          <p:cNvPr id="3" name="Text Placeholder 2">
            <a:extLst>
              <a:ext uri="{FF2B5EF4-FFF2-40B4-BE49-F238E27FC236}">
                <a16:creationId xmlns:a16="http://schemas.microsoft.com/office/drawing/2014/main" id="{B3136CB1-2D74-3D4A-8B15-B250A4984723}"/>
              </a:ext>
            </a:extLst>
          </p:cNvPr>
          <p:cNvSpPr>
            <a:spLocks noGrp="1"/>
          </p:cNvSpPr>
          <p:nvPr>
            <p:ph type="body" sz="quarter" idx="11"/>
          </p:nvPr>
        </p:nvSpPr>
        <p:spPr>
          <a:xfrm>
            <a:off x="355774" y="285782"/>
            <a:ext cx="4156042" cy="522988"/>
          </a:xfrm>
        </p:spPr>
        <p:txBody>
          <a:bodyPr/>
          <a:lstStyle/>
          <a:p>
            <a:r>
              <a:rPr lang="en-US" dirty="0"/>
              <a:t>- Ephesians 4:4-6</a:t>
            </a:r>
          </a:p>
        </p:txBody>
      </p:sp>
      <p:pic>
        <p:nvPicPr>
          <p:cNvPr id="4" name="Picture 3">
            <a:extLst>
              <a:ext uri="{FF2B5EF4-FFF2-40B4-BE49-F238E27FC236}">
                <a16:creationId xmlns:a16="http://schemas.microsoft.com/office/drawing/2014/main" id="{5D5E5C22-5539-91A9-6276-CA8C84E8F251}"/>
              </a:ext>
            </a:extLst>
          </p:cNvPr>
          <p:cNvPicPr>
            <a:picLocks noChangeAspect="1"/>
          </p:cNvPicPr>
          <p:nvPr/>
        </p:nvPicPr>
        <p:blipFill>
          <a:blip r:embed="rId2"/>
          <a:stretch>
            <a:fillRect/>
          </a:stretch>
        </p:blipFill>
        <p:spPr>
          <a:xfrm>
            <a:off x="1035396" y="4372495"/>
            <a:ext cx="7718367" cy="449357"/>
          </a:xfrm>
          <a:prstGeom prst="rect">
            <a:avLst/>
          </a:prstGeom>
        </p:spPr>
      </p:pic>
    </p:spTree>
    <p:extLst>
      <p:ext uri="{BB962C8B-B14F-4D97-AF65-F5344CB8AC3E}">
        <p14:creationId xmlns:p14="http://schemas.microsoft.com/office/powerpoint/2010/main" val="187138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AF5524-44B3-B346-84D1-7E05F47458CA}"/>
              </a:ext>
            </a:extLst>
          </p:cNvPr>
          <p:cNvSpPr>
            <a:spLocks noGrp="1"/>
          </p:cNvSpPr>
          <p:nvPr>
            <p:ph type="body" sz="quarter" idx="10"/>
          </p:nvPr>
        </p:nvSpPr>
        <p:spPr/>
        <p:txBody>
          <a:bodyPr>
            <a:normAutofit/>
          </a:bodyPr>
          <a:lstStyle/>
          <a:p>
            <a:r>
              <a:rPr lang="en-US" sz="2800" baseline="30000" dirty="0"/>
              <a:t>12</a:t>
            </a:r>
            <a:r>
              <a:rPr lang="en-US" sz="2800" dirty="0"/>
              <a:t> For even as the body is one and yet has many members, and all the members of the body, though they are many, are one body, so also is Christ. </a:t>
            </a:r>
            <a:r>
              <a:rPr lang="en-US" sz="2800" baseline="30000" dirty="0"/>
              <a:t>13</a:t>
            </a:r>
            <a:r>
              <a:rPr lang="en-US" sz="2800" dirty="0"/>
              <a:t> For by one Spirit we were all baptized into one body, whether Jews or Greeks, whether slaves or free, and we were all made to drink of one Spirit.</a:t>
            </a:r>
          </a:p>
        </p:txBody>
      </p:sp>
      <p:sp>
        <p:nvSpPr>
          <p:cNvPr id="3" name="Text Placeholder 2">
            <a:extLst>
              <a:ext uri="{FF2B5EF4-FFF2-40B4-BE49-F238E27FC236}">
                <a16:creationId xmlns:a16="http://schemas.microsoft.com/office/drawing/2014/main" id="{6148CA2B-DE79-4B48-8D97-B4B0A81B101F}"/>
              </a:ext>
            </a:extLst>
          </p:cNvPr>
          <p:cNvSpPr>
            <a:spLocks noGrp="1"/>
          </p:cNvSpPr>
          <p:nvPr>
            <p:ph type="body" sz="quarter" idx="11"/>
          </p:nvPr>
        </p:nvSpPr>
        <p:spPr>
          <a:xfrm>
            <a:off x="415958" y="260844"/>
            <a:ext cx="4156042" cy="522988"/>
          </a:xfrm>
        </p:spPr>
        <p:txBody>
          <a:bodyPr/>
          <a:lstStyle/>
          <a:p>
            <a:r>
              <a:rPr lang="en-US" dirty="0"/>
              <a:t>- I Corinthians 12:12-13</a:t>
            </a:r>
          </a:p>
        </p:txBody>
      </p:sp>
      <p:pic>
        <p:nvPicPr>
          <p:cNvPr id="4" name="Picture 3">
            <a:extLst>
              <a:ext uri="{FF2B5EF4-FFF2-40B4-BE49-F238E27FC236}">
                <a16:creationId xmlns:a16="http://schemas.microsoft.com/office/drawing/2014/main" id="{2982481D-3921-8956-788B-54A8D5A36A7A}"/>
              </a:ext>
            </a:extLst>
          </p:cNvPr>
          <p:cNvPicPr>
            <a:picLocks noChangeAspect="1"/>
          </p:cNvPicPr>
          <p:nvPr/>
        </p:nvPicPr>
        <p:blipFill>
          <a:blip r:embed="rId2"/>
          <a:stretch>
            <a:fillRect/>
          </a:stretch>
        </p:blipFill>
        <p:spPr>
          <a:xfrm>
            <a:off x="116731" y="3882043"/>
            <a:ext cx="8910537" cy="1190106"/>
          </a:xfrm>
          <a:prstGeom prst="rect">
            <a:avLst/>
          </a:prstGeom>
        </p:spPr>
      </p:pic>
    </p:spTree>
    <p:extLst>
      <p:ext uri="{BB962C8B-B14F-4D97-AF65-F5344CB8AC3E}">
        <p14:creationId xmlns:p14="http://schemas.microsoft.com/office/powerpoint/2010/main" val="3733609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0A10B-6416-AF4F-8288-19D1C909168E}"/>
              </a:ext>
            </a:extLst>
          </p:cNvPr>
          <p:cNvSpPr>
            <a:spLocks noGrp="1"/>
          </p:cNvSpPr>
          <p:nvPr>
            <p:ph type="title"/>
          </p:nvPr>
        </p:nvSpPr>
        <p:spPr>
          <a:xfrm>
            <a:off x="615285" y="465439"/>
            <a:ext cx="2987136" cy="4236288"/>
          </a:xfrm>
        </p:spPr>
        <p:txBody>
          <a:bodyPr/>
          <a:lstStyle/>
          <a:p>
            <a:r>
              <a:rPr lang="en-US" dirty="0"/>
              <a:t>WATER</a:t>
            </a:r>
            <a:br>
              <a:rPr lang="en-US" dirty="0"/>
            </a:br>
            <a:r>
              <a:rPr lang="en-US" dirty="0"/>
              <a:t> BAPTISM</a:t>
            </a:r>
          </a:p>
        </p:txBody>
      </p:sp>
      <p:sp>
        <p:nvSpPr>
          <p:cNvPr id="3" name="Title 1">
            <a:extLst>
              <a:ext uri="{FF2B5EF4-FFF2-40B4-BE49-F238E27FC236}">
                <a16:creationId xmlns:a16="http://schemas.microsoft.com/office/drawing/2014/main" id="{E8B483BD-D8E4-2C4D-89F3-4980E4034F10}"/>
              </a:ext>
            </a:extLst>
          </p:cNvPr>
          <p:cNvSpPr txBox="1">
            <a:spLocks/>
          </p:cNvSpPr>
          <p:nvPr/>
        </p:nvSpPr>
        <p:spPr>
          <a:xfrm>
            <a:off x="2911795" y="268353"/>
            <a:ext cx="1802094" cy="42362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1" i="0" kern="1200" spc="-150">
                <a:solidFill>
                  <a:schemeClr val="tx1"/>
                </a:solidFill>
                <a:latin typeface="Lato" panose="020F0502020204030203" pitchFamily="34" charset="0"/>
                <a:ea typeface="Lato" panose="020F0502020204030203" pitchFamily="34" charset="0"/>
                <a:cs typeface="Lato" panose="020F0502020204030203" pitchFamily="34" charset="0"/>
              </a:defRPr>
            </a:lvl1pPr>
          </a:lstStyle>
          <a:p>
            <a:r>
              <a:rPr lang="en-US" sz="19900" b="0" dirty="0">
                <a:latin typeface="Lato Light" panose="020F0502020204030203" pitchFamily="34" charset="0"/>
                <a:ea typeface="Lato Light" panose="020F0502020204030203" pitchFamily="34" charset="0"/>
                <a:cs typeface="Lato Light" panose="020F0502020204030203" pitchFamily="34" charset="0"/>
              </a:rPr>
              <a:t>{</a:t>
            </a:r>
          </a:p>
        </p:txBody>
      </p:sp>
      <p:sp>
        <p:nvSpPr>
          <p:cNvPr id="4" name="TextBox 3">
            <a:extLst>
              <a:ext uri="{FF2B5EF4-FFF2-40B4-BE49-F238E27FC236}">
                <a16:creationId xmlns:a16="http://schemas.microsoft.com/office/drawing/2014/main" id="{169981A3-E723-9D4A-B3F4-8178650692C2}"/>
              </a:ext>
            </a:extLst>
          </p:cNvPr>
          <p:cNvSpPr txBox="1"/>
          <p:nvPr/>
        </p:nvSpPr>
        <p:spPr>
          <a:xfrm>
            <a:off x="4508938" y="1121405"/>
            <a:ext cx="3956715" cy="2789353"/>
          </a:xfrm>
          <a:prstGeom prst="rect">
            <a:avLst/>
          </a:prstGeom>
          <a:noFill/>
        </p:spPr>
        <p:txBody>
          <a:bodyPr wrap="square" rtlCol="0">
            <a:spAutoFit/>
          </a:bodyPr>
          <a:lstStyle/>
          <a:p>
            <a:pPr>
              <a:lnSpc>
                <a:spcPct val="150000"/>
              </a:lnSpc>
            </a:pPr>
            <a:r>
              <a:rPr lang="en-US" sz="2400" dirty="0">
                <a:latin typeface="Lato" panose="020F0502020204030203" pitchFamily="34" charset="0"/>
                <a:ea typeface="Lato" panose="020F0502020204030203" pitchFamily="34" charset="0"/>
                <a:cs typeface="Lato" panose="020F0502020204030203" pitchFamily="34" charset="0"/>
              </a:rPr>
              <a:t>John the Baptist</a:t>
            </a:r>
          </a:p>
          <a:p>
            <a:pPr>
              <a:lnSpc>
                <a:spcPct val="150000"/>
              </a:lnSpc>
            </a:pPr>
            <a:r>
              <a:rPr lang="en-US" sz="2400" dirty="0">
                <a:latin typeface="Lato" panose="020F0502020204030203" pitchFamily="34" charset="0"/>
                <a:ea typeface="Lato" panose="020F0502020204030203" pitchFamily="34" charset="0"/>
                <a:cs typeface="Lato" panose="020F0502020204030203" pitchFamily="34" charset="0"/>
              </a:rPr>
              <a:t>Jesus</a:t>
            </a:r>
          </a:p>
          <a:p>
            <a:pPr>
              <a:lnSpc>
                <a:spcPct val="150000"/>
              </a:lnSpc>
            </a:pPr>
            <a:r>
              <a:rPr lang="en-US" sz="2400" dirty="0">
                <a:latin typeface="Lato" panose="020F0502020204030203" pitchFamily="34" charset="0"/>
                <a:ea typeface="Lato" panose="020F0502020204030203" pitchFamily="34" charset="0"/>
                <a:cs typeface="Lato" panose="020F0502020204030203" pitchFamily="34" charset="0"/>
              </a:rPr>
              <a:t>Peter and Apostles</a:t>
            </a:r>
          </a:p>
          <a:p>
            <a:pPr>
              <a:lnSpc>
                <a:spcPct val="150000"/>
              </a:lnSpc>
            </a:pPr>
            <a:r>
              <a:rPr lang="en-US" sz="2400" dirty="0">
                <a:latin typeface="Lato" panose="020F0502020204030203" pitchFamily="34" charset="0"/>
                <a:ea typeface="Lato" panose="020F0502020204030203" pitchFamily="34" charset="0"/>
                <a:cs typeface="Lato" panose="020F0502020204030203" pitchFamily="34" charset="0"/>
              </a:rPr>
              <a:t>Paul</a:t>
            </a:r>
          </a:p>
          <a:p>
            <a:pPr>
              <a:lnSpc>
                <a:spcPct val="150000"/>
              </a:lnSpc>
            </a:pPr>
            <a:r>
              <a:rPr lang="en-US" sz="2400" dirty="0">
                <a:latin typeface="Lato" panose="020F0502020204030203" pitchFamily="34" charset="0"/>
                <a:ea typeface="Lato" panose="020F0502020204030203" pitchFamily="34" charset="0"/>
                <a:cs typeface="Lato" panose="020F0502020204030203" pitchFamily="34" charset="0"/>
              </a:rPr>
              <a:t>Brookfield Church of Christ</a:t>
            </a:r>
          </a:p>
        </p:txBody>
      </p:sp>
      <p:pic>
        <p:nvPicPr>
          <p:cNvPr id="5" name="Picture 4">
            <a:extLst>
              <a:ext uri="{FF2B5EF4-FFF2-40B4-BE49-F238E27FC236}">
                <a16:creationId xmlns:a16="http://schemas.microsoft.com/office/drawing/2014/main" id="{3FDBD44F-D563-C239-3D88-875A57005DA2}"/>
              </a:ext>
            </a:extLst>
          </p:cNvPr>
          <p:cNvPicPr>
            <a:picLocks noChangeAspect="1"/>
          </p:cNvPicPr>
          <p:nvPr/>
        </p:nvPicPr>
        <p:blipFill>
          <a:blip r:embed="rId2"/>
          <a:stretch>
            <a:fillRect/>
          </a:stretch>
        </p:blipFill>
        <p:spPr>
          <a:xfrm>
            <a:off x="519459" y="3894257"/>
            <a:ext cx="8388860" cy="1220767"/>
          </a:xfrm>
          <a:prstGeom prst="rect">
            <a:avLst/>
          </a:prstGeom>
        </p:spPr>
      </p:pic>
    </p:spTree>
    <p:extLst>
      <p:ext uri="{BB962C8B-B14F-4D97-AF65-F5344CB8AC3E}">
        <p14:creationId xmlns:p14="http://schemas.microsoft.com/office/powerpoint/2010/main" val="1264451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DC750D-790C-BD4B-B142-F98BB4C8CF1C}"/>
              </a:ext>
            </a:extLst>
          </p:cNvPr>
          <p:cNvSpPr txBox="1"/>
          <p:nvPr/>
        </p:nvSpPr>
        <p:spPr>
          <a:xfrm>
            <a:off x="882010" y="435820"/>
            <a:ext cx="4028090" cy="2739211"/>
          </a:xfrm>
          <a:prstGeom prst="rect">
            <a:avLst/>
          </a:prstGeom>
          <a:noFill/>
        </p:spPr>
        <p:txBody>
          <a:bodyPr wrap="square" rtlCol="0">
            <a:spAutoFit/>
          </a:bodyPr>
          <a:lstStyle/>
          <a:p>
            <a:pPr marL="457200" indent="-457200">
              <a:spcAft>
                <a:spcPts val="2400"/>
              </a:spcAft>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Matthew 28:18-20</a:t>
            </a:r>
          </a:p>
          <a:p>
            <a:pPr marL="457200" indent="-457200">
              <a:spcAft>
                <a:spcPts val="2400"/>
              </a:spcAft>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Mark 16:16</a:t>
            </a:r>
          </a:p>
          <a:p>
            <a:pPr marL="457200" indent="-457200">
              <a:spcAft>
                <a:spcPts val="2400"/>
              </a:spcAft>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John 3:5</a:t>
            </a:r>
          </a:p>
          <a:p>
            <a:pPr marL="457200" indent="-457200">
              <a:spcAft>
                <a:spcPts val="2400"/>
              </a:spcAft>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Acts 2:38</a:t>
            </a:r>
          </a:p>
        </p:txBody>
      </p:sp>
      <p:sp>
        <p:nvSpPr>
          <p:cNvPr id="3" name="TextBox 2">
            <a:extLst>
              <a:ext uri="{FF2B5EF4-FFF2-40B4-BE49-F238E27FC236}">
                <a16:creationId xmlns:a16="http://schemas.microsoft.com/office/drawing/2014/main" id="{8BD9C91D-C8A6-DE41-B99F-B52DEEEA53DA}"/>
              </a:ext>
            </a:extLst>
          </p:cNvPr>
          <p:cNvSpPr txBox="1"/>
          <p:nvPr/>
        </p:nvSpPr>
        <p:spPr>
          <a:xfrm>
            <a:off x="4755933" y="815190"/>
            <a:ext cx="4028090" cy="2739211"/>
          </a:xfrm>
          <a:prstGeom prst="rect">
            <a:avLst/>
          </a:prstGeom>
          <a:noFill/>
        </p:spPr>
        <p:txBody>
          <a:bodyPr wrap="square" rtlCol="0">
            <a:spAutoFit/>
          </a:bodyPr>
          <a:lstStyle/>
          <a:p>
            <a:pPr marL="457200" indent="-457200">
              <a:spcAft>
                <a:spcPts val="2400"/>
              </a:spcAft>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Romans 6:3</a:t>
            </a:r>
          </a:p>
          <a:p>
            <a:pPr marL="457200" indent="-457200">
              <a:spcAft>
                <a:spcPts val="2400"/>
              </a:spcAft>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Galatians 3:27</a:t>
            </a:r>
          </a:p>
          <a:p>
            <a:pPr marL="457200" indent="-457200">
              <a:spcAft>
                <a:spcPts val="2400"/>
              </a:spcAft>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I Peter 3:21</a:t>
            </a:r>
          </a:p>
          <a:p>
            <a:pPr marL="457200" indent="-457200">
              <a:spcAft>
                <a:spcPts val="2400"/>
              </a:spcAft>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Revelation 7:14</a:t>
            </a:r>
          </a:p>
        </p:txBody>
      </p:sp>
      <p:sp>
        <p:nvSpPr>
          <p:cNvPr id="4" name="TextBox 3">
            <a:extLst>
              <a:ext uri="{FF2B5EF4-FFF2-40B4-BE49-F238E27FC236}">
                <a16:creationId xmlns:a16="http://schemas.microsoft.com/office/drawing/2014/main" id="{3CCDD0B6-242E-A44A-9814-C306A895D846}"/>
              </a:ext>
            </a:extLst>
          </p:cNvPr>
          <p:cNvSpPr txBox="1"/>
          <p:nvPr/>
        </p:nvSpPr>
        <p:spPr>
          <a:xfrm>
            <a:off x="882010" y="3292791"/>
            <a:ext cx="4028090" cy="523220"/>
          </a:xfrm>
          <a:prstGeom prst="rect">
            <a:avLst/>
          </a:prstGeom>
          <a:noFill/>
        </p:spPr>
        <p:txBody>
          <a:bodyPr wrap="square" rtlCol="0">
            <a:spAutoFit/>
          </a:bodyPr>
          <a:lstStyle/>
          <a:p>
            <a:pPr marL="457200" indent="-457200">
              <a:spcAft>
                <a:spcPts val="2400"/>
              </a:spcAft>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Acts 22:16</a:t>
            </a:r>
          </a:p>
        </p:txBody>
      </p:sp>
      <p:pic>
        <p:nvPicPr>
          <p:cNvPr id="2" name="Picture 1">
            <a:extLst>
              <a:ext uri="{FF2B5EF4-FFF2-40B4-BE49-F238E27FC236}">
                <a16:creationId xmlns:a16="http://schemas.microsoft.com/office/drawing/2014/main" id="{9077D0D0-BD30-BC8A-BAD7-D8CBF33557B0}"/>
              </a:ext>
            </a:extLst>
          </p:cNvPr>
          <p:cNvPicPr>
            <a:picLocks noChangeAspect="1"/>
          </p:cNvPicPr>
          <p:nvPr/>
        </p:nvPicPr>
        <p:blipFill>
          <a:blip r:embed="rId2"/>
          <a:stretch>
            <a:fillRect/>
          </a:stretch>
        </p:blipFill>
        <p:spPr>
          <a:xfrm>
            <a:off x="112843" y="3938637"/>
            <a:ext cx="8918313" cy="1164705"/>
          </a:xfrm>
          <a:prstGeom prst="rect">
            <a:avLst/>
          </a:prstGeom>
        </p:spPr>
      </p:pic>
    </p:spTree>
    <p:extLst>
      <p:ext uri="{BB962C8B-B14F-4D97-AF65-F5344CB8AC3E}">
        <p14:creationId xmlns:p14="http://schemas.microsoft.com/office/powerpoint/2010/main" val="1839846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63317-40B7-1A4D-A5BA-BD080AD48AE1}"/>
              </a:ext>
            </a:extLst>
          </p:cNvPr>
          <p:cNvSpPr>
            <a:spLocks noGrp="1"/>
          </p:cNvSpPr>
          <p:nvPr>
            <p:ph type="title"/>
          </p:nvPr>
        </p:nvSpPr>
        <p:spPr>
          <a:xfrm>
            <a:off x="1505607" y="465439"/>
            <a:ext cx="7023107" cy="4236288"/>
          </a:xfrm>
        </p:spPr>
        <p:txBody>
          <a:bodyPr>
            <a:normAutofit/>
          </a:bodyPr>
          <a:lstStyle/>
          <a:p>
            <a:pPr algn="l"/>
            <a:r>
              <a:rPr lang="en-US" sz="5400" dirty="0"/>
              <a:t>The Baptism </a:t>
            </a:r>
            <a:r>
              <a:rPr lang="en-US" sz="5400" u="sng" dirty="0"/>
              <a:t>of</a:t>
            </a:r>
            <a:r>
              <a:rPr lang="en-US" sz="5400" dirty="0"/>
              <a:t> </a:t>
            </a:r>
            <a:br>
              <a:rPr lang="en-US" sz="5400" dirty="0"/>
            </a:br>
            <a:r>
              <a:rPr lang="en-US" sz="5400" dirty="0"/>
              <a:t>the Holy Spirit </a:t>
            </a:r>
            <a:br>
              <a:rPr lang="en-US" sz="5400" dirty="0"/>
            </a:br>
            <a:r>
              <a:rPr lang="en-US" sz="5400" dirty="0"/>
              <a:t>is Water Baptism.</a:t>
            </a:r>
          </a:p>
        </p:txBody>
      </p:sp>
    </p:spTree>
    <p:extLst>
      <p:ext uri="{BB962C8B-B14F-4D97-AF65-F5344CB8AC3E}">
        <p14:creationId xmlns:p14="http://schemas.microsoft.com/office/powerpoint/2010/main" val="3243152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F949B-D14B-0E49-B48E-9A0C5417D437}"/>
              </a:ext>
            </a:extLst>
          </p:cNvPr>
          <p:cNvSpPr>
            <a:spLocks noGrp="1"/>
          </p:cNvSpPr>
          <p:nvPr>
            <p:ph type="title"/>
          </p:nvPr>
        </p:nvSpPr>
        <p:spPr/>
        <p:txBody>
          <a:bodyPr/>
          <a:lstStyle/>
          <a:p>
            <a:r>
              <a:rPr lang="en-US" dirty="0"/>
              <a:t>Baptism </a:t>
            </a:r>
            <a:r>
              <a:rPr lang="en-US" u="sng" dirty="0"/>
              <a:t>with</a:t>
            </a:r>
            <a:r>
              <a:rPr lang="en-US" dirty="0"/>
              <a:t> the Holy Spirit</a:t>
            </a:r>
          </a:p>
        </p:txBody>
      </p:sp>
      <p:sp>
        <p:nvSpPr>
          <p:cNvPr id="3" name="Text Placeholder 2">
            <a:extLst>
              <a:ext uri="{FF2B5EF4-FFF2-40B4-BE49-F238E27FC236}">
                <a16:creationId xmlns:a16="http://schemas.microsoft.com/office/drawing/2014/main" id="{38749973-90CB-9B4D-B6BC-7E51E5A41005}"/>
              </a:ext>
            </a:extLst>
          </p:cNvPr>
          <p:cNvSpPr>
            <a:spLocks noGrp="1"/>
          </p:cNvSpPr>
          <p:nvPr>
            <p:ph type="body" sz="quarter" idx="10"/>
          </p:nvPr>
        </p:nvSpPr>
        <p:spPr>
          <a:xfrm>
            <a:off x="118242" y="1122219"/>
            <a:ext cx="8907518" cy="2901141"/>
          </a:xfrm>
        </p:spPr>
        <p:txBody>
          <a:bodyPr>
            <a:normAutofit fontScale="92500" lnSpcReduction="10000"/>
          </a:bodyPr>
          <a:lstStyle/>
          <a:p>
            <a:pPr marL="0" indent="0">
              <a:buNone/>
            </a:pPr>
            <a:r>
              <a:rPr lang="en-US" sz="2800" b="1" dirty="0"/>
              <a:t>A greater presence or interaction </a:t>
            </a:r>
            <a:br>
              <a:rPr lang="en-US" sz="2800" b="1" dirty="0"/>
            </a:br>
            <a:r>
              <a:rPr lang="en-US" sz="2800" b="1" dirty="0"/>
              <a:t>with Holy Spirit. For example:</a:t>
            </a:r>
            <a:br>
              <a:rPr lang="en-US" sz="2800" b="1" dirty="0"/>
            </a:br>
            <a:endParaRPr lang="en-US" sz="1400" b="1" dirty="0"/>
          </a:p>
          <a:p>
            <a:pPr>
              <a:spcAft>
                <a:spcPts val="600"/>
              </a:spcAft>
            </a:pPr>
            <a:r>
              <a:rPr lang="en-US" sz="2600" b="1" dirty="0"/>
              <a:t>Moses</a:t>
            </a:r>
            <a:r>
              <a:rPr lang="en-US" sz="2600" dirty="0"/>
              <a:t> 	– Num. 11:17 </a:t>
            </a:r>
          </a:p>
          <a:p>
            <a:pPr>
              <a:spcAft>
                <a:spcPts val="600"/>
              </a:spcAft>
            </a:pPr>
            <a:r>
              <a:rPr lang="en-US" sz="2600" b="1" dirty="0"/>
              <a:t>Joshua 	</a:t>
            </a:r>
            <a:r>
              <a:rPr lang="en-US" sz="2600" dirty="0"/>
              <a:t>– Num. 27:18</a:t>
            </a:r>
          </a:p>
          <a:p>
            <a:pPr>
              <a:spcAft>
                <a:spcPts val="600"/>
              </a:spcAft>
            </a:pPr>
            <a:r>
              <a:rPr lang="en-US" sz="2600" b="1" dirty="0"/>
              <a:t>Samson 	</a:t>
            </a:r>
            <a:r>
              <a:rPr lang="en-US" sz="2600" dirty="0"/>
              <a:t>– Ju. 13:25 </a:t>
            </a:r>
          </a:p>
          <a:p>
            <a:pPr>
              <a:spcAft>
                <a:spcPts val="600"/>
              </a:spcAft>
            </a:pPr>
            <a:r>
              <a:rPr lang="en-US" sz="2600" b="1" dirty="0"/>
              <a:t>Apostles</a:t>
            </a:r>
            <a:r>
              <a:rPr lang="en-US" sz="2600" dirty="0"/>
              <a:t> 	– Acts 1:5</a:t>
            </a:r>
          </a:p>
          <a:p>
            <a:endParaRPr lang="en-US" dirty="0"/>
          </a:p>
        </p:txBody>
      </p:sp>
      <p:sp>
        <p:nvSpPr>
          <p:cNvPr id="4" name="Rectangle 3">
            <a:extLst>
              <a:ext uri="{FF2B5EF4-FFF2-40B4-BE49-F238E27FC236}">
                <a16:creationId xmlns:a16="http://schemas.microsoft.com/office/drawing/2014/main" id="{38AEB6FD-3B08-034D-9512-BD096BAC2C00}"/>
              </a:ext>
            </a:extLst>
          </p:cNvPr>
          <p:cNvSpPr/>
          <p:nvPr/>
        </p:nvSpPr>
        <p:spPr>
          <a:xfrm>
            <a:off x="5147184" y="1931233"/>
            <a:ext cx="3807485" cy="1747594"/>
          </a:xfrm>
          <a:prstGeom prst="rect">
            <a:avLst/>
          </a:prstGeom>
        </p:spPr>
        <p:txBody>
          <a:bodyPr wrap="square">
            <a:spAutoFit/>
          </a:bodyPr>
          <a:lstStyle/>
          <a:p>
            <a:pPr marL="285750" indent="-285750">
              <a:lnSpc>
                <a:spcPct val="130000"/>
              </a:lnSpc>
              <a:spcAft>
                <a:spcPts val="600"/>
              </a:spcAft>
              <a:buFont typeface="Arial" panose="020B0604020202020204" pitchFamily="34" charset="0"/>
              <a:buChar char="•"/>
            </a:pPr>
            <a:r>
              <a:rPr lang="en-US" sz="2600" b="1" dirty="0">
                <a:latin typeface="Lato" panose="020F0502020204030203" pitchFamily="34" charset="0"/>
                <a:ea typeface="Lato" panose="020F0502020204030203" pitchFamily="34" charset="0"/>
                <a:cs typeface="Lato" panose="020F0502020204030203" pitchFamily="34" charset="0"/>
              </a:rPr>
              <a:t>David</a:t>
            </a:r>
            <a:r>
              <a:rPr lang="en-US" sz="2600" dirty="0">
                <a:latin typeface="Lato" panose="020F0502020204030203" pitchFamily="34" charset="0"/>
                <a:ea typeface="Lato" panose="020F0502020204030203" pitchFamily="34" charset="0"/>
                <a:cs typeface="Lato" panose="020F0502020204030203" pitchFamily="34" charset="0"/>
              </a:rPr>
              <a:t> 	– I Sam. 16:13</a:t>
            </a:r>
          </a:p>
          <a:p>
            <a:pPr marL="285750" indent="-285750">
              <a:lnSpc>
                <a:spcPct val="130000"/>
              </a:lnSpc>
              <a:spcAft>
                <a:spcPts val="600"/>
              </a:spcAft>
              <a:buFont typeface="Arial" panose="020B0604020202020204" pitchFamily="34" charset="0"/>
              <a:buChar char="•"/>
            </a:pPr>
            <a:r>
              <a:rPr lang="en-US" sz="2600" b="1" dirty="0">
                <a:latin typeface="Lato" panose="020F0502020204030203" pitchFamily="34" charset="0"/>
                <a:ea typeface="Lato" panose="020F0502020204030203" pitchFamily="34" charset="0"/>
                <a:cs typeface="Lato" panose="020F0502020204030203" pitchFamily="34" charset="0"/>
              </a:rPr>
              <a:t>Isaiah</a:t>
            </a:r>
            <a:r>
              <a:rPr lang="en-US" sz="2600" dirty="0">
                <a:latin typeface="Lato" panose="020F0502020204030203" pitchFamily="34" charset="0"/>
                <a:ea typeface="Lato" panose="020F0502020204030203" pitchFamily="34" charset="0"/>
                <a:cs typeface="Lato" panose="020F0502020204030203" pitchFamily="34" charset="0"/>
              </a:rPr>
              <a:t> 	– Isaiah 61:1</a:t>
            </a:r>
          </a:p>
          <a:p>
            <a:pPr marL="285750" indent="-285750">
              <a:lnSpc>
                <a:spcPct val="130000"/>
              </a:lnSpc>
              <a:spcAft>
                <a:spcPts val="600"/>
              </a:spcAft>
              <a:buFont typeface="Arial" panose="020B0604020202020204" pitchFamily="34" charset="0"/>
              <a:buChar char="•"/>
            </a:pPr>
            <a:r>
              <a:rPr lang="en-US" sz="2600" b="1" dirty="0">
                <a:latin typeface="Lato" panose="020F0502020204030203" pitchFamily="34" charset="0"/>
                <a:ea typeface="Lato" panose="020F0502020204030203" pitchFamily="34" charset="0"/>
                <a:cs typeface="Lato" panose="020F0502020204030203" pitchFamily="34" charset="0"/>
              </a:rPr>
              <a:t>Jesus</a:t>
            </a:r>
            <a:r>
              <a:rPr lang="en-US" sz="2600" dirty="0">
                <a:latin typeface="Lato" panose="020F0502020204030203" pitchFamily="34" charset="0"/>
                <a:ea typeface="Lato" panose="020F0502020204030203" pitchFamily="34" charset="0"/>
                <a:cs typeface="Lato" panose="020F0502020204030203" pitchFamily="34" charset="0"/>
              </a:rPr>
              <a:t> 	– Mark 1:10</a:t>
            </a:r>
          </a:p>
        </p:txBody>
      </p:sp>
      <p:pic>
        <p:nvPicPr>
          <p:cNvPr id="5" name="Picture 4">
            <a:extLst>
              <a:ext uri="{FF2B5EF4-FFF2-40B4-BE49-F238E27FC236}">
                <a16:creationId xmlns:a16="http://schemas.microsoft.com/office/drawing/2014/main" id="{BB768BD7-2249-4D6F-D9C6-DA592001BC77}"/>
              </a:ext>
            </a:extLst>
          </p:cNvPr>
          <p:cNvPicPr>
            <a:picLocks noChangeAspect="1"/>
          </p:cNvPicPr>
          <p:nvPr/>
        </p:nvPicPr>
        <p:blipFill>
          <a:blip r:embed="rId2"/>
          <a:stretch>
            <a:fillRect/>
          </a:stretch>
        </p:blipFill>
        <p:spPr>
          <a:xfrm>
            <a:off x="1341592" y="3890357"/>
            <a:ext cx="7684167" cy="1191532"/>
          </a:xfrm>
          <a:prstGeom prst="rect">
            <a:avLst/>
          </a:prstGeom>
        </p:spPr>
      </p:pic>
    </p:spTree>
    <p:extLst>
      <p:ext uri="{BB962C8B-B14F-4D97-AF65-F5344CB8AC3E}">
        <p14:creationId xmlns:p14="http://schemas.microsoft.com/office/powerpoint/2010/main" val="47446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9FED21-6A8E-044C-BA4A-AC6B626B972A}"/>
              </a:ext>
            </a:extLst>
          </p:cNvPr>
          <p:cNvSpPr>
            <a:spLocks noGrp="1"/>
          </p:cNvSpPr>
          <p:nvPr>
            <p:ph type="body" sz="quarter" idx="10"/>
          </p:nvPr>
        </p:nvSpPr>
        <p:spPr/>
        <p:txBody>
          <a:bodyPr/>
          <a:lstStyle/>
          <a:p>
            <a:r>
              <a:rPr lang="en-US" dirty="0"/>
              <a:t>but you will receive power when the Holy Spirit has come upon you; and you shall be My witnesses both in Jerusalem, and in all Judea and Samaria, and even to the remotest part of the earth.”</a:t>
            </a:r>
          </a:p>
        </p:txBody>
      </p:sp>
      <p:sp>
        <p:nvSpPr>
          <p:cNvPr id="3" name="Text Placeholder 2">
            <a:extLst>
              <a:ext uri="{FF2B5EF4-FFF2-40B4-BE49-F238E27FC236}">
                <a16:creationId xmlns:a16="http://schemas.microsoft.com/office/drawing/2014/main" id="{6919429B-9EBA-464A-8A51-A52D7B0C5B8E}"/>
              </a:ext>
            </a:extLst>
          </p:cNvPr>
          <p:cNvSpPr>
            <a:spLocks noGrp="1"/>
          </p:cNvSpPr>
          <p:nvPr>
            <p:ph type="body" sz="quarter" idx="11"/>
          </p:nvPr>
        </p:nvSpPr>
        <p:spPr>
          <a:xfrm>
            <a:off x="415958" y="285783"/>
            <a:ext cx="4156042" cy="522988"/>
          </a:xfrm>
        </p:spPr>
        <p:txBody>
          <a:bodyPr/>
          <a:lstStyle/>
          <a:p>
            <a:r>
              <a:rPr lang="en-US" dirty="0"/>
              <a:t>- Acts 1:8</a:t>
            </a:r>
          </a:p>
        </p:txBody>
      </p:sp>
      <p:pic>
        <p:nvPicPr>
          <p:cNvPr id="4" name="Picture 3">
            <a:extLst>
              <a:ext uri="{FF2B5EF4-FFF2-40B4-BE49-F238E27FC236}">
                <a16:creationId xmlns:a16="http://schemas.microsoft.com/office/drawing/2014/main" id="{B80C8E72-F216-E913-B791-10E482B9B304}"/>
              </a:ext>
            </a:extLst>
          </p:cNvPr>
          <p:cNvPicPr>
            <a:picLocks noChangeAspect="1"/>
          </p:cNvPicPr>
          <p:nvPr/>
        </p:nvPicPr>
        <p:blipFill>
          <a:blip r:embed="rId2"/>
          <a:stretch>
            <a:fillRect/>
          </a:stretch>
        </p:blipFill>
        <p:spPr>
          <a:xfrm>
            <a:off x="340347" y="4253452"/>
            <a:ext cx="8698012" cy="777142"/>
          </a:xfrm>
          <a:prstGeom prst="rect">
            <a:avLst/>
          </a:prstGeom>
        </p:spPr>
      </p:pic>
    </p:spTree>
    <p:extLst>
      <p:ext uri="{BB962C8B-B14F-4D97-AF65-F5344CB8AC3E}">
        <p14:creationId xmlns:p14="http://schemas.microsoft.com/office/powerpoint/2010/main" val="3224627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883FE-E713-2146-A4A2-8EC05D29E249}"/>
              </a:ext>
            </a:extLst>
          </p:cNvPr>
          <p:cNvSpPr>
            <a:spLocks noGrp="1"/>
          </p:cNvSpPr>
          <p:nvPr>
            <p:ph type="title"/>
          </p:nvPr>
        </p:nvSpPr>
        <p:spPr>
          <a:xfrm>
            <a:off x="1080368" y="544497"/>
            <a:ext cx="3065963" cy="4236288"/>
          </a:xfrm>
        </p:spPr>
        <p:txBody>
          <a:bodyPr>
            <a:normAutofit/>
          </a:bodyPr>
          <a:lstStyle/>
          <a:p>
            <a:pPr algn="r"/>
            <a:r>
              <a:rPr lang="en-US" sz="3600" dirty="0"/>
              <a:t>RAISING UP</a:t>
            </a:r>
            <a:br>
              <a:rPr lang="en-US" sz="3600" dirty="0"/>
            </a:br>
            <a:r>
              <a:rPr lang="en-US" sz="3600" dirty="0"/>
              <a:t>THE CROSS</a:t>
            </a:r>
          </a:p>
        </p:txBody>
      </p:sp>
      <p:sp>
        <p:nvSpPr>
          <p:cNvPr id="3" name="TextBox 2">
            <a:extLst>
              <a:ext uri="{FF2B5EF4-FFF2-40B4-BE49-F238E27FC236}">
                <a16:creationId xmlns:a16="http://schemas.microsoft.com/office/drawing/2014/main" id="{C849B46A-4B4F-CA41-9112-60906EE34285}"/>
              </a:ext>
            </a:extLst>
          </p:cNvPr>
          <p:cNvSpPr txBox="1"/>
          <p:nvPr/>
        </p:nvSpPr>
        <p:spPr>
          <a:xfrm>
            <a:off x="4201510" y="1166878"/>
            <a:ext cx="813043" cy="2646878"/>
          </a:xfrm>
          <a:prstGeom prst="rect">
            <a:avLst/>
          </a:prstGeom>
          <a:noFill/>
        </p:spPr>
        <p:txBody>
          <a:bodyPr wrap="none" rtlCol="0">
            <a:spAutoFit/>
          </a:bodyPr>
          <a:lstStyle/>
          <a:p>
            <a:r>
              <a:rPr lang="en-US" sz="16600" dirty="0">
                <a:latin typeface="Lato Light" panose="020F0502020204030203" pitchFamily="34" charset="0"/>
                <a:ea typeface="Lato Light" panose="020F0502020204030203" pitchFamily="34" charset="0"/>
                <a:cs typeface="Lato Light" panose="020F0502020204030203" pitchFamily="34" charset="0"/>
              </a:rPr>
              <a:t>{</a:t>
            </a:r>
          </a:p>
        </p:txBody>
      </p:sp>
      <p:sp>
        <p:nvSpPr>
          <p:cNvPr id="4" name="TextBox 3">
            <a:extLst>
              <a:ext uri="{FF2B5EF4-FFF2-40B4-BE49-F238E27FC236}">
                <a16:creationId xmlns:a16="http://schemas.microsoft.com/office/drawing/2014/main" id="{EA8725CE-9642-6C47-AD2C-215B7EE2A35D}"/>
              </a:ext>
            </a:extLst>
          </p:cNvPr>
          <p:cNvSpPr txBox="1"/>
          <p:nvPr/>
        </p:nvSpPr>
        <p:spPr>
          <a:xfrm>
            <a:off x="5314098" y="1229940"/>
            <a:ext cx="3113689" cy="2683620"/>
          </a:xfrm>
          <a:prstGeom prst="rect">
            <a:avLst/>
          </a:prstGeom>
          <a:noFill/>
        </p:spPr>
        <p:txBody>
          <a:bodyPr wrap="square" rtlCol="0">
            <a:spAutoFit/>
          </a:bodyPr>
          <a:lstStyle/>
          <a:p>
            <a:pPr>
              <a:lnSpc>
                <a:spcPct val="120000"/>
              </a:lnSpc>
            </a:pPr>
            <a:r>
              <a:rPr lang="en-US" sz="3600" b="1" dirty="0">
                <a:latin typeface="Lato" panose="020F0502020204030203" pitchFamily="34" charset="0"/>
                <a:ea typeface="Lato" panose="020F0502020204030203" pitchFamily="34" charset="0"/>
                <a:cs typeface="Lato" panose="020F0502020204030203" pitchFamily="34" charset="0"/>
              </a:rPr>
              <a:t>Death</a:t>
            </a:r>
          </a:p>
          <a:p>
            <a:pPr>
              <a:lnSpc>
                <a:spcPct val="120000"/>
              </a:lnSpc>
            </a:pPr>
            <a:r>
              <a:rPr lang="en-US" sz="3600" b="1" dirty="0">
                <a:latin typeface="Lato" panose="020F0502020204030203" pitchFamily="34" charset="0"/>
                <a:ea typeface="Lato" panose="020F0502020204030203" pitchFamily="34" charset="0"/>
                <a:cs typeface="Lato" panose="020F0502020204030203" pitchFamily="34" charset="0"/>
              </a:rPr>
              <a:t>Atonement</a:t>
            </a:r>
          </a:p>
          <a:p>
            <a:pPr>
              <a:lnSpc>
                <a:spcPct val="120000"/>
              </a:lnSpc>
            </a:pPr>
            <a:r>
              <a:rPr lang="en-US" sz="3600" b="1" dirty="0">
                <a:latin typeface="Lato" panose="020F0502020204030203" pitchFamily="34" charset="0"/>
                <a:ea typeface="Lato" panose="020F0502020204030203" pitchFamily="34" charset="0"/>
                <a:cs typeface="Lato" panose="020F0502020204030203" pitchFamily="34" charset="0"/>
              </a:rPr>
              <a:t>Justice</a:t>
            </a:r>
          </a:p>
          <a:p>
            <a:pPr>
              <a:lnSpc>
                <a:spcPct val="120000"/>
              </a:lnSpc>
            </a:pPr>
            <a:r>
              <a:rPr lang="en-US" sz="3600" b="1" dirty="0">
                <a:latin typeface="Lato" panose="020F0502020204030203" pitchFamily="34" charset="0"/>
                <a:ea typeface="Lato" panose="020F0502020204030203" pitchFamily="34" charset="0"/>
                <a:cs typeface="Lato" panose="020F0502020204030203" pitchFamily="34" charset="0"/>
              </a:rPr>
              <a:t>Salvation</a:t>
            </a:r>
          </a:p>
        </p:txBody>
      </p:sp>
    </p:spTree>
    <p:extLst>
      <p:ext uri="{BB962C8B-B14F-4D97-AF65-F5344CB8AC3E}">
        <p14:creationId xmlns:p14="http://schemas.microsoft.com/office/powerpoint/2010/main" val="3081458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6AC90-1200-1942-980E-BDA31F6DA794}"/>
              </a:ext>
            </a:extLst>
          </p:cNvPr>
          <p:cNvSpPr>
            <a:spLocks noGrp="1"/>
          </p:cNvSpPr>
          <p:nvPr>
            <p:ph type="title"/>
          </p:nvPr>
        </p:nvSpPr>
        <p:spPr>
          <a:xfrm>
            <a:off x="615285" y="465439"/>
            <a:ext cx="3333977" cy="4236288"/>
          </a:xfrm>
        </p:spPr>
        <p:txBody>
          <a:bodyPr/>
          <a:lstStyle/>
          <a:p>
            <a:r>
              <a:rPr lang="en-US" dirty="0"/>
              <a:t>COMING OF</a:t>
            </a:r>
            <a:br>
              <a:rPr lang="en-US" dirty="0"/>
            </a:br>
            <a:r>
              <a:rPr lang="en-US" dirty="0"/>
              <a:t>MESSIAH</a:t>
            </a:r>
          </a:p>
        </p:txBody>
      </p:sp>
      <p:sp>
        <p:nvSpPr>
          <p:cNvPr id="3" name="Title 1">
            <a:extLst>
              <a:ext uri="{FF2B5EF4-FFF2-40B4-BE49-F238E27FC236}">
                <a16:creationId xmlns:a16="http://schemas.microsoft.com/office/drawing/2014/main" id="{11D04A2F-A5A5-F942-A717-0277BAB0BC84}"/>
              </a:ext>
            </a:extLst>
          </p:cNvPr>
          <p:cNvSpPr txBox="1">
            <a:spLocks/>
          </p:cNvSpPr>
          <p:nvPr/>
        </p:nvSpPr>
        <p:spPr>
          <a:xfrm>
            <a:off x="3455706" y="341942"/>
            <a:ext cx="1463135" cy="42362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1" i="0" kern="1200" spc="-150">
                <a:solidFill>
                  <a:schemeClr val="tx1"/>
                </a:solidFill>
                <a:latin typeface="Lato" panose="020F0502020204030203" pitchFamily="34" charset="0"/>
                <a:ea typeface="Lato" panose="020F0502020204030203" pitchFamily="34" charset="0"/>
                <a:cs typeface="Lato" panose="020F0502020204030203" pitchFamily="34" charset="0"/>
              </a:defRPr>
            </a:lvl1pPr>
          </a:lstStyle>
          <a:p>
            <a:r>
              <a:rPr lang="en-US" sz="16600" b="0" dirty="0">
                <a:latin typeface="Lato Light" panose="020F0502020204030203" pitchFamily="34" charset="0"/>
                <a:ea typeface="Lato Light" panose="020F0502020204030203" pitchFamily="34" charset="0"/>
                <a:cs typeface="Lato Light" panose="020F0502020204030203" pitchFamily="34" charset="0"/>
              </a:rPr>
              <a:t>{</a:t>
            </a:r>
          </a:p>
        </p:txBody>
      </p:sp>
      <p:sp>
        <p:nvSpPr>
          <p:cNvPr id="4" name="Title 1">
            <a:extLst>
              <a:ext uri="{FF2B5EF4-FFF2-40B4-BE49-F238E27FC236}">
                <a16:creationId xmlns:a16="http://schemas.microsoft.com/office/drawing/2014/main" id="{A8DA246D-3C0F-0244-B69A-6B2B3F78E974}"/>
              </a:ext>
            </a:extLst>
          </p:cNvPr>
          <p:cNvSpPr txBox="1">
            <a:spLocks/>
          </p:cNvSpPr>
          <p:nvPr/>
        </p:nvSpPr>
        <p:spPr>
          <a:xfrm>
            <a:off x="4572000" y="341942"/>
            <a:ext cx="4291947" cy="42362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1" i="0" kern="1200" spc="-15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algn="l"/>
            <a:r>
              <a:rPr lang="en-US" sz="4400" b="0" dirty="0"/>
              <a:t>Grace, mercy, forgiveness.</a:t>
            </a:r>
          </a:p>
          <a:p>
            <a:pPr algn="l"/>
            <a:endParaRPr lang="en-US" sz="4400" b="0" dirty="0"/>
          </a:p>
          <a:p>
            <a:pPr algn="l"/>
            <a:r>
              <a:rPr lang="en-US" sz="4400" b="0" dirty="0"/>
              <a:t>Pouring out </a:t>
            </a:r>
            <a:br>
              <a:rPr lang="en-US" sz="4400" b="0" dirty="0"/>
            </a:br>
            <a:r>
              <a:rPr lang="en-US" sz="4400" b="0" dirty="0"/>
              <a:t>of spirit on all.</a:t>
            </a:r>
          </a:p>
        </p:txBody>
      </p:sp>
    </p:spTree>
    <p:extLst>
      <p:ext uri="{BB962C8B-B14F-4D97-AF65-F5344CB8AC3E}">
        <p14:creationId xmlns:p14="http://schemas.microsoft.com/office/powerpoint/2010/main" val="3871144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739792-87A2-B247-AD9B-AA3A7740BF2B}"/>
              </a:ext>
            </a:extLst>
          </p:cNvPr>
          <p:cNvSpPr>
            <a:spLocks noGrp="1"/>
          </p:cNvSpPr>
          <p:nvPr>
            <p:ph type="body" sz="quarter" idx="10"/>
          </p:nvPr>
        </p:nvSpPr>
        <p:spPr>
          <a:xfrm>
            <a:off x="713221" y="698269"/>
            <a:ext cx="7473085" cy="3411368"/>
          </a:xfrm>
        </p:spPr>
        <p:txBody>
          <a:bodyPr>
            <a:normAutofit fontScale="92500"/>
          </a:bodyPr>
          <a:lstStyle/>
          <a:p>
            <a:r>
              <a:rPr lang="en-US" sz="2400" baseline="30000" dirty="0"/>
              <a:t>4</a:t>
            </a:r>
            <a:r>
              <a:rPr lang="en-US" sz="2400" dirty="0"/>
              <a:t> Surely our griefs He Himself bore, And our sorrows He carried; Yet we ourselves esteemed Him stricken, Smitten of God, and afflicted. </a:t>
            </a:r>
          </a:p>
          <a:p>
            <a:r>
              <a:rPr lang="en-US" sz="2400" baseline="30000" dirty="0"/>
              <a:t>5</a:t>
            </a:r>
            <a:r>
              <a:rPr lang="en-US" sz="2400" dirty="0"/>
              <a:t> But He was pierced through for our transgressions, He was crushed for our iniquities; The chastening for our well-being fell upon Him, And by His scourging we are healed. </a:t>
            </a:r>
          </a:p>
          <a:p>
            <a:r>
              <a:rPr lang="en-US" sz="2400" baseline="30000" dirty="0"/>
              <a:t>6</a:t>
            </a:r>
            <a:r>
              <a:rPr lang="en-US" sz="2400" dirty="0"/>
              <a:t> All of us like sheep have gone astray, Each of us has turned to his own way; But the Lord has caused the iniquity of us all To fall on Him.</a:t>
            </a:r>
          </a:p>
        </p:txBody>
      </p:sp>
      <p:sp>
        <p:nvSpPr>
          <p:cNvPr id="3" name="Text Placeholder 2">
            <a:extLst>
              <a:ext uri="{FF2B5EF4-FFF2-40B4-BE49-F238E27FC236}">
                <a16:creationId xmlns:a16="http://schemas.microsoft.com/office/drawing/2014/main" id="{19417553-9C89-334A-8B94-052A4E8004F0}"/>
              </a:ext>
            </a:extLst>
          </p:cNvPr>
          <p:cNvSpPr>
            <a:spLocks noGrp="1"/>
          </p:cNvSpPr>
          <p:nvPr>
            <p:ph type="body" sz="quarter" idx="11"/>
          </p:nvPr>
        </p:nvSpPr>
        <p:spPr>
          <a:xfrm>
            <a:off x="415958" y="269157"/>
            <a:ext cx="4156042" cy="522988"/>
          </a:xfrm>
        </p:spPr>
        <p:txBody>
          <a:bodyPr/>
          <a:lstStyle/>
          <a:p>
            <a:r>
              <a:rPr lang="en-US" dirty="0"/>
              <a:t>- Isaiah 53:4-6</a:t>
            </a:r>
          </a:p>
        </p:txBody>
      </p:sp>
      <p:pic>
        <p:nvPicPr>
          <p:cNvPr id="4" name="Picture 3">
            <a:extLst>
              <a:ext uri="{FF2B5EF4-FFF2-40B4-BE49-F238E27FC236}">
                <a16:creationId xmlns:a16="http://schemas.microsoft.com/office/drawing/2014/main" id="{83859691-A32D-50F4-23EA-453798D98BC5}"/>
              </a:ext>
            </a:extLst>
          </p:cNvPr>
          <p:cNvPicPr>
            <a:picLocks noChangeAspect="1"/>
          </p:cNvPicPr>
          <p:nvPr/>
        </p:nvPicPr>
        <p:blipFill>
          <a:blip r:embed="rId2"/>
          <a:stretch>
            <a:fillRect/>
          </a:stretch>
        </p:blipFill>
        <p:spPr>
          <a:xfrm>
            <a:off x="856212" y="4445231"/>
            <a:ext cx="7924454" cy="591358"/>
          </a:xfrm>
          <a:prstGeom prst="rect">
            <a:avLst/>
          </a:prstGeom>
        </p:spPr>
      </p:pic>
    </p:spTree>
    <p:extLst>
      <p:ext uri="{BB962C8B-B14F-4D97-AF65-F5344CB8AC3E}">
        <p14:creationId xmlns:p14="http://schemas.microsoft.com/office/powerpoint/2010/main" val="3494387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739792-87A2-B247-AD9B-AA3A7740BF2B}"/>
              </a:ext>
            </a:extLst>
          </p:cNvPr>
          <p:cNvSpPr>
            <a:spLocks noGrp="1"/>
          </p:cNvSpPr>
          <p:nvPr>
            <p:ph type="body" sz="quarter" idx="10"/>
          </p:nvPr>
        </p:nvSpPr>
        <p:spPr/>
        <p:txBody>
          <a:bodyPr>
            <a:normAutofit/>
          </a:bodyPr>
          <a:lstStyle/>
          <a:p>
            <a:r>
              <a:rPr lang="en-US" sz="2800" baseline="30000" dirty="0"/>
              <a:t>17</a:t>
            </a:r>
            <a:r>
              <a:rPr lang="en-US" sz="2800" dirty="0"/>
              <a:t> ‘And it shall be in the last days,’ God says, ‘That I will pour forth of My Spirit on all mankind; And your sons and your daughters shall prophesy, And your young men shall see visions, And your old men shall dream dreams; </a:t>
            </a:r>
            <a:r>
              <a:rPr lang="en-US" sz="2800" baseline="30000" dirty="0"/>
              <a:t>18</a:t>
            </a:r>
            <a:r>
              <a:rPr lang="en-US" sz="2800" dirty="0"/>
              <a:t> Even on My bondslaves, both men and women, I will in those days pour forth of My Spirit And they shall prophesy.</a:t>
            </a:r>
          </a:p>
        </p:txBody>
      </p:sp>
      <p:sp>
        <p:nvSpPr>
          <p:cNvPr id="3" name="Text Placeholder 2">
            <a:extLst>
              <a:ext uri="{FF2B5EF4-FFF2-40B4-BE49-F238E27FC236}">
                <a16:creationId xmlns:a16="http://schemas.microsoft.com/office/drawing/2014/main" id="{19417553-9C89-334A-8B94-052A4E8004F0}"/>
              </a:ext>
            </a:extLst>
          </p:cNvPr>
          <p:cNvSpPr>
            <a:spLocks noGrp="1"/>
          </p:cNvSpPr>
          <p:nvPr>
            <p:ph type="body" sz="quarter" idx="11"/>
          </p:nvPr>
        </p:nvSpPr>
        <p:spPr/>
        <p:txBody>
          <a:bodyPr/>
          <a:lstStyle/>
          <a:p>
            <a:r>
              <a:rPr lang="en-US" dirty="0"/>
              <a:t>- Acts 2:17-18</a:t>
            </a:r>
          </a:p>
        </p:txBody>
      </p:sp>
    </p:spTree>
    <p:extLst>
      <p:ext uri="{BB962C8B-B14F-4D97-AF65-F5344CB8AC3E}">
        <p14:creationId xmlns:p14="http://schemas.microsoft.com/office/powerpoint/2010/main" val="3336005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739792-87A2-B247-AD9B-AA3A7740BF2B}"/>
              </a:ext>
            </a:extLst>
          </p:cNvPr>
          <p:cNvSpPr>
            <a:spLocks noGrp="1"/>
          </p:cNvSpPr>
          <p:nvPr>
            <p:ph type="body" sz="quarter" idx="10"/>
          </p:nvPr>
        </p:nvSpPr>
        <p:spPr/>
        <p:txBody>
          <a:bodyPr>
            <a:normAutofit/>
          </a:bodyPr>
          <a:lstStyle/>
          <a:p>
            <a:r>
              <a:rPr lang="en-US" sz="2800" baseline="30000" dirty="0"/>
              <a:t>37</a:t>
            </a:r>
            <a:r>
              <a:rPr lang="en-US" sz="2800" dirty="0"/>
              <a:t> Now when they heard this, they were pierced to the heart, and said to Peter and the rest of the apostles, “Brethren, what shall we do?” </a:t>
            </a:r>
            <a:r>
              <a:rPr lang="en-US" sz="2800" baseline="30000" dirty="0"/>
              <a:t>38</a:t>
            </a:r>
            <a:r>
              <a:rPr lang="en-US" sz="2800" dirty="0"/>
              <a:t> Peter said to them, “Repent, and each of you be baptized in the name of Jesus Christ for the forgiveness of your sins; and you will receive the gift of the Holy Spirit.</a:t>
            </a:r>
          </a:p>
        </p:txBody>
      </p:sp>
      <p:sp>
        <p:nvSpPr>
          <p:cNvPr id="3" name="Text Placeholder 2">
            <a:extLst>
              <a:ext uri="{FF2B5EF4-FFF2-40B4-BE49-F238E27FC236}">
                <a16:creationId xmlns:a16="http://schemas.microsoft.com/office/drawing/2014/main" id="{19417553-9C89-334A-8B94-052A4E8004F0}"/>
              </a:ext>
            </a:extLst>
          </p:cNvPr>
          <p:cNvSpPr>
            <a:spLocks noGrp="1"/>
          </p:cNvSpPr>
          <p:nvPr>
            <p:ph type="body" sz="quarter" idx="11"/>
          </p:nvPr>
        </p:nvSpPr>
        <p:spPr>
          <a:xfrm>
            <a:off x="415958" y="277470"/>
            <a:ext cx="4156042" cy="522988"/>
          </a:xfrm>
        </p:spPr>
        <p:txBody>
          <a:bodyPr/>
          <a:lstStyle/>
          <a:p>
            <a:r>
              <a:rPr lang="en-US" dirty="0"/>
              <a:t>- Acts 2:37-38</a:t>
            </a:r>
          </a:p>
        </p:txBody>
      </p:sp>
      <p:pic>
        <p:nvPicPr>
          <p:cNvPr id="4" name="Picture 3">
            <a:extLst>
              <a:ext uri="{FF2B5EF4-FFF2-40B4-BE49-F238E27FC236}">
                <a16:creationId xmlns:a16="http://schemas.microsoft.com/office/drawing/2014/main" id="{C06FB827-1E63-1301-CD08-61E566413358}"/>
              </a:ext>
            </a:extLst>
          </p:cNvPr>
          <p:cNvPicPr>
            <a:picLocks noChangeAspect="1"/>
          </p:cNvPicPr>
          <p:nvPr/>
        </p:nvPicPr>
        <p:blipFill>
          <a:blip r:embed="rId2"/>
          <a:stretch>
            <a:fillRect/>
          </a:stretch>
        </p:blipFill>
        <p:spPr>
          <a:xfrm>
            <a:off x="148787" y="4261765"/>
            <a:ext cx="8846426" cy="782337"/>
          </a:xfrm>
          <a:prstGeom prst="rect">
            <a:avLst/>
          </a:prstGeom>
        </p:spPr>
      </p:pic>
    </p:spTree>
    <p:extLst>
      <p:ext uri="{BB962C8B-B14F-4D97-AF65-F5344CB8AC3E}">
        <p14:creationId xmlns:p14="http://schemas.microsoft.com/office/powerpoint/2010/main" val="2819541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B069E-EF23-FD4D-BA53-5BC526241D8C}"/>
              </a:ext>
            </a:extLst>
          </p:cNvPr>
          <p:cNvSpPr>
            <a:spLocks noGrp="1"/>
          </p:cNvSpPr>
          <p:nvPr>
            <p:ph type="title"/>
          </p:nvPr>
        </p:nvSpPr>
        <p:spPr/>
        <p:txBody>
          <a:bodyPr/>
          <a:lstStyle/>
          <a:p>
            <a:r>
              <a:rPr lang="en-US" dirty="0"/>
              <a:t>Holy Spirit</a:t>
            </a:r>
          </a:p>
        </p:txBody>
      </p:sp>
      <p:sp>
        <p:nvSpPr>
          <p:cNvPr id="3" name="Text Placeholder 2">
            <a:extLst>
              <a:ext uri="{FF2B5EF4-FFF2-40B4-BE49-F238E27FC236}">
                <a16:creationId xmlns:a16="http://schemas.microsoft.com/office/drawing/2014/main" id="{C7D567D7-8422-AA48-96F8-019DA04307B2}"/>
              </a:ext>
            </a:extLst>
          </p:cNvPr>
          <p:cNvSpPr>
            <a:spLocks noGrp="1"/>
          </p:cNvSpPr>
          <p:nvPr>
            <p:ph type="body" sz="quarter" idx="10"/>
          </p:nvPr>
        </p:nvSpPr>
        <p:spPr>
          <a:xfrm>
            <a:off x="598488" y="1332187"/>
            <a:ext cx="7913687" cy="1544018"/>
          </a:xfrm>
        </p:spPr>
        <p:txBody>
          <a:bodyPr>
            <a:normAutofit fontScale="70000" lnSpcReduction="20000"/>
          </a:bodyPr>
          <a:lstStyle/>
          <a:p>
            <a:pPr>
              <a:spcAft>
                <a:spcPts val="3000"/>
              </a:spcAft>
            </a:pPr>
            <a:r>
              <a:rPr lang="en-US" sz="4000" dirty="0"/>
              <a:t>Baptism with the Holy Spirit = </a:t>
            </a:r>
            <a:r>
              <a:rPr lang="en-US" sz="4800" b="1" dirty="0"/>
              <a:t>Empowered</a:t>
            </a:r>
          </a:p>
          <a:p>
            <a:pPr>
              <a:spcAft>
                <a:spcPts val="3000"/>
              </a:spcAft>
            </a:pPr>
            <a:r>
              <a:rPr lang="en-US" sz="4000" dirty="0"/>
              <a:t>Indwelling of the Holy Spirit = </a:t>
            </a:r>
            <a:r>
              <a:rPr lang="en-US" sz="4800" b="1" dirty="0"/>
              <a:t>Sanctification</a:t>
            </a:r>
            <a:endParaRPr lang="en-US" sz="4000" b="1" dirty="0"/>
          </a:p>
        </p:txBody>
      </p:sp>
      <p:pic>
        <p:nvPicPr>
          <p:cNvPr id="4" name="Picture 3">
            <a:extLst>
              <a:ext uri="{FF2B5EF4-FFF2-40B4-BE49-F238E27FC236}">
                <a16:creationId xmlns:a16="http://schemas.microsoft.com/office/drawing/2014/main" id="{B0D40E18-D492-82BD-913A-44FC48FB1076}"/>
              </a:ext>
            </a:extLst>
          </p:cNvPr>
          <p:cNvPicPr>
            <a:picLocks noChangeAspect="1"/>
          </p:cNvPicPr>
          <p:nvPr/>
        </p:nvPicPr>
        <p:blipFill>
          <a:blip r:embed="rId2"/>
          <a:stretch>
            <a:fillRect/>
          </a:stretch>
        </p:blipFill>
        <p:spPr>
          <a:xfrm>
            <a:off x="231416" y="3699164"/>
            <a:ext cx="8811677" cy="1347008"/>
          </a:xfrm>
          <a:prstGeom prst="rect">
            <a:avLst/>
          </a:prstGeom>
        </p:spPr>
      </p:pic>
    </p:spTree>
    <p:extLst>
      <p:ext uri="{BB962C8B-B14F-4D97-AF65-F5344CB8AC3E}">
        <p14:creationId xmlns:p14="http://schemas.microsoft.com/office/powerpoint/2010/main" val="3233787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09DD6E-B903-7143-A813-3A68427D3F97}"/>
              </a:ext>
            </a:extLst>
          </p:cNvPr>
          <p:cNvSpPr>
            <a:spLocks noGrp="1"/>
          </p:cNvSpPr>
          <p:nvPr>
            <p:ph type="body" sz="quarter" idx="10"/>
          </p:nvPr>
        </p:nvSpPr>
        <p:spPr/>
        <p:txBody>
          <a:bodyPr/>
          <a:lstStyle/>
          <a:p>
            <a:r>
              <a:rPr lang="en-US" dirty="0"/>
              <a:t>In Him, you also, after listening to the message of truth, the gospel of your salvation—having also believed, you were sealed in Him with the Holy Spirit of promise,</a:t>
            </a:r>
          </a:p>
        </p:txBody>
      </p:sp>
      <p:sp>
        <p:nvSpPr>
          <p:cNvPr id="3" name="Text Placeholder 2">
            <a:extLst>
              <a:ext uri="{FF2B5EF4-FFF2-40B4-BE49-F238E27FC236}">
                <a16:creationId xmlns:a16="http://schemas.microsoft.com/office/drawing/2014/main" id="{8B016482-A131-4F4D-B12C-A5A6C2A05E3B}"/>
              </a:ext>
            </a:extLst>
          </p:cNvPr>
          <p:cNvSpPr>
            <a:spLocks noGrp="1"/>
          </p:cNvSpPr>
          <p:nvPr>
            <p:ph type="body" sz="quarter" idx="11"/>
          </p:nvPr>
        </p:nvSpPr>
        <p:spPr>
          <a:xfrm>
            <a:off x="415958" y="302408"/>
            <a:ext cx="4156042" cy="522988"/>
          </a:xfrm>
        </p:spPr>
        <p:txBody>
          <a:bodyPr/>
          <a:lstStyle/>
          <a:p>
            <a:r>
              <a:rPr lang="en-US" dirty="0"/>
              <a:t>- Ephesians 1:13</a:t>
            </a:r>
          </a:p>
        </p:txBody>
      </p:sp>
      <p:pic>
        <p:nvPicPr>
          <p:cNvPr id="4" name="Picture 3">
            <a:extLst>
              <a:ext uri="{FF2B5EF4-FFF2-40B4-BE49-F238E27FC236}">
                <a16:creationId xmlns:a16="http://schemas.microsoft.com/office/drawing/2014/main" id="{9B965764-63FC-2D8D-7A10-71D64D6A026F}"/>
              </a:ext>
            </a:extLst>
          </p:cNvPr>
          <p:cNvPicPr>
            <a:picLocks noChangeAspect="1"/>
          </p:cNvPicPr>
          <p:nvPr/>
        </p:nvPicPr>
        <p:blipFill>
          <a:blip r:embed="rId2"/>
          <a:stretch>
            <a:fillRect/>
          </a:stretch>
        </p:blipFill>
        <p:spPr>
          <a:xfrm>
            <a:off x="205666" y="4366264"/>
            <a:ext cx="8732667" cy="695276"/>
          </a:xfrm>
          <a:prstGeom prst="rect">
            <a:avLst/>
          </a:prstGeom>
        </p:spPr>
      </p:pic>
    </p:spTree>
    <p:extLst>
      <p:ext uri="{BB962C8B-B14F-4D97-AF65-F5344CB8AC3E}">
        <p14:creationId xmlns:p14="http://schemas.microsoft.com/office/powerpoint/2010/main" val="653219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F9B9D-081D-9342-A193-F4E56E080200}"/>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7E517FD4-5B78-7445-BA8F-70F012D4E4A9}"/>
              </a:ext>
            </a:extLst>
          </p:cNvPr>
          <p:cNvSpPr>
            <a:spLocks noGrp="1"/>
          </p:cNvSpPr>
          <p:nvPr>
            <p:ph type="body" sz="quarter" idx="10"/>
          </p:nvPr>
        </p:nvSpPr>
        <p:spPr/>
        <p:txBody>
          <a:bodyPr>
            <a:normAutofit/>
          </a:bodyPr>
          <a:lstStyle/>
          <a:p>
            <a:pPr marL="697230" indent="-697230">
              <a:buFont typeface="+mj-lt"/>
              <a:buAutoNum type="arabicPeriod"/>
            </a:pPr>
            <a:r>
              <a:rPr lang="en-US" sz="4400" b="1" dirty="0"/>
              <a:t>Holy Spirit → Raises up </a:t>
            </a:r>
            <a:br>
              <a:rPr lang="en-US" sz="4400" b="1" dirty="0"/>
            </a:br>
            <a:r>
              <a:rPr lang="en-US" sz="4400" b="1" dirty="0"/>
              <a:t>the Cross of Christ</a:t>
            </a:r>
          </a:p>
        </p:txBody>
      </p:sp>
      <p:pic>
        <p:nvPicPr>
          <p:cNvPr id="4" name="Picture 3">
            <a:extLst>
              <a:ext uri="{FF2B5EF4-FFF2-40B4-BE49-F238E27FC236}">
                <a16:creationId xmlns:a16="http://schemas.microsoft.com/office/drawing/2014/main" id="{36E9AFBC-E07B-D6C1-D5A8-3AB75C3A1C5E}"/>
              </a:ext>
            </a:extLst>
          </p:cNvPr>
          <p:cNvPicPr>
            <a:picLocks noChangeAspect="1"/>
          </p:cNvPicPr>
          <p:nvPr/>
        </p:nvPicPr>
        <p:blipFill>
          <a:blip r:embed="rId2"/>
          <a:stretch>
            <a:fillRect/>
          </a:stretch>
        </p:blipFill>
        <p:spPr>
          <a:xfrm>
            <a:off x="336177" y="3999506"/>
            <a:ext cx="8468460" cy="1046104"/>
          </a:xfrm>
          <a:prstGeom prst="rect">
            <a:avLst/>
          </a:prstGeom>
        </p:spPr>
      </p:pic>
    </p:spTree>
    <p:extLst>
      <p:ext uri="{BB962C8B-B14F-4D97-AF65-F5344CB8AC3E}">
        <p14:creationId xmlns:p14="http://schemas.microsoft.com/office/powerpoint/2010/main" val="242170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F9B9D-081D-9342-A193-F4E56E080200}"/>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7E517FD4-5B78-7445-BA8F-70F012D4E4A9}"/>
              </a:ext>
            </a:extLst>
          </p:cNvPr>
          <p:cNvSpPr>
            <a:spLocks noGrp="1"/>
          </p:cNvSpPr>
          <p:nvPr>
            <p:ph type="body" sz="quarter" idx="10"/>
          </p:nvPr>
        </p:nvSpPr>
        <p:spPr>
          <a:xfrm>
            <a:off x="597973" y="981094"/>
            <a:ext cx="7913687" cy="2753598"/>
          </a:xfrm>
        </p:spPr>
        <p:txBody>
          <a:bodyPr>
            <a:normAutofit fontScale="92500" lnSpcReduction="20000"/>
          </a:bodyPr>
          <a:lstStyle/>
          <a:p>
            <a:pPr marL="742950" indent="-742950">
              <a:spcAft>
                <a:spcPts val="1200"/>
              </a:spcAft>
              <a:buFont typeface="+mj-lt"/>
              <a:buAutoNum type="arabicPeriod" startAt="2"/>
            </a:pPr>
            <a:r>
              <a:rPr lang="en-US" sz="4000" b="1" dirty="0"/>
              <a:t>Holy Spirit raises up the cross</a:t>
            </a:r>
          </a:p>
          <a:p>
            <a:pPr marL="1097280" lvl="1" indent="-697230">
              <a:spcAft>
                <a:spcPts val="1200"/>
              </a:spcAft>
              <a:buFont typeface="+mj-lt"/>
              <a:buAutoNum type="alphaUcPeriod"/>
            </a:pPr>
            <a:r>
              <a:rPr lang="en-US" sz="3600" dirty="0"/>
              <a:t>To the ancient world</a:t>
            </a:r>
          </a:p>
          <a:p>
            <a:pPr marL="1097280" lvl="1" indent="-697230">
              <a:spcAft>
                <a:spcPts val="1200"/>
              </a:spcAft>
              <a:buFont typeface="+mj-lt"/>
              <a:buAutoNum type="alphaUcPeriod"/>
            </a:pPr>
            <a:r>
              <a:rPr lang="en-US" sz="3600" dirty="0"/>
              <a:t>To the Apostles</a:t>
            </a:r>
          </a:p>
          <a:p>
            <a:pPr marL="1097280" lvl="1" indent="-697230">
              <a:spcAft>
                <a:spcPts val="1200"/>
              </a:spcAft>
              <a:buFont typeface="+mj-lt"/>
              <a:buAutoNum type="alphaUcPeriod"/>
            </a:pPr>
            <a:r>
              <a:rPr lang="en-US" sz="3600" dirty="0"/>
              <a:t>To the Jewish Nation</a:t>
            </a:r>
          </a:p>
          <a:p>
            <a:pPr marL="1143000" lvl="1" indent="-742950">
              <a:buFont typeface="+mj-lt"/>
              <a:buAutoNum type="alphaUcPeriod"/>
            </a:pPr>
            <a:endParaRPr lang="en-US" sz="4000" b="1" dirty="0"/>
          </a:p>
        </p:txBody>
      </p:sp>
      <p:pic>
        <p:nvPicPr>
          <p:cNvPr id="4" name="Picture 3">
            <a:extLst>
              <a:ext uri="{FF2B5EF4-FFF2-40B4-BE49-F238E27FC236}">
                <a16:creationId xmlns:a16="http://schemas.microsoft.com/office/drawing/2014/main" id="{ED2955A4-997F-26A0-00CB-743FFEED5004}"/>
              </a:ext>
            </a:extLst>
          </p:cNvPr>
          <p:cNvPicPr>
            <a:picLocks noChangeAspect="1"/>
          </p:cNvPicPr>
          <p:nvPr/>
        </p:nvPicPr>
        <p:blipFill>
          <a:blip r:embed="rId2"/>
          <a:stretch>
            <a:fillRect/>
          </a:stretch>
        </p:blipFill>
        <p:spPr>
          <a:xfrm>
            <a:off x="632340" y="3734691"/>
            <a:ext cx="7708578" cy="1408809"/>
          </a:xfrm>
          <a:prstGeom prst="rect">
            <a:avLst/>
          </a:prstGeom>
        </p:spPr>
      </p:pic>
    </p:spTree>
    <p:extLst>
      <p:ext uri="{BB962C8B-B14F-4D97-AF65-F5344CB8AC3E}">
        <p14:creationId xmlns:p14="http://schemas.microsoft.com/office/powerpoint/2010/main" val="2237603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F9B9D-081D-9342-A193-F4E56E080200}"/>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7E517FD4-5B78-7445-BA8F-70F012D4E4A9}"/>
              </a:ext>
            </a:extLst>
          </p:cNvPr>
          <p:cNvSpPr>
            <a:spLocks noGrp="1"/>
          </p:cNvSpPr>
          <p:nvPr>
            <p:ph type="body" sz="quarter" idx="10"/>
          </p:nvPr>
        </p:nvSpPr>
        <p:spPr>
          <a:xfrm>
            <a:off x="496012" y="1129085"/>
            <a:ext cx="8372091" cy="3721211"/>
          </a:xfrm>
        </p:spPr>
        <p:txBody>
          <a:bodyPr>
            <a:normAutofit fontScale="92500" lnSpcReduction="10000"/>
          </a:bodyPr>
          <a:lstStyle/>
          <a:p>
            <a:pPr marL="742950" indent="-742950">
              <a:spcAft>
                <a:spcPts val="1200"/>
              </a:spcAft>
              <a:buFont typeface="+mj-lt"/>
              <a:buAutoNum type="arabicPeriod" startAt="3"/>
            </a:pPr>
            <a:r>
              <a:rPr lang="en-US" sz="4000" b="1" dirty="0"/>
              <a:t>Baptism with the Holy Spirit is </a:t>
            </a:r>
            <a:br>
              <a:rPr lang="en-US" sz="4000" b="1" dirty="0"/>
            </a:br>
            <a:r>
              <a:rPr lang="en-US" sz="4000" b="1" dirty="0"/>
              <a:t>a generic term that can mean:</a:t>
            </a:r>
          </a:p>
          <a:p>
            <a:pPr marL="914400" lvl="1" indent="-605790">
              <a:spcAft>
                <a:spcPts val="1200"/>
              </a:spcAft>
              <a:buFont typeface="+mj-lt"/>
              <a:buAutoNum type="alphaUcPeriod"/>
            </a:pPr>
            <a:r>
              <a:rPr lang="en-US" dirty="0"/>
              <a:t>Empowering 	– Acts 1:8 			– Apostles </a:t>
            </a:r>
            <a:br>
              <a:rPr lang="en-US" dirty="0"/>
            </a:br>
            <a:r>
              <a:rPr lang="en-US" dirty="0"/>
              <a:t>					– Acts 10:44-45 	– Cornelius</a:t>
            </a:r>
          </a:p>
          <a:p>
            <a:pPr marL="914400" lvl="1" indent="-605790">
              <a:spcAft>
                <a:spcPts val="1200"/>
              </a:spcAft>
              <a:buFont typeface="+mj-lt"/>
              <a:buAutoNum type="alphaUcPeriod"/>
            </a:pPr>
            <a:r>
              <a:rPr lang="en-US" dirty="0"/>
              <a:t>Indwelling	 – Acts 2:38 		– Receiving H.S.</a:t>
            </a:r>
            <a:br>
              <a:rPr lang="en-US" dirty="0"/>
            </a:br>
            <a:r>
              <a:rPr lang="en-US" dirty="0"/>
              <a:t>				 – Rom. 8:9-12 	– Sanctification</a:t>
            </a:r>
            <a:br>
              <a:rPr lang="en-US" dirty="0"/>
            </a:br>
            <a:r>
              <a:rPr lang="en-US" dirty="0"/>
              <a:t>										   Process</a:t>
            </a:r>
          </a:p>
          <a:p>
            <a:pPr marL="1143000" lvl="1" indent="-742950">
              <a:buFont typeface="+mj-lt"/>
              <a:buAutoNum type="alphaUcPeriod"/>
            </a:pPr>
            <a:endParaRPr lang="en-US" sz="4000" b="1" dirty="0"/>
          </a:p>
        </p:txBody>
      </p:sp>
      <p:pic>
        <p:nvPicPr>
          <p:cNvPr id="4" name="Picture 3">
            <a:extLst>
              <a:ext uri="{FF2B5EF4-FFF2-40B4-BE49-F238E27FC236}">
                <a16:creationId xmlns:a16="http://schemas.microsoft.com/office/drawing/2014/main" id="{C0B67730-B464-C91F-5EF6-45080252B4E8}"/>
              </a:ext>
            </a:extLst>
          </p:cNvPr>
          <p:cNvPicPr>
            <a:picLocks noChangeAspect="1"/>
          </p:cNvPicPr>
          <p:nvPr/>
        </p:nvPicPr>
        <p:blipFill>
          <a:blip r:embed="rId2"/>
          <a:stretch>
            <a:fillRect/>
          </a:stretch>
        </p:blipFill>
        <p:spPr>
          <a:xfrm>
            <a:off x="0" y="4330700"/>
            <a:ext cx="4000500" cy="812800"/>
          </a:xfrm>
          <a:prstGeom prst="rect">
            <a:avLst/>
          </a:prstGeom>
        </p:spPr>
      </p:pic>
    </p:spTree>
    <p:extLst>
      <p:ext uri="{BB962C8B-B14F-4D97-AF65-F5344CB8AC3E}">
        <p14:creationId xmlns:p14="http://schemas.microsoft.com/office/powerpoint/2010/main" val="1972955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24316F-96B3-3643-901A-39ACF2D41E72}"/>
              </a:ext>
            </a:extLst>
          </p:cNvPr>
          <p:cNvSpPr>
            <a:spLocks noGrp="1"/>
          </p:cNvSpPr>
          <p:nvPr>
            <p:ph type="body" sz="quarter" idx="10"/>
          </p:nvPr>
        </p:nvSpPr>
        <p:spPr>
          <a:xfrm>
            <a:off x="713222" y="429598"/>
            <a:ext cx="7193186" cy="3680039"/>
          </a:xfrm>
        </p:spPr>
        <p:txBody>
          <a:bodyPr>
            <a:normAutofit/>
          </a:bodyPr>
          <a:lstStyle/>
          <a:p>
            <a:r>
              <a:rPr lang="en-US" sz="2800" baseline="30000" dirty="0"/>
              <a:t>9</a:t>
            </a:r>
            <a:r>
              <a:rPr lang="en-US" sz="2800" dirty="0"/>
              <a:t> However, you are not in the flesh but in the Spirit, if indeed the Spirit of God dwells in you. But if anyone does not have the Spirit of Christ, he does not belong to Him. </a:t>
            </a:r>
            <a:r>
              <a:rPr lang="en-US" sz="2800" baseline="30000" dirty="0"/>
              <a:t>10</a:t>
            </a:r>
            <a:r>
              <a:rPr lang="en-US" sz="2800" dirty="0"/>
              <a:t> If Christ is in you, though the body is dead because of sin, yet the spirit is alive because of righteousness.</a:t>
            </a:r>
          </a:p>
        </p:txBody>
      </p:sp>
      <p:sp>
        <p:nvSpPr>
          <p:cNvPr id="3" name="Text Placeholder 2">
            <a:extLst>
              <a:ext uri="{FF2B5EF4-FFF2-40B4-BE49-F238E27FC236}">
                <a16:creationId xmlns:a16="http://schemas.microsoft.com/office/drawing/2014/main" id="{E6BFC45B-6DE4-3C46-A534-D4926027D779}"/>
              </a:ext>
            </a:extLst>
          </p:cNvPr>
          <p:cNvSpPr>
            <a:spLocks noGrp="1"/>
          </p:cNvSpPr>
          <p:nvPr>
            <p:ph type="body" sz="quarter" idx="11"/>
          </p:nvPr>
        </p:nvSpPr>
        <p:spPr/>
        <p:txBody>
          <a:bodyPr/>
          <a:lstStyle/>
          <a:p>
            <a:r>
              <a:rPr lang="en-US" dirty="0"/>
              <a:t>- Romans 8:9-10</a:t>
            </a:r>
          </a:p>
        </p:txBody>
      </p:sp>
    </p:spTree>
    <p:extLst>
      <p:ext uri="{BB962C8B-B14F-4D97-AF65-F5344CB8AC3E}">
        <p14:creationId xmlns:p14="http://schemas.microsoft.com/office/powerpoint/2010/main" val="3441962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7CEC1B-A5DB-B04B-A768-449DEFC9E634}"/>
              </a:ext>
            </a:extLst>
          </p:cNvPr>
          <p:cNvSpPr>
            <a:spLocks noGrp="1"/>
          </p:cNvSpPr>
          <p:nvPr>
            <p:ph type="body" sz="quarter" idx="10"/>
          </p:nvPr>
        </p:nvSpPr>
        <p:spPr>
          <a:xfrm>
            <a:off x="713221" y="429599"/>
            <a:ext cx="7473085" cy="2409018"/>
          </a:xfrm>
        </p:spPr>
        <p:txBody>
          <a:bodyPr/>
          <a:lstStyle/>
          <a:p>
            <a:r>
              <a:rPr lang="en-US" dirty="0"/>
              <a:t>but if we walk in the Light as He Himself is in the Light, we have fellowship with one another, and the blood of Jesus His Son cleanses us from all sin.</a:t>
            </a:r>
          </a:p>
        </p:txBody>
      </p:sp>
      <p:sp>
        <p:nvSpPr>
          <p:cNvPr id="3" name="Text Placeholder 2">
            <a:extLst>
              <a:ext uri="{FF2B5EF4-FFF2-40B4-BE49-F238E27FC236}">
                <a16:creationId xmlns:a16="http://schemas.microsoft.com/office/drawing/2014/main" id="{5755BF37-EE5D-AB4D-B97E-B29BFA9661A0}"/>
              </a:ext>
            </a:extLst>
          </p:cNvPr>
          <p:cNvSpPr>
            <a:spLocks noGrp="1"/>
          </p:cNvSpPr>
          <p:nvPr>
            <p:ph type="body" sz="quarter" idx="11"/>
          </p:nvPr>
        </p:nvSpPr>
        <p:spPr>
          <a:xfrm>
            <a:off x="355412" y="293011"/>
            <a:ext cx="4156042" cy="522988"/>
          </a:xfrm>
        </p:spPr>
        <p:txBody>
          <a:bodyPr/>
          <a:lstStyle/>
          <a:p>
            <a:r>
              <a:rPr lang="en-US" dirty="0"/>
              <a:t>- I John 1:7</a:t>
            </a:r>
          </a:p>
        </p:txBody>
      </p:sp>
      <p:pic>
        <p:nvPicPr>
          <p:cNvPr id="4" name="Picture 3">
            <a:extLst>
              <a:ext uri="{FF2B5EF4-FFF2-40B4-BE49-F238E27FC236}">
                <a16:creationId xmlns:a16="http://schemas.microsoft.com/office/drawing/2014/main" id="{4520A41D-7F9C-317F-B22F-4CE162346481}"/>
              </a:ext>
            </a:extLst>
          </p:cNvPr>
          <p:cNvPicPr>
            <a:picLocks noChangeAspect="1"/>
          </p:cNvPicPr>
          <p:nvPr/>
        </p:nvPicPr>
        <p:blipFill>
          <a:blip r:embed="rId2"/>
          <a:stretch>
            <a:fillRect/>
          </a:stretch>
        </p:blipFill>
        <p:spPr>
          <a:xfrm>
            <a:off x="355411" y="2571749"/>
            <a:ext cx="8438732" cy="2563121"/>
          </a:xfrm>
          <a:prstGeom prst="rect">
            <a:avLst/>
          </a:prstGeom>
        </p:spPr>
      </p:pic>
    </p:spTree>
    <p:extLst>
      <p:ext uri="{BB962C8B-B14F-4D97-AF65-F5344CB8AC3E}">
        <p14:creationId xmlns:p14="http://schemas.microsoft.com/office/powerpoint/2010/main" val="29475569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24316F-96B3-3643-901A-39ACF2D41E72}"/>
              </a:ext>
            </a:extLst>
          </p:cNvPr>
          <p:cNvSpPr>
            <a:spLocks noGrp="1"/>
          </p:cNvSpPr>
          <p:nvPr>
            <p:ph type="body" sz="quarter" idx="10"/>
          </p:nvPr>
        </p:nvSpPr>
        <p:spPr/>
        <p:txBody>
          <a:bodyPr>
            <a:normAutofit/>
          </a:bodyPr>
          <a:lstStyle/>
          <a:p>
            <a:r>
              <a:rPr lang="en-US" sz="2800" baseline="30000" dirty="0"/>
              <a:t>11</a:t>
            </a:r>
            <a:r>
              <a:rPr lang="en-US" sz="2800" dirty="0"/>
              <a:t> But if the Spirit of Him who raised Jesus from the dead dwells in you, He who raised Christ Jesus from the dead will also give life to your mortal bodies through His Spirit who dwells in you. </a:t>
            </a:r>
            <a:r>
              <a:rPr lang="en-US" sz="2800" baseline="30000" dirty="0"/>
              <a:t>12</a:t>
            </a:r>
            <a:r>
              <a:rPr lang="en-US" sz="2800" dirty="0"/>
              <a:t> So then, brethren, we are under obligation, not to the flesh, to live according to the flesh.</a:t>
            </a:r>
          </a:p>
        </p:txBody>
      </p:sp>
      <p:sp>
        <p:nvSpPr>
          <p:cNvPr id="3" name="Text Placeholder 2">
            <a:extLst>
              <a:ext uri="{FF2B5EF4-FFF2-40B4-BE49-F238E27FC236}">
                <a16:creationId xmlns:a16="http://schemas.microsoft.com/office/drawing/2014/main" id="{E6BFC45B-6DE4-3C46-A534-D4926027D779}"/>
              </a:ext>
            </a:extLst>
          </p:cNvPr>
          <p:cNvSpPr>
            <a:spLocks noGrp="1"/>
          </p:cNvSpPr>
          <p:nvPr>
            <p:ph type="body" sz="quarter" idx="11"/>
          </p:nvPr>
        </p:nvSpPr>
        <p:spPr/>
        <p:txBody>
          <a:bodyPr/>
          <a:lstStyle/>
          <a:p>
            <a:r>
              <a:rPr lang="en-US" dirty="0"/>
              <a:t>- Romans 8:11-12</a:t>
            </a:r>
          </a:p>
        </p:txBody>
      </p:sp>
    </p:spTree>
    <p:extLst>
      <p:ext uri="{BB962C8B-B14F-4D97-AF65-F5344CB8AC3E}">
        <p14:creationId xmlns:p14="http://schemas.microsoft.com/office/powerpoint/2010/main" val="2531685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EBE69-F7D9-E644-AEFA-A32DF599E161}"/>
              </a:ext>
            </a:extLst>
          </p:cNvPr>
          <p:cNvSpPr>
            <a:spLocks noGrp="1"/>
          </p:cNvSpPr>
          <p:nvPr>
            <p:ph type="title"/>
          </p:nvPr>
        </p:nvSpPr>
        <p:spPr/>
        <p:txBody>
          <a:bodyPr/>
          <a:lstStyle/>
          <a:p>
            <a:r>
              <a:rPr lang="en-US" dirty="0"/>
              <a:t>Why Raise up the Cross?</a:t>
            </a:r>
          </a:p>
        </p:txBody>
      </p:sp>
      <p:sp>
        <p:nvSpPr>
          <p:cNvPr id="3" name="Text Placeholder 2">
            <a:extLst>
              <a:ext uri="{FF2B5EF4-FFF2-40B4-BE49-F238E27FC236}">
                <a16:creationId xmlns:a16="http://schemas.microsoft.com/office/drawing/2014/main" id="{B6F3D825-E6C5-954B-A6A6-538A17B38FCD}"/>
              </a:ext>
            </a:extLst>
          </p:cNvPr>
          <p:cNvSpPr>
            <a:spLocks noGrp="1"/>
          </p:cNvSpPr>
          <p:nvPr>
            <p:ph type="body" sz="quarter" idx="10"/>
          </p:nvPr>
        </p:nvSpPr>
        <p:spPr>
          <a:xfrm>
            <a:off x="598488" y="1251437"/>
            <a:ext cx="7977953" cy="3642243"/>
          </a:xfrm>
        </p:spPr>
        <p:txBody>
          <a:bodyPr>
            <a:normAutofit/>
          </a:bodyPr>
          <a:lstStyle/>
          <a:p>
            <a:pPr>
              <a:spcAft>
                <a:spcPts val="1800"/>
              </a:spcAft>
            </a:pPr>
            <a:r>
              <a:rPr lang="en-US" sz="3600" dirty="0"/>
              <a:t>Singular work of Holy Spirit in </a:t>
            </a:r>
            <a:br>
              <a:rPr lang="en-US" sz="3600" dirty="0"/>
            </a:br>
            <a:r>
              <a:rPr lang="en-US" sz="3600" dirty="0"/>
              <a:t>Old Testament and New Testament</a:t>
            </a:r>
          </a:p>
          <a:p>
            <a:pPr>
              <a:spcAft>
                <a:spcPts val="1800"/>
              </a:spcAft>
            </a:pPr>
            <a:r>
              <a:rPr lang="en-US" sz="3600" dirty="0"/>
              <a:t>Makes salvation available</a:t>
            </a:r>
          </a:p>
          <a:p>
            <a:pPr>
              <a:spcAft>
                <a:spcPts val="1800"/>
              </a:spcAft>
            </a:pPr>
            <a:r>
              <a:rPr lang="en-US" sz="3600" dirty="0"/>
              <a:t>Explains the plan of salvation</a:t>
            </a:r>
          </a:p>
        </p:txBody>
      </p:sp>
    </p:spTree>
    <p:extLst>
      <p:ext uri="{BB962C8B-B14F-4D97-AF65-F5344CB8AC3E}">
        <p14:creationId xmlns:p14="http://schemas.microsoft.com/office/powerpoint/2010/main" val="2359511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DAEF0-D992-0B43-A960-5FAE73B4537A}"/>
              </a:ext>
            </a:extLst>
          </p:cNvPr>
          <p:cNvSpPr>
            <a:spLocks noGrp="1"/>
          </p:cNvSpPr>
          <p:nvPr>
            <p:ph type="title"/>
          </p:nvPr>
        </p:nvSpPr>
        <p:spPr/>
        <p:txBody>
          <a:bodyPr/>
          <a:lstStyle/>
          <a:p>
            <a:r>
              <a:rPr lang="en-US" dirty="0"/>
              <a:t>Church of Christ “Plan” of Salvation</a:t>
            </a:r>
          </a:p>
        </p:txBody>
      </p:sp>
      <p:sp>
        <p:nvSpPr>
          <p:cNvPr id="3" name="Text Placeholder 2">
            <a:extLst>
              <a:ext uri="{FF2B5EF4-FFF2-40B4-BE49-F238E27FC236}">
                <a16:creationId xmlns:a16="http://schemas.microsoft.com/office/drawing/2014/main" id="{BB31855B-B257-D64D-A50A-F02AA197EAFC}"/>
              </a:ext>
            </a:extLst>
          </p:cNvPr>
          <p:cNvSpPr>
            <a:spLocks noGrp="1"/>
          </p:cNvSpPr>
          <p:nvPr>
            <p:ph type="body" sz="quarter" idx="10"/>
          </p:nvPr>
        </p:nvSpPr>
        <p:spPr>
          <a:xfrm>
            <a:off x="598230" y="811467"/>
            <a:ext cx="3035464" cy="2655633"/>
          </a:xfrm>
        </p:spPr>
        <p:txBody>
          <a:bodyPr anchor="ctr">
            <a:normAutofit fontScale="92500" lnSpcReduction="10000"/>
          </a:bodyPr>
          <a:lstStyle/>
          <a:p>
            <a:pPr marL="514350" indent="-514350">
              <a:buFont typeface="+mj-lt"/>
              <a:buAutoNum type="arabicPeriod"/>
            </a:pPr>
            <a:r>
              <a:rPr lang="en-US" dirty="0"/>
              <a:t>Hear</a:t>
            </a:r>
          </a:p>
          <a:p>
            <a:pPr marL="514350" indent="-514350">
              <a:buFont typeface="+mj-lt"/>
              <a:buAutoNum type="arabicPeriod"/>
            </a:pPr>
            <a:r>
              <a:rPr lang="en-US" dirty="0"/>
              <a:t>Believe</a:t>
            </a:r>
          </a:p>
          <a:p>
            <a:pPr marL="514350" indent="-514350">
              <a:buFont typeface="+mj-lt"/>
              <a:buAutoNum type="arabicPeriod"/>
            </a:pPr>
            <a:r>
              <a:rPr lang="en-US" dirty="0"/>
              <a:t>Repent</a:t>
            </a:r>
          </a:p>
          <a:p>
            <a:pPr marL="514350" indent="-514350">
              <a:buFont typeface="+mj-lt"/>
              <a:buAutoNum type="arabicPeriod"/>
            </a:pPr>
            <a:r>
              <a:rPr lang="en-US" dirty="0"/>
              <a:t>Confess</a:t>
            </a:r>
          </a:p>
          <a:p>
            <a:pPr marL="514350" indent="-514350">
              <a:buFont typeface="+mj-lt"/>
              <a:buAutoNum type="arabicPeriod"/>
            </a:pPr>
            <a:r>
              <a:rPr lang="en-US" dirty="0"/>
              <a:t>Baptism</a:t>
            </a:r>
          </a:p>
        </p:txBody>
      </p:sp>
      <p:sp>
        <p:nvSpPr>
          <p:cNvPr id="4" name="Text Placeholder 2">
            <a:extLst>
              <a:ext uri="{FF2B5EF4-FFF2-40B4-BE49-F238E27FC236}">
                <a16:creationId xmlns:a16="http://schemas.microsoft.com/office/drawing/2014/main" id="{19821BED-0D93-754B-B5D6-3AE9B31EB59A}"/>
              </a:ext>
            </a:extLst>
          </p:cNvPr>
          <p:cNvSpPr txBox="1">
            <a:spLocks/>
          </p:cNvSpPr>
          <p:nvPr/>
        </p:nvSpPr>
        <p:spPr>
          <a:xfrm>
            <a:off x="3356767" y="751312"/>
            <a:ext cx="1198178" cy="2655633"/>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600" dirty="0">
                <a:latin typeface="Lato Light" panose="020F0502020204030203" pitchFamily="34" charset="0"/>
                <a:ea typeface="Lato Light" panose="020F0502020204030203" pitchFamily="34" charset="0"/>
                <a:cs typeface="Lato Light" panose="020F0502020204030203" pitchFamily="34" charset="0"/>
              </a:rPr>
              <a:t>}</a:t>
            </a:r>
          </a:p>
        </p:txBody>
      </p:sp>
      <p:sp>
        <p:nvSpPr>
          <p:cNvPr id="5" name="TextBox 4">
            <a:extLst>
              <a:ext uri="{FF2B5EF4-FFF2-40B4-BE49-F238E27FC236}">
                <a16:creationId xmlns:a16="http://schemas.microsoft.com/office/drawing/2014/main" id="{3966432A-7DE6-864A-BA12-C230AD2985F5}"/>
              </a:ext>
            </a:extLst>
          </p:cNvPr>
          <p:cNvSpPr txBox="1"/>
          <p:nvPr/>
        </p:nvSpPr>
        <p:spPr>
          <a:xfrm>
            <a:off x="4406928" y="1208530"/>
            <a:ext cx="4295500" cy="1323439"/>
          </a:xfrm>
          <a:prstGeom prst="rect">
            <a:avLst/>
          </a:prstGeom>
          <a:noFill/>
        </p:spPr>
        <p:txBody>
          <a:bodyPr wrap="square" rtlCol="0">
            <a:spAutoFit/>
          </a:bodyPr>
          <a:lstStyle/>
          <a:p>
            <a:r>
              <a:rPr lang="en-US" sz="4000" b="1" dirty="0">
                <a:latin typeface="Lato" panose="020F0502020204030203" pitchFamily="34" charset="0"/>
                <a:ea typeface="Lato" panose="020F0502020204030203" pitchFamily="34" charset="0"/>
                <a:cs typeface="Lato" panose="020F0502020204030203" pitchFamily="34" charset="0"/>
              </a:rPr>
              <a:t>5 Step </a:t>
            </a:r>
            <a:br>
              <a:rPr lang="en-US" sz="4000" b="1" dirty="0">
                <a:latin typeface="Lato" panose="020F0502020204030203" pitchFamily="34" charset="0"/>
                <a:ea typeface="Lato" panose="020F0502020204030203" pitchFamily="34" charset="0"/>
                <a:cs typeface="Lato" panose="020F0502020204030203" pitchFamily="34" charset="0"/>
              </a:rPr>
            </a:br>
            <a:r>
              <a:rPr lang="en-US" sz="4000" b="1" dirty="0">
                <a:latin typeface="Lato" panose="020F0502020204030203" pitchFamily="34" charset="0"/>
                <a:ea typeface="Lato" panose="020F0502020204030203" pitchFamily="34" charset="0"/>
                <a:cs typeface="Lato" panose="020F0502020204030203" pitchFamily="34" charset="0"/>
              </a:rPr>
              <a:t>Plan of Salvation</a:t>
            </a:r>
          </a:p>
        </p:txBody>
      </p:sp>
      <p:pic>
        <p:nvPicPr>
          <p:cNvPr id="6" name="Picture 5">
            <a:extLst>
              <a:ext uri="{FF2B5EF4-FFF2-40B4-BE49-F238E27FC236}">
                <a16:creationId xmlns:a16="http://schemas.microsoft.com/office/drawing/2014/main" id="{4A465C42-8021-9FA1-651E-0066EC722751}"/>
              </a:ext>
            </a:extLst>
          </p:cNvPr>
          <p:cNvPicPr>
            <a:picLocks noChangeAspect="1"/>
          </p:cNvPicPr>
          <p:nvPr/>
        </p:nvPicPr>
        <p:blipFill>
          <a:blip r:embed="rId2"/>
          <a:stretch>
            <a:fillRect/>
          </a:stretch>
        </p:blipFill>
        <p:spPr>
          <a:xfrm>
            <a:off x="598231" y="3406945"/>
            <a:ext cx="8020984" cy="1736555"/>
          </a:xfrm>
          <a:prstGeom prst="rect">
            <a:avLst/>
          </a:prstGeom>
        </p:spPr>
      </p:pic>
    </p:spTree>
    <p:extLst>
      <p:ext uri="{BB962C8B-B14F-4D97-AF65-F5344CB8AC3E}">
        <p14:creationId xmlns:p14="http://schemas.microsoft.com/office/powerpoint/2010/main" val="3043710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1DD30-1F14-8F4A-9A34-0A904DAC91CF}"/>
              </a:ext>
            </a:extLst>
          </p:cNvPr>
          <p:cNvSpPr>
            <a:spLocks noGrp="1"/>
          </p:cNvSpPr>
          <p:nvPr>
            <p:ph type="title"/>
          </p:nvPr>
        </p:nvSpPr>
        <p:spPr/>
        <p:txBody>
          <a:bodyPr/>
          <a:lstStyle/>
          <a:p>
            <a:r>
              <a:rPr lang="en-US" dirty="0"/>
              <a:t>Biblical Plan of Salvation</a:t>
            </a:r>
          </a:p>
        </p:txBody>
      </p:sp>
      <p:sp>
        <p:nvSpPr>
          <p:cNvPr id="3" name="Text Placeholder 2">
            <a:extLst>
              <a:ext uri="{FF2B5EF4-FFF2-40B4-BE49-F238E27FC236}">
                <a16:creationId xmlns:a16="http://schemas.microsoft.com/office/drawing/2014/main" id="{B8562E9C-6593-364C-9290-D69CE03D1984}"/>
              </a:ext>
            </a:extLst>
          </p:cNvPr>
          <p:cNvSpPr>
            <a:spLocks noGrp="1"/>
          </p:cNvSpPr>
          <p:nvPr>
            <p:ph type="body" sz="quarter" idx="10"/>
          </p:nvPr>
        </p:nvSpPr>
        <p:spPr>
          <a:xfrm>
            <a:off x="598488" y="1251438"/>
            <a:ext cx="7913687" cy="2485676"/>
          </a:xfrm>
        </p:spPr>
        <p:txBody>
          <a:bodyPr>
            <a:normAutofit/>
          </a:bodyPr>
          <a:lstStyle/>
          <a:p>
            <a:pPr marL="514350" indent="-514350">
              <a:spcAft>
                <a:spcPts val="600"/>
              </a:spcAft>
              <a:buFont typeface="+mj-lt"/>
              <a:buAutoNum type="arabicPeriod"/>
            </a:pPr>
            <a:r>
              <a:rPr lang="en-US" sz="2200" dirty="0"/>
              <a:t>Father chooses vicarious atonement and </a:t>
            </a:r>
            <a:br>
              <a:rPr lang="en-US" sz="2200" dirty="0"/>
            </a:br>
            <a:r>
              <a:rPr lang="en-US" sz="2200" dirty="0"/>
              <a:t>sends Son to reveal and complete this plan.</a:t>
            </a:r>
          </a:p>
          <a:p>
            <a:pPr marL="514350" indent="-514350">
              <a:spcAft>
                <a:spcPts val="600"/>
              </a:spcAft>
              <a:buFont typeface="+mj-lt"/>
              <a:buAutoNum type="arabicPeriod"/>
            </a:pPr>
            <a:r>
              <a:rPr lang="en-US" sz="2200" dirty="0"/>
              <a:t>The Holy Spirit enables the Son to fulfill the plan and empowers the Apostles to proclaim the gospel.</a:t>
            </a:r>
          </a:p>
          <a:p>
            <a:pPr marL="514350" indent="-514350">
              <a:buFont typeface="+mj-lt"/>
              <a:buAutoNum type="arabicPeriod"/>
            </a:pPr>
            <a:r>
              <a:rPr lang="en-US" sz="2200" dirty="0"/>
              <a:t>Hearing, believing, repenting, confessing and baptism are the </a:t>
            </a:r>
            <a:r>
              <a:rPr lang="en-US" sz="2200" u="sng" dirty="0"/>
              <a:t>response</a:t>
            </a:r>
            <a:r>
              <a:rPr lang="en-US" sz="2200" dirty="0"/>
              <a:t> of faith to God’s plan.</a:t>
            </a:r>
          </a:p>
        </p:txBody>
      </p:sp>
      <p:pic>
        <p:nvPicPr>
          <p:cNvPr id="4" name="Picture 3">
            <a:extLst>
              <a:ext uri="{FF2B5EF4-FFF2-40B4-BE49-F238E27FC236}">
                <a16:creationId xmlns:a16="http://schemas.microsoft.com/office/drawing/2014/main" id="{FEEF3D81-5172-0005-EB1A-C5FD068DA431}"/>
              </a:ext>
            </a:extLst>
          </p:cNvPr>
          <p:cNvPicPr>
            <a:picLocks noChangeAspect="1"/>
          </p:cNvPicPr>
          <p:nvPr/>
        </p:nvPicPr>
        <p:blipFill>
          <a:blip r:embed="rId2"/>
          <a:stretch>
            <a:fillRect/>
          </a:stretch>
        </p:blipFill>
        <p:spPr>
          <a:xfrm>
            <a:off x="481970" y="3832529"/>
            <a:ext cx="8231020" cy="1310971"/>
          </a:xfrm>
          <a:prstGeom prst="rect">
            <a:avLst/>
          </a:prstGeom>
        </p:spPr>
      </p:pic>
    </p:spTree>
    <p:extLst>
      <p:ext uri="{BB962C8B-B14F-4D97-AF65-F5344CB8AC3E}">
        <p14:creationId xmlns:p14="http://schemas.microsoft.com/office/powerpoint/2010/main" val="3440325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A7A58F-3C03-8044-A4F3-C852702D34E0}"/>
              </a:ext>
            </a:extLst>
          </p:cNvPr>
          <p:cNvSpPr>
            <a:spLocks noGrp="1"/>
          </p:cNvSpPr>
          <p:nvPr>
            <p:ph type="body" sz="quarter" idx="10"/>
          </p:nvPr>
        </p:nvSpPr>
        <p:spPr>
          <a:xfrm>
            <a:off x="355413" y="675861"/>
            <a:ext cx="8433174" cy="3419061"/>
          </a:xfrm>
        </p:spPr>
        <p:txBody>
          <a:bodyPr>
            <a:normAutofit lnSpcReduction="10000"/>
          </a:bodyPr>
          <a:lstStyle/>
          <a:p>
            <a:r>
              <a:rPr lang="en-US" baseline="30000" dirty="0"/>
              <a:t>37</a:t>
            </a:r>
            <a:r>
              <a:rPr lang="en-US" dirty="0"/>
              <a:t> Now when they heard this, they were pierced to the heart, and said to Peter and the rest of the apostles, “Brethren, what shall we do?” </a:t>
            </a:r>
            <a:r>
              <a:rPr lang="en-US" baseline="30000" dirty="0"/>
              <a:t>38</a:t>
            </a:r>
            <a:r>
              <a:rPr lang="en-US" dirty="0"/>
              <a:t> Peter said to them, “Repent, and each of you be baptized in the name of Jesus Christ for the forgiveness of your sins; and you will receive the gift of the Holy Spirit.</a:t>
            </a:r>
          </a:p>
        </p:txBody>
      </p:sp>
      <p:sp>
        <p:nvSpPr>
          <p:cNvPr id="3" name="Text Placeholder 2">
            <a:extLst>
              <a:ext uri="{FF2B5EF4-FFF2-40B4-BE49-F238E27FC236}">
                <a16:creationId xmlns:a16="http://schemas.microsoft.com/office/drawing/2014/main" id="{F77A5F95-9AFC-9C43-8FF3-043CF5C16BE0}"/>
              </a:ext>
            </a:extLst>
          </p:cNvPr>
          <p:cNvSpPr>
            <a:spLocks noGrp="1"/>
          </p:cNvSpPr>
          <p:nvPr>
            <p:ph type="body" sz="quarter" idx="11"/>
          </p:nvPr>
        </p:nvSpPr>
        <p:spPr>
          <a:xfrm>
            <a:off x="355413" y="269157"/>
            <a:ext cx="4156042" cy="522988"/>
          </a:xfrm>
        </p:spPr>
        <p:txBody>
          <a:bodyPr/>
          <a:lstStyle/>
          <a:p>
            <a:r>
              <a:rPr lang="en-US" dirty="0"/>
              <a:t>- Acts 2:37-38</a:t>
            </a:r>
          </a:p>
        </p:txBody>
      </p:sp>
      <p:pic>
        <p:nvPicPr>
          <p:cNvPr id="5" name="Picture 4">
            <a:extLst>
              <a:ext uri="{FF2B5EF4-FFF2-40B4-BE49-F238E27FC236}">
                <a16:creationId xmlns:a16="http://schemas.microsoft.com/office/drawing/2014/main" id="{FFAC4940-58F5-93F6-9E22-EC6F2A808ABD}"/>
              </a:ext>
            </a:extLst>
          </p:cNvPr>
          <p:cNvPicPr>
            <a:picLocks noChangeAspect="1"/>
          </p:cNvPicPr>
          <p:nvPr/>
        </p:nvPicPr>
        <p:blipFill>
          <a:blip r:embed="rId2"/>
          <a:stretch>
            <a:fillRect/>
          </a:stretch>
        </p:blipFill>
        <p:spPr>
          <a:xfrm>
            <a:off x="381971" y="4094922"/>
            <a:ext cx="8404220" cy="1038169"/>
          </a:xfrm>
          <a:prstGeom prst="rect">
            <a:avLst/>
          </a:prstGeom>
        </p:spPr>
      </p:pic>
    </p:spTree>
    <p:extLst>
      <p:ext uri="{BB962C8B-B14F-4D97-AF65-F5344CB8AC3E}">
        <p14:creationId xmlns:p14="http://schemas.microsoft.com/office/powerpoint/2010/main" val="3294070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A7A58F-3C03-8044-A4F3-C852702D34E0}"/>
              </a:ext>
            </a:extLst>
          </p:cNvPr>
          <p:cNvSpPr>
            <a:spLocks noGrp="1"/>
          </p:cNvSpPr>
          <p:nvPr>
            <p:ph type="body" sz="quarter" idx="10"/>
          </p:nvPr>
        </p:nvSpPr>
        <p:spPr>
          <a:xfrm>
            <a:off x="357809" y="675860"/>
            <a:ext cx="8428382" cy="3419061"/>
          </a:xfrm>
        </p:spPr>
        <p:txBody>
          <a:bodyPr>
            <a:normAutofit fontScale="92500" lnSpcReduction="10000"/>
          </a:bodyPr>
          <a:lstStyle/>
          <a:p>
            <a:r>
              <a:rPr lang="en-US" baseline="30000" dirty="0"/>
              <a:t>39</a:t>
            </a:r>
            <a:r>
              <a:rPr lang="en-US" dirty="0"/>
              <a:t> For the promise is for you and your children and for all who are far off, as many as the Lord our God will call to Himself.” </a:t>
            </a:r>
            <a:r>
              <a:rPr lang="en-US" baseline="30000" dirty="0"/>
              <a:t>40</a:t>
            </a:r>
            <a:r>
              <a:rPr lang="en-US" dirty="0"/>
              <a:t> And with many other words he solemnly testified and kept on exhorting them, saying, “Be saved from this perverse generation!” </a:t>
            </a:r>
            <a:r>
              <a:rPr lang="en-US" baseline="30000" dirty="0"/>
              <a:t>41</a:t>
            </a:r>
            <a:r>
              <a:rPr lang="en-US" dirty="0"/>
              <a:t> So then, those who had received his word were baptized; and that day there were added about three thousand souls.</a:t>
            </a:r>
          </a:p>
        </p:txBody>
      </p:sp>
      <p:sp>
        <p:nvSpPr>
          <p:cNvPr id="3" name="Text Placeholder 2">
            <a:extLst>
              <a:ext uri="{FF2B5EF4-FFF2-40B4-BE49-F238E27FC236}">
                <a16:creationId xmlns:a16="http://schemas.microsoft.com/office/drawing/2014/main" id="{F77A5F95-9AFC-9C43-8FF3-043CF5C16BE0}"/>
              </a:ext>
            </a:extLst>
          </p:cNvPr>
          <p:cNvSpPr>
            <a:spLocks noGrp="1"/>
          </p:cNvSpPr>
          <p:nvPr>
            <p:ph type="body" sz="quarter" idx="11"/>
          </p:nvPr>
        </p:nvSpPr>
        <p:spPr>
          <a:xfrm>
            <a:off x="293721" y="277109"/>
            <a:ext cx="4156042" cy="522988"/>
          </a:xfrm>
        </p:spPr>
        <p:txBody>
          <a:bodyPr/>
          <a:lstStyle/>
          <a:p>
            <a:r>
              <a:rPr lang="en-US" dirty="0"/>
              <a:t>- Acts 2:39-41</a:t>
            </a:r>
          </a:p>
        </p:txBody>
      </p:sp>
      <p:pic>
        <p:nvPicPr>
          <p:cNvPr id="5" name="Picture 4">
            <a:extLst>
              <a:ext uri="{FF2B5EF4-FFF2-40B4-BE49-F238E27FC236}">
                <a16:creationId xmlns:a16="http://schemas.microsoft.com/office/drawing/2014/main" id="{E68A4844-547A-8F3E-F845-6EC90D2A0262}"/>
              </a:ext>
            </a:extLst>
          </p:cNvPr>
          <p:cNvPicPr>
            <a:picLocks noChangeAspect="1"/>
          </p:cNvPicPr>
          <p:nvPr/>
        </p:nvPicPr>
        <p:blipFill>
          <a:blip r:embed="rId2"/>
          <a:stretch>
            <a:fillRect/>
          </a:stretch>
        </p:blipFill>
        <p:spPr>
          <a:xfrm>
            <a:off x="327751" y="4094921"/>
            <a:ext cx="8488497" cy="1048579"/>
          </a:xfrm>
          <a:prstGeom prst="rect">
            <a:avLst/>
          </a:prstGeom>
        </p:spPr>
      </p:pic>
    </p:spTree>
    <p:extLst>
      <p:ext uri="{BB962C8B-B14F-4D97-AF65-F5344CB8AC3E}">
        <p14:creationId xmlns:p14="http://schemas.microsoft.com/office/powerpoint/2010/main" val="3995061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C08BD-7392-1249-A7F0-7A064C20A8A0}"/>
              </a:ext>
            </a:extLst>
          </p:cNvPr>
          <p:cNvSpPr>
            <a:spLocks noGrp="1"/>
          </p:cNvSpPr>
          <p:nvPr>
            <p:ph type="title"/>
          </p:nvPr>
        </p:nvSpPr>
        <p:spPr/>
        <p:txBody>
          <a:bodyPr/>
          <a:lstStyle/>
          <a:p>
            <a:r>
              <a:rPr lang="en-US" dirty="0"/>
              <a:t>Raising up the Cross</a:t>
            </a:r>
          </a:p>
        </p:txBody>
      </p:sp>
      <p:sp>
        <p:nvSpPr>
          <p:cNvPr id="3" name="Text Placeholder 2">
            <a:extLst>
              <a:ext uri="{FF2B5EF4-FFF2-40B4-BE49-F238E27FC236}">
                <a16:creationId xmlns:a16="http://schemas.microsoft.com/office/drawing/2014/main" id="{0E05E785-A393-3740-8ABA-2C60ADBA881E}"/>
              </a:ext>
            </a:extLst>
          </p:cNvPr>
          <p:cNvSpPr>
            <a:spLocks noGrp="1"/>
          </p:cNvSpPr>
          <p:nvPr>
            <p:ph type="body" sz="quarter" idx="10"/>
          </p:nvPr>
        </p:nvSpPr>
        <p:spPr>
          <a:xfrm>
            <a:off x="57801" y="1140119"/>
            <a:ext cx="4755500" cy="1320313"/>
          </a:xfrm>
        </p:spPr>
        <p:txBody>
          <a:bodyPr>
            <a:normAutofit/>
          </a:bodyPr>
          <a:lstStyle/>
          <a:p>
            <a:pPr marL="731520" indent="-731520">
              <a:buFont typeface="+mj-lt"/>
              <a:buAutoNum type="arabicPeriod"/>
            </a:pPr>
            <a:r>
              <a:rPr lang="en-US" sz="2200" dirty="0"/>
              <a:t>Before the ancient world</a:t>
            </a:r>
          </a:p>
          <a:p>
            <a:pPr marL="731520" indent="-731520">
              <a:buFont typeface="+mj-lt"/>
              <a:buAutoNum type="arabicPeriod"/>
            </a:pPr>
            <a:r>
              <a:rPr lang="en-US" sz="2200" dirty="0"/>
              <a:t>Before the Apostles/Disciples</a:t>
            </a:r>
          </a:p>
          <a:p>
            <a:pPr marL="731520" indent="-731520">
              <a:spcAft>
                <a:spcPts val="1200"/>
              </a:spcAft>
              <a:buFont typeface="+mj-lt"/>
              <a:buAutoNum type="arabicPeriod"/>
            </a:pPr>
            <a:r>
              <a:rPr lang="en-US" sz="2200" dirty="0"/>
              <a:t>Before the Jewish Nation</a:t>
            </a:r>
          </a:p>
        </p:txBody>
      </p:sp>
      <p:pic>
        <p:nvPicPr>
          <p:cNvPr id="4" name="Picture 3">
            <a:extLst>
              <a:ext uri="{FF2B5EF4-FFF2-40B4-BE49-F238E27FC236}">
                <a16:creationId xmlns:a16="http://schemas.microsoft.com/office/drawing/2014/main" id="{72628C94-8AA2-F0DD-36EF-F6671A6F48BD}"/>
              </a:ext>
            </a:extLst>
          </p:cNvPr>
          <p:cNvPicPr>
            <a:picLocks noChangeAspect="1"/>
          </p:cNvPicPr>
          <p:nvPr/>
        </p:nvPicPr>
        <p:blipFill>
          <a:blip r:embed="rId3"/>
          <a:stretch>
            <a:fillRect/>
          </a:stretch>
        </p:blipFill>
        <p:spPr>
          <a:xfrm>
            <a:off x="4572000" y="1140119"/>
            <a:ext cx="4572000" cy="4003381"/>
          </a:xfrm>
          <a:prstGeom prst="rect">
            <a:avLst/>
          </a:prstGeom>
        </p:spPr>
      </p:pic>
    </p:spTree>
    <p:extLst>
      <p:ext uri="{BB962C8B-B14F-4D97-AF65-F5344CB8AC3E}">
        <p14:creationId xmlns:p14="http://schemas.microsoft.com/office/powerpoint/2010/main" val="526835216"/>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762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3727</TotalTime>
  <Words>1263</Words>
  <Application>Microsoft Macintosh PowerPoint</Application>
  <PresentationFormat>On-screen Show (16:9)</PresentationFormat>
  <Paragraphs>103</Paragraphs>
  <Slides>30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Lato</vt:lpstr>
      <vt:lpstr>Lato Black</vt:lpstr>
      <vt:lpstr>Lato Light</vt:lpstr>
      <vt:lpstr>Lato Regular</vt:lpstr>
      <vt:lpstr>With Title</vt:lpstr>
      <vt:lpstr>PowerPoint Presentation</vt:lpstr>
      <vt:lpstr>RAISING UP THE CROSS</vt:lpstr>
      <vt:lpstr>PowerPoint Presentation</vt:lpstr>
      <vt:lpstr>Why Raise up the Cross?</vt:lpstr>
      <vt:lpstr>Church of Christ “Plan” of Salvation</vt:lpstr>
      <vt:lpstr>Biblical Plan of Salvation</vt:lpstr>
      <vt:lpstr>PowerPoint Presentation</vt:lpstr>
      <vt:lpstr>PowerPoint Presentation</vt:lpstr>
      <vt:lpstr>Raising up the Cross</vt:lpstr>
      <vt:lpstr>PowerPoint Presentation</vt:lpstr>
      <vt:lpstr>Baptism of the Holy Spirit</vt:lpstr>
      <vt:lpstr>Is there such a thing as the baptism of the Holy Spirit?</vt:lpstr>
      <vt:lpstr>PowerPoint Presentation</vt:lpstr>
      <vt:lpstr>PowerPoint Presentation</vt:lpstr>
      <vt:lpstr>WATER  BAPTISM</vt:lpstr>
      <vt:lpstr>PowerPoint Presentation</vt:lpstr>
      <vt:lpstr>The Baptism of  the Holy Spirit  is Water Baptism.</vt:lpstr>
      <vt:lpstr>Baptism with the Holy Spirit</vt:lpstr>
      <vt:lpstr>PowerPoint Presentation</vt:lpstr>
      <vt:lpstr>COMING OF MESSIAH</vt:lpstr>
      <vt:lpstr>PowerPoint Presentation</vt:lpstr>
      <vt:lpstr>PowerPoint Presentation</vt:lpstr>
      <vt:lpstr>PowerPoint Presentation</vt:lpstr>
      <vt:lpstr>Holy Spirit</vt:lpstr>
      <vt:lpstr>PowerPoint Presentation</vt:lpstr>
      <vt:lpstr>Summary</vt:lpstr>
      <vt:lpstr>Summary</vt:lpstr>
      <vt:lpstr>Summary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Barry Johnson</cp:lastModifiedBy>
  <cp:revision>458</cp:revision>
  <dcterms:created xsi:type="dcterms:W3CDTF">2014-04-30T18:34:38Z</dcterms:created>
  <dcterms:modified xsi:type="dcterms:W3CDTF">2023-11-18T19:55:16Z</dcterms:modified>
</cp:coreProperties>
</file>