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317" r:id="rId3"/>
    <p:sldId id="299" r:id="rId4"/>
    <p:sldId id="300" r:id="rId5"/>
    <p:sldId id="301" r:id="rId6"/>
    <p:sldId id="302" r:id="rId7"/>
    <p:sldId id="303" r:id="rId8"/>
    <p:sldId id="304" r:id="rId9"/>
    <p:sldId id="305" r:id="rId10"/>
    <p:sldId id="318" r:id="rId11"/>
    <p:sldId id="319" r:id="rId12"/>
    <p:sldId id="306" r:id="rId13"/>
    <p:sldId id="307" r:id="rId14"/>
    <p:sldId id="308" r:id="rId15"/>
    <p:sldId id="309" r:id="rId16"/>
    <p:sldId id="310" r:id="rId17"/>
    <p:sldId id="311" r:id="rId18"/>
    <p:sldId id="312" r:id="rId19"/>
    <p:sldId id="313" r:id="rId20"/>
    <p:sldId id="314" r:id="rId21"/>
    <p:sldId id="315" r:id="rId22"/>
    <p:sldId id="316"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7A58"/>
    <a:srgbClr val="466265"/>
    <a:srgbClr val="6B6B6B"/>
    <a:srgbClr val="B19F74"/>
    <a:srgbClr val="F0DE9E"/>
    <a:srgbClr val="E3D296"/>
    <a:srgbClr val="D6C7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7"/>
    <p:restoredTop sz="57640"/>
  </p:normalViewPr>
  <p:slideViewPr>
    <p:cSldViewPr snapToGrid="0" snapToObjects="1">
      <p:cViewPr varScale="1">
        <p:scale>
          <a:sx n="104" d="100"/>
          <a:sy n="104" d="100"/>
        </p:scale>
        <p:origin x="1920" y="19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07652-29DB-684E-9BE5-8DF2D5C03D3C}" type="datetimeFigureOut">
              <a:rPr lang="en-US" smtClean="0"/>
              <a:t>8/30/23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826396-A4C9-F84E-B156-BAB850327E90}" type="slidenum">
              <a:rPr lang="en-US" smtClean="0"/>
              <a:t>‹#›</a:t>
            </a:fld>
            <a:endParaRPr lang="en-US"/>
          </a:p>
        </p:txBody>
      </p:sp>
    </p:spTree>
    <p:extLst>
      <p:ext uri="{BB962C8B-B14F-4D97-AF65-F5344CB8AC3E}">
        <p14:creationId xmlns:p14="http://schemas.microsoft.com/office/powerpoint/2010/main" val="299278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FFFFFF"/>
                </a:solidFill>
                <a:effectLst/>
                <a:latin typeface="Merriweather" pitchFamily="2" charset="77"/>
              </a:rPr>
              <a:t>We are reviewing the part of Solomon's journal where he describes his experiences and conclusions concerning the different lifestyles that he has examined.</a:t>
            </a:r>
          </a:p>
          <a:p>
            <a:pPr algn="l"/>
            <a:endParaRPr lang="en-US" b="0" i="0" dirty="0">
              <a:solidFill>
                <a:srgbClr val="FFFFFF"/>
              </a:solidFill>
              <a:effectLst/>
              <a:latin typeface="Merriweather" pitchFamily="2" charset="77"/>
            </a:endParaRPr>
          </a:p>
          <a:p>
            <a:pPr marL="171450" indent="-171450" algn="l">
              <a:buFont typeface="Arial" panose="020B0604020202020204" pitchFamily="34" charset="0"/>
              <a:buChar char="•"/>
            </a:pPr>
            <a:r>
              <a:rPr lang="en-US" b="0" i="0" dirty="0">
                <a:solidFill>
                  <a:srgbClr val="FFFFFF"/>
                </a:solidFill>
                <a:effectLst/>
                <a:latin typeface="Merriweather" pitchFamily="2" charset="77"/>
              </a:rPr>
              <a:t>The pursuit of pleasure has taught him that although enjoyable, pleasurable experiences cannot be accumulated in order to produce joy or satisfaction. </a:t>
            </a:r>
          </a:p>
          <a:p>
            <a:pPr marL="628650" lvl="1" indent="-171450" algn="l">
              <a:buFont typeface="Arial" panose="020B0604020202020204" pitchFamily="34" charset="0"/>
              <a:buChar char="•"/>
            </a:pPr>
            <a:r>
              <a:rPr lang="en-US" b="0" i="0" dirty="0">
                <a:solidFill>
                  <a:srgbClr val="FFFFFF"/>
                </a:solidFill>
                <a:effectLst/>
                <a:latin typeface="Merriweather" pitchFamily="2" charset="77"/>
              </a:rPr>
              <a:t>They are fleeting and have no lasting or transformative value.</a:t>
            </a:r>
          </a:p>
          <a:p>
            <a:endParaRPr lang="en-US" dirty="0"/>
          </a:p>
        </p:txBody>
      </p:sp>
      <p:sp>
        <p:nvSpPr>
          <p:cNvPr id="4" name="Slide Number Placeholder 3"/>
          <p:cNvSpPr>
            <a:spLocks noGrp="1"/>
          </p:cNvSpPr>
          <p:nvPr>
            <p:ph type="sldNum" sz="quarter" idx="5"/>
          </p:nvPr>
        </p:nvSpPr>
        <p:spPr/>
        <p:txBody>
          <a:bodyPr/>
          <a:lstStyle/>
          <a:p>
            <a:fld id="{5C826396-A4C9-F84E-B156-BAB850327E90}" type="slidenum">
              <a:rPr lang="en-US" smtClean="0"/>
              <a:t>2</a:t>
            </a:fld>
            <a:endParaRPr lang="en-US"/>
          </a:p>
        </p:txBody>
      </p:sp>
    </p:spTree>
    <p:extLst>
      <p:ext uri="{BB962C8B-B14F-4D97-AF65-F5344CB8AC3E}">
        <p14:creationId xmlns:p14="http://schemas.microsoft.com/office/powerpoint/2010/main" val="3244095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FFFFFF"/>
                </a:solidFill>
                <a:effectLst/>
                <a:latin typeface="Merriweather" pitchFamily="2" charset="77"/>
              </a:rPr>
              <a:t>Verses 24-25:</a:t>
            </a:r>
            <a:r>
              <a:rPr lang="en-US" b="0" i="0" dirty="0">
                <a:solidFill>
                  <a:srgbClr val="FFFFFF"/>
                </a:solidFill>
                <a:effectLst/>
                <a:latin typeface="Merriweather" pitchFamily="2" charset="77"/>
              </a:rPr>
              <a:t> The ability to experience joy (glad satisfaction) is not related to what we do no matter how hard we work or how great our achievements. </a:t>
            </a:r>
          </a:p>
          <a:p>
            <a:pPr marL="171450" indent="-171450">
              <a:buFont typeface="Arial" panose="020B0604020202020204" pitchFamily="34" charset="0"/>
              <a:buChar char="•"/>
            </a:pPr>
            <a:r>
              <a:rPr lang="en-US" b="0" i="0" dirty="0">
                <a:solidFill>
                  <a:srgbClr val="FFFFFF"/>
                </a:solidFill>
                <a:effectLst/>
                <a:latin typeface="Merriweather" pitchFamily="2" charset="77"/>
              </a:rPr>
              <a:t>The experiences of joy, peace, and satisfaction are gifts we receive from God. </a:t>
            </a:r>
          </a:p>
          <a:p>
            <a:pPr marL="171450" indent="-171450">
              <a:buFont typeface="Arial" panose="020B0604020202020204" pitchFamily="34" charset="0"/>
              <a:buChar char="•"/>
            </a:pPr>
            <a:r>
              <a:rPr lang="en-US" b="0" i="0" dirty="0">
                <a:solidFill>
                  <a:srgbClr val="FFFFFF"/>
                </a:solidFill>
                <a:effectLst/>
                <a:latin typeface="Merriweather" pitchFamily="2" charset="77"/>
              </a:rPr>
              <a:t>Whatever satisfaction we feel from what we do is partial or fleeting. </a:t>
            </a:r>
          </a:p>
          <a:p>
            <a:pPr marL="171450" indent="-171450">
              <a:buFont typeface="Arial" panose="020B0604020202020204" pitchFamily="34" charset="0"/>
              <a:buChar char="•"/>
            </a:pPr>
            <a:r>
              <a:rPr lang="en-US" b="0" i="0" dirty="0">
                <a:solidFill>
                  <a:srgbClr val="FFFFFF"/>
                </a:solidFill>
                <a:effectLst/>
                <a:latin typeface="Merriweather" pitchFamily="2" charset="77"/>
              </a:rPr>
              <a:t>The peace, satisfaction and joy we feel as gifts from God, however, are there because we have a relationship with Him.</a:t>
            </a:r>
            <a:endParaRPr lang="en-US" dirty="0"/>
          </a:p>
          <a:p>
            <a:endParaRPr lang="en-US" dirty="0"/>
          </a:p>
        </p:txBody>
      </p:sp>
      <p:sp>
        <p:nvSpPr>
          <p:cNvPr id="4" name="Slide Number Placeholder 3"/>
          <p:cNvSpPr>
            <a:spLocks noGrp="1"/>
          </p:cNvSpPr>
          <p:nvPr>
            <p:ph type="sldNum" sz="quarter" idx="5"/>
          </p:nvPr>
        </p:nvSpPr>
        <p:spPr/>
        <p:txBody>
          <a:bodyPr/>
          <a:lstStyle/>
          <a:p>
            <a:fld id="{5C826396-A4C9-F84E-B156-BAB850327E90}" type="slidenum">
              <a:rPr lang="en-US" smtClean="0"/>
              <a:t>13</a:t>
            </a:fld>
            <a:endParaRPr lang="en-US"/>
          </a:p>
        </p:txBody>
      </p:sp>
    </p:spTree>
    <p:extLst>
      <p:ext uri="{BB962C8B-B14F-4D97-AF65-F5344CB8AC3E}">
        <p14:creationId xmlns:p14="http://schemas.microsoft.com/office/powerpoint/2010/main" val="297888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highlight>
                  <a:srgbClr val="FFFF00"/>
                </a:highlight>
              </a:rPr>
              <a:t>Joy</a:t>
            </a:r>
            <a:r>
              <a:rPr lang="en-US" dirty="0"/>
              <a:t> encompasses the good and the bad. It has the ability to to draw energy outside of circumstances.</a:t>
            </a:r>
          </a:p>
          <a:p>
            <a:pPr marL="171450" indent="-171450">
              <a:buFont typeface="Arial" panose="020B0604020202020204" pitchFamily="34" charset="0"/>
              <a:buChar char="•"/>
            </a:pPr>
            <a:r>
              <a:rPr lang="en-US" dirty="0">
                <a:highlight>
                  <a:srgbClr val="FFFF00"/>
                </a:highlight>
              </a:rPr>
              <a:t>Happiness</a:t>
            </a:r>
            <a:r>
              <a:rPr lang="en-US" dirty="0"/>
              <a:t> is different because it depends on the circumstances and beholden to what is happening.</a:t>
            </a:r>
          </a:p>
        </p:txBody>
      </p:sp>
      <p:sp>
        <p:nvSpPr>
          <p:cNvPr id="4" name="Slide Number Placeholder 3"/>
          <p:cNvSpPr>
            <a:spLocks noGrp="1"/>
          </p:cNvSpPr>
          <p:nvPr>
            <p:ph type="sldNum" sz="quarter" idx="5"/>
          </p:nvPr>
        </p:nvSpPr>
        <p:spPr/>
        <p:txBody>
          <a:bodyPr/>
          <a:lstStyle/>
          <a:p>
            <a:fld id="{5C826396-A4C9-F84E-B156-BAB850327E90}" type="slidenum">
              <a:rPr lang="en-US" smtClean="0"/>
              <a:t>14</a:t>
            </a:fld>
            <a:endParaRPr lang="en-US"/>
          </a:p>
        </p:txBody>
      </p:sp>
    </p:spTree>
    <p:extLst>
      <p:ext uri="{BB962C8B-B14F-4D97-AF65-F5344CB8AC3E}">
        <p14:creationId xmlns:p14="http://schemas.microsoft.com/office/powerpoint/2010/main" val="2542806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latin typeface="Merriweather" pitchFamily="2" charset="77"/>
              </a:rPr>
              <a:t>We experience this relationship and joy in several ways:</a:t>
            </a:r>
          </a:p>
          <a:p>
            <a:pPr algn="l"/>
            <a:endParaRPr lang="en-US" b="0" i="0" dirty="0">
              <a:solidFill>
                <a:srgbClr val="FFFFFF"/>
              </a:solidFill>
              <a:effectLst/>
              <a:latin typeface="Merriweather" pitchFamily="2" charset="77"/>
            </a:endParaRPr>
          </a:p>
          <a:p>
            <a:pPr algn="l">
              <a:buFont typeface="Arial" panose="020B0604020202020204" pitchFamily="34" charset="0"/>
              <a:buChar char="•"/>
            </a:pPr>
            <a:r>
              <a:rPr lang="en-US" b="0" i="0" dirty="0">
                <a:solidFill>
                  <a:srgbClr val="FFFFFF"/>
                </a:solidFill>
                <a:effectLst/>
                <a:latin typeface="Merriweather" pitchFamily="2" charset="77"/>
              </a:rPr>
              <a:t>Salvation - the joy, relief and gratitude felt in knowing that we are forgiven for our sins.</a:t>
            </a:r>
          </a:p>
          <a:p>
            <a:pPr algn="l">
              <a:buFont typeface="Arial" panose="020B0604020202020204" pitchFamily="34" charset="0"/>
              <a:buChar char="•"/>
            </a:pPr>
            <a:r>
              <a:rPr lang="en-US" b="0" i="0" dirty="0">
                <a:solidFill>
                  <a:srgbClr val="FFFFFF"/>
                </a:solidFill>
                <a:effectLst/>
                <a:latin typeface="Merriweather" pitchFamily="2" charset="77"/>
              </a:rPr>
              <a:t>Hope - the confidence we have in facing trials, persecution and death as believers.</a:t>
            </a:r>
          </a:p>
          <a:p>
            <a:pPr algn="l">
              <a:buFont typeface="Arial" panose="020B0604020202020204" pitchFamily="34" charset="0"/>
              <a:buChar char="•"/>
            </a:pPr>
            <a:r>
              <a:rPr lang="en-US" b="0" i="0" dirty="0">
                <a:solidFill>
                  <a:srgbClr val="FFFFFF"/>
                </a:solidFill>
                <a:effectLst/>
                <a:latin typeface="Merriweather" pitchFamily="2" charset="77"/>
              </a:rPr>
              <a:t>Insight - The pure joy of having our eyes opened to the truth about life revealed through God's word.</a:t>
            </a:r>
          </a:p>
          <a:p>
            <a:pPr algn="l">
              <a:buFont typeface="Arial" panose="020B0604020202020204" pitchFamily="34" charset="0"/>
              <a:buChar char="•"/>
            </a:pPr>
            <a:r>
              <a:rPr lang="en-US" b="0" i="0" dirty="0">
                <a:solidFill>
                  <a:srgbClr val="FFFFFF"/>
                </a:solidFill>
                <a:effectLst/>
                <a:latin typeface="Merriweather" pitchFamily="2" charset="77"/>
              </a:rPr>
              <a:t>Love - The peace and joy that come from acting out of love - serving, bearing each other's burdens, forgiving, sharing and other actions motivated by the Spirit and not the flesh.</a:t>
            </a:r>
          </a:p>
          <a:p>
            <a:endParaRPr lang="en-US" dirty="0"/>
          </a:p>
        </p:txBody>
      </p:sp>
      <p:sp>
        <p:nvSpPr>
          <p:cNvPr id="4" name="Slide Number Placeholder 3"/>
          <p:cNvSpPr>
            <a:spLocks noGrp="1"/>
          </p:cNvSpPr>
          <p:nvPr>
            <p:ph type="sldNum" sz="quarter" idx="5"/>
          </p:nvPr>
        </p:nvSpPr>
        <p:spPr/>
        <p:txBody>
          <a:bodyPr/>
          <a:lstStyle/>
          <a:p>
            <a:fld id="{5C826396-A4C9-F84E-B156-BAB850327E90}" type="slidenum">
              <a:rPr lang="en-US" smtClean="0"/>
              <a:t>15</a:t>
            </a:fld>
            <a:endParaRPr lang="en-US"/>
          </a:p>
        </p:txBody>
      </p:sp>
    </p:spTree>
    <p:extLst>
      <p:ext uri="{BB962C8B-B14F-4D97-AF65-F5344CB8AC3E}">
        <p14:creationId xmlns:p14="http://schemas.microsoft.com/office/powerpoint/2010/main" val="2342861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FFFFFF"/>
                </a:solidFill>
                <a:effectLst/>
                <a:latin typeface="Merriweather" pitchFamily="2" charset="77"/>
              </a:rPr>
              <a:t>The "experience" of our relationship with God through Christ in whatever form it takes is the thing that produces the joy, satisfaction, peace and confidence that all of us so desperately want, </a:t>
            </a:r>
          </a:p>
          <a:p>
            <a:pPr marL="628650" lvl="1" indent="-171450" algn="l">
              <a:buFont typeface="Arial" panose="020B0604020202020204" pitchFamily="34" charset="0"/>
              <a:buChar char="•"/>
            </a:pPr>
            <a:r>
              <a:rPr lang="en-US" b="0" i="0" dirty="0">
                <a:solidFill>
                  <a:srgbClr val="FFFFFF"/>
                </a:solidFill>
                <a:effectLst/>
                <a:latin typeface="Merriweather" pitchFamily="2" charset="77"/>
              </a:rPr>
              <a:t>and so many mistakenly seek through the pursuit of sensual pleasure or career success.</a:t>
            </a:r>
          </a:p>
          <a:p>
            <a:pPr algn="l"/>
            <a:endParaRPr lang="en-US" b="0" i="0" dirty="0">
              <a:solidFill>
                <a:srgbClr val="FFFFFF"/>
              </a:solidFill>
              <a:effectLst/>
              <a:latin typeface="Merriweather" pitchFamily="2" charset="77"/>
            </a:endParaRPr>
          </a:p>
          <a:p>
            <a:pPr marL="171450" indent="-171450" algn="l">
              <a:buFont typeface="Arial" panose="020B0604020202020204" pitchFamily="34" charset="0"/>
              <a:buChar char="•"/>
            </a:pPr>
            <a:r>
              <a:rPr lang="en-US" b="0" i="0" dirty="0">
                <a:solidFill>
                  <a:srgbClr val="FFFFFF"/>
                </a:solidFill>
                <a:effectLst/>
                <a:latin typeface="Merriweather" pitchFamily="2" charset="77"/>
              </a:rPr>
              <a:t>The satisfaction we search for is only possible in an "experienced" relationship with Christ, which results in an awareness of love, joy, peace and other blessings in our lives. </a:t>
            </a:r>
          </a:p>
          <a:p>
            <a:pPr marL="628650" lvl="1" indent="-171450" algn="l">
              <a:buFont typeface="Arial" panose="020B0604020202020204" pitchFamily="34" charset="0"/>
              <a:buChar char="•"/>
            </a:pPr>
            <a:r>
              <a:rPr lang="en-US" b="0" i="0" dirty="0">
                <a:solidFill>
                  <a:srgbClr val="FFFFFF"/>
                </a:solidFill>
                <a:effectLst/>
                <a:latin typeface="Merriweather" pitchFamily="2" charset="77"/>
              </a:rPr>
              <a:t>This experience is a free gift from God to us through Christ. </a:t>
            </a:r>
          </a:p>
          <a:p>
            <a:pPr marL="628650" lvl="1" indent="-171450" algn="l">
              <a:buFont typeface="Arial" panose="020B0604020202020204" pitchFamily="34" charset="0"/>
              <a:buChar char="•"/>
            </a:pPr>
            <a:r>
              <a:rPr lang="en-US" b="0" i="0" dirty="0">
                <a:solidFill>
                  <a:srgbClr val="FFFFFF"/>
                </a:solidFill>
                <a:effectLst/>
                <a:latin typeface="Merriweather" pitchFamily="2" charset="77"/>
              </a:rPr>
              <a:t>The mistake is thinking that we work at a variety of things and then draw on these outward things in order to create an inward experience from the outside in. </a:t>
            </a:r>
          </a:p>
          <a:p>
            <a:pPr marL="628650" lvl="1" indent="-171450" algn="l">
              <a:buFont typeface="Arial" panose="020B0604020202020204" pitchFamily="34" charset="0"/>
              <a:buChar char="•"/>
            </a:pPr>
            <a:r>
              <a:rPr lang="en-US" b="0" i="0" dirty="0">
                <a:solidFill>
                  <a:srgbClr val="FFFFFF"/>
                </a:solidFill>
                <a:effectLst/>
                <a:latin typeface="Merriweather" pitchFamily="2" charset="77"/>
              </a:rPr>
              <a:t>We delude ourselves into thinking that if we do what we do faster, better, more efficiently and profitably </a:t>
            </a:r>
          </a:p>
          <a:p>
            <a:pPr marL="1085850" lvl="2" indent="-171450" algn="l">
              <a:buFont typeface="Arial" panose="020B0604020202020204" pitchFamily="34" charset="0"/>
              <a:buChar char="•"/>
            </a:pPr>
            <a:r>
              <a:rPr lang="en-US" b="0" i="0" dirty="0">
                <a:solidFill>
                  <a:srgbClr val="FFFFFF"/>
                </a:solidFill>
                <a:effectLst/>
                <a:latin typeface="Merriweather" pitchFamily="2" charset="77"/>
              </a:rPr>
              <a:t>- this will create the feeling of satisfaction, peace and joy.</a:t>
            </a:r>
          </a:p>
          <a:p>
            <a:pPr algn="l"/>
            <a:endParaRPr lang="en-US" b="0" i="0" dirty="0">
              <a:solidFill>
                <a:srgbClr val="FFFFFF"/>
              </a:solidFill>
              <a:effectLst/>
              <a:latin typeface="Merriweather" pitchFamily="2" charset="77"/>
            </a:endParaRPr>
          </a:p>
          <a:p>
            <a:pPr marL="171450" indent="-171450" algn="l">
              <a:buFont typeface="Arial" panose="020B0604020202020204" pitchFamily="34" charset="0"/>
              <a:buChar char="•"/>
            </a:pPr>
            <a:r>
              <a:rPr lang="en-US" b="0" i="0" dirty="0">
                <a:solidFill>
                  <a:srgbClr val="FFFFFF"/>
                </a:solidFill>
                <a:effectLst/>
                <a:latin typeface="Merriweather" pitchFamily="2" charset="77"/>
              </a:rPr>
              <a:t>In other words, if we improve the outside, it will necessarily improve the inside. </a:t>
            </a:r>
          </a:p>
          <a:p>
            <a:pPr marL="628650" lvl="1" indent="-171450" algn="l">
              <a:buFont typeface="Arial" panose="020B0604020202020204" pitchFamily="34" charset="0"/>
              <a:buChar char="•"/>
            </a:pPr>
            <a:r>
              <a:rPr lang="en-US" b="0" i="0" dirty="0">
                <a:solidFill>
                  <a:srgbClr val="FFFFFF"/>
                </a:solidFill>
                <a:effectLst/>
                <a:latin typeface="Merriweather" pitchFamily="2" charset="77"/>
              </a:rPr>
              <a:t>This idea is partly true because when you improve the outside, </a:t>
            </a:r>
          </a:p>
          <a:p>
            <a:pPr marL="1085850" lvl="2" indent="-171450" algn="l">
              <a:buFont typeface="Arial" panose="020B0604020202020204" pitchFamily="34" charset="0"/>
              <a:buChar char="•"/>
            </a:pPr>
            <a:r>
              <a:rPr lang="en-US" b="0" i="0" dirty="0">
                <a:solidFill>
                  <a:srgbClr val="FFFFFF"/>
                </a:solidFill>
                <a:effectLst/>
                <a:latin typeface="Merriweather" pitchFamily="2" charset="77"/>
              </a:rPr>
              <a:t>the improvement that does take place on the inside (joy, peace, etc.) is only temporary because new problems and failure to remember old lessons will require constant monitoring, tinkering and improving. </a:t>
            </a:r>
          </a:p>
          <a:p>
            <a:pPr marL="628650" lvl="1" indent="-171450" algn="l">
              <a:buFont typeface="Arial" panose="020B0604020202020204" pitchFamily="34" charset="0"/>
              <a:buChar char="•"/>
            </a:pPr>
            <a:r>
              <a:rPr lang="en-US" b="0" i="0" dirty="0">
                <a:solidFill>
                  <a:srgbClr val="FFFFFF"/>
                </a:solidFill>
                <a:effectLst/>
                <a:latin typeface="Merriweather" pitchFamily="2" charset="77"/>
              </a:rPr>
              <a:t>For example, the reason marketers release a new and improved "Tide" detergent every few years or so is not because this soap product does not work. </a:t>
            </a:r>
          </a:p>
          <a:p>
            <a:pPr marL="628650" lvl="1" indent="-171450" algn="l">
              <a:buFont typeface="Arial" panose="020B0604020202020204" pitchFamily="34" charset="0"/>
              <a:buChar char="•"/>
            </a:pPr>
            <a:r>
              <a:rPr lang="en-US" b="0" i="0" dirty="0">
                <a:solidFill>
                  <a:srgbClr val="FFFFFF"/>
                </a:solidFill>
                <a:effectLst/>
                <a:latin typeface="Merriweather" pitchFamily="2" charset="77"/>
              </a:rPr>
              <a:t>They come up with a new package and promise because consumers get tired of the old Tide and want something new. </a:t>
            </a:r>
          </a:p>
          <a:p>
            <a:pPr marL="628650" lvl="1" indent="-171450" algn="l">
              <a:buFont typeface="Arial" panose="020B0604020202020204" pitchFamily="34" charset="0"/>
              <a:buChar char="•"/>
            </a:pPr>
            <a:r>
              <a:rPr lang="en-US" b="0" i="0" dirty="0">
                <a:solidFill>
                  <a:srgbClr val="FFFFFF"/>
                </a:solidFill>
                <a:effectLst/>
                <a:latin typeface="Merriweather" pitchFamily="2" charset="77"/>
              </a:rPr>
              <a:t>Marketing consultants exist because of this weakness in people (the temporariness of satisfaction).</a:t>
            </a:r>
          </a:p>
          <a:p>
            <a:endParaRPr lang="en-US" dirty="0"/>
          </a:p>
        </p:txBody>
      </p:sp>
      <p:sp>
        <p:nvSpPr>
          <p:cNvPr id="4" name="Slide Number Placeholder 3"/>
          <p:cNvSpPr>
            <a:spLocks noGrp="1"/>
          </p:cNvSpPr>
          <p:nvPr>
            <p:ph type="sldNum" sz="quarter" idx="5"/>
          </p:nvPr>
        </p:nvSpPr>
        <p:spPr/>
        <p:txBody>
          <a:bodyPr/>
          <a:lstStyle/>
          <a:p>
            <a:fld id="{5C826396-A4C9-F84E-B156-BAB850327E90}" type="slidenum">
              <a:rPr lang="en-US" smtClean="0"/>
              <a:t>16</a:t>
            </a:fld>
            <a:endParaRPr lang="en-US"/>
          </a:p>
        </p:txBody>
      </p:sp>
    </p:spTree>
    <p:extLst>
      <p:ext uri="{BB962C8B-B14F-4D97-AF65-F5344CB8AC3E}">
        <p14:creationId xmlns:p14="http://schemas.microsoft.com/office/powerpoint/2010/main" val="4161106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FFFFFF"/>
                </a:solidFill>
                <a:effectLst/>
                <a:latin typeface="Merriweather" pitchFamily="2" charset="77"/>
              </a:rPr>
              <a:t>I believe Solomon is saying that for satisfaction, joy and peace to be lasting, it has to be developed from the inside out. </a:t>
            </a:r>
          </a:p>
          <a:p>
            <a:pPr marL="628650" lvl="1" indent="-171450" algn="l">
              <a:buFont typeface="Arial" panose="020B0604020202020204" pitchFamily="34" charset="0"/>
              <a:buChar char="•"/>
            </a:pPr>
            <a:r>
              <a:rPr lang="en-US" b="0" i="0" dirty="0">
                <a:solidFill>
                  <a:srgbClr val="FFFFFF"/>
                </a:solidFill>
                <a:effectLst/>
                <a:latin typeface="Merriweather" pitchFamily="2" charset="77"/>
              </a:rPr>
              <a:t>It is the experience of Christ, freely given and experienced inwardly that radiates outwardly and thus enables us to enjoy the externals </a:t>
            </a:r>
          </a:p>
          <a:p>
            <a:pPr marL="1085850" lvl="2" indent="-171450" algn="l">
              <a:buFont typeface="Arial" panose="020B0604020202020204" pitchFamily="34" charset="0"/>
              <a:buChar char="•"/>
            </a:pPr>
            <a:r>
              <a:rPr lang="en-US" b="0" i="0" dirty="0">
                <a:solidFill>
                  <a:srgbClr val="FFFFFF"/>
                </a:solidFill>
                <a:effectLst/>
                <a:latin typeface="Merriweather" pitchFamily="2" charset="77"/>
              </a:rPr>
              <a:t>(the beauty of creation, the laughter of a child, the sound of music, even the old-formula Tide).</a:t>
            </a:r>
          </a:p>
          <a:p>
            <a:pPr algn="l"/>
            <a:endParaRPr lang="en-US" b="0" i="0" dirty="0">
              <a:solidFill>
                <a:srgbClr val="FFFFFF"/>
              </a:solidFill>
              <a:effectLst/>
              <a:latin typeface="Merriweather" pitchFamily="2" charset="77"/>
            </a:endParaRPr>
          </a:p>
          <a:p>
            <a:pPr marL="171450" indent="-171450" algn="l">
              <a:buFont typeface="Arial" panose="020B0604020202020204" pitchFamily="34" charset="0"/>
              <a:buChar char="•"/>
            </a:pPr>
            <a:r>
              <a:rPr lang="en-US" b="0" i="0" dirty="0">
                <a:solidFill>
                  <a:srgbClr val="FFFFFF"/>
                </a:solidFill>
                <a:effectLst/>
                <a:latin typeface="Merriweather" pitchFamily="2" charset="77"/>
              </a:rPr>
              <a:t>For example, the joy in my heart because of Christ makes me hear and enjoy the wind blowing in the trees while praising God who sends the wind and created the trees. </a:t>
            </a:r>
          </a:p>
          <a:p>
            <a:pPr marL="628650" lvl="1" indent="-171450" algn="l">
              <a:buFont typeface="Arial" panose="020B0604020202020204" pitchFamily="34" charset="0"/>
              <a:buChar char="•"/>
            </a:pPr>
            <a:r>
              <a:rPr lang="en-US" b="0" i="0" dirty="0">
                <a:solidFill>
                  <a:srgbClr val="FFFFFF"/>
                </a:solidFill>
                <a:effectLst/>
                <a:latin typeface="Merriweather" pitchFamily="2" charset="77"/>
              </a:rPr>
              <a:t>Otherwise, it would simply be noise, molecules, sound waves, "endless repetition without meaning" as Solomon says. </a:t>
            </a:r>
          </a:p>
          <a:p>
            <a:pPr marL="628650" lvl="1" indent="-171450" algn="l">
              <a:buFont typeface="Arial" panose="020B0604020202020204" pitchFamily="34" charset="0"/>
              <a:buChar char="•"/>
            </a:pPr>
            <a:r>
              <a:rPr lang="en-US" b="0" i="0" dirty="0">
                <a:solidFill>
                  <a:srgbClr val="FFFFFF"/>
                </a:solidFill>
                <a:effectLst/>
                <a:latin typeface="Merriweather" pitchFamily="2" charset="77"/>
              </a:rPr>
              <a:t>My inside joy and peace color everything I see, touch and experience with either appreciation or hope. </a:t>
            </a:r>
          </a:p>
          <a:p>
            <a:pPr marL="628650" lvl="1" indent="-171450" algn="l">
              <a:buFont typeface="Arial" panose="020B0604020202020204" pitchFamily="34" charset="0"/>
              <a:buChar char="•"/>
            </a:pPr>
            <a:r>
              <a:rPr lang="en-US" b="0" i="0" dirty="0">
                <a:solidFill>
                  <a:srgbClr val="FFFFFF"/>
                </a:solidFill>
                <a:effectLst/>
                <a:latin typeface="Merriweather" pitchFamily="2" charset="77"/>
              </a:rPr>
              <a:t>I appreciate the good, hope for future good and pray for the bad. </a:t>
            </a:r>
          </a:p>
          <a:p>
            <a:pPr marL="628650" lvl="1" indent="-171450" algn="l">
              <a:buFont typeface="Arial" panose="020B0604020202020204" pitchFamily="34" charset="0"/>
              <a:buChar char="•"/>
            </a:pPr>
            <a:r>
              <a:rPr lang="en-US" b="0" i="0" dirty="0">
                <a:solidFill>
                  <a:srgbClr val="FFFFFF"/>
                </a:solidFill>
                <a:effectLst/>
                <a:latin typeface="Merriweather" pitchFamily="2" charset="77"/>
              </a:rPr>
              <a:t>The externals (whether work or anything else) are suffused with joy and satisfaction from the inside. </a:t>
            </a:r>
          </a:p>
          <a:p>
            <a:pPr marL="628650" lvl="1" indent="-171450" algn="l">
              <a:buFont typeface="Arial" panose="020B0604020202020204" pitchFamily="34" charset="0"/>
              <a:buChar char="•"/>
            </a:pPr>
            <a:r>
              <a:rPr lang="en-US" b="0" i="0" dirty="0">
                <a:solidFill>
                  <a:srgbClr val="FFFFFF"/>
                </a:solidFill>
                <a:effectLst/>
                <a:latin typeface="Merriweather" pitchFamily="2" charset="77"/>
              </a:rPr>
              <a:t>I work on the inside to make lasting improvements on the outside.</a:t>
            </a:r>
          </a:p>
          <a:p>
            <a:endParaRPr lang="en-US" dirty="0"/>
          </a:p>
        </p:txBody>
      </p:sp>
      <p:sp>
        <p:nvSpPr>
          <p:cNvPr id="4" name="Slide Number Placeholder 3"/>
          <p:cNvSpPr>
            <a:spLocks noGrp="1"/>
          </p:cNvSpPr>
          <p:nvPr>
            <p:ph type="sldNum" sz="quarter" idx="5"/>
          </p:nvPr>
        </p:nvSpPr>
        <p:spPr/>
        <p:txBody>
          <a:bodyPr/>
          <a:lstStyle/>
          <a:p>
            <a:fld id="{5C826396-A4C9-F84E-B156-BAB850327E90}" type="slidenum">
              <a:rPr lang="en-US" smtClean="0"/>
              <a:t>17</a:t>
            </a:fld>
            <a:endParaRPr lang="en-US"/>
          </a:p>
        </p:txBody>
      </p:sp>
    </p:spTree>
    <p:extLst>
      <p:ext uri="{BB962C8B-B14F-4D97-AF65-F5344CB8AC3E}">
        <p14:creationId xmlns:p14="http://schemas.microsoft.com/office/powerpoint/2010/main" val="1667267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FFFFFF"/>
                </a:solidFill>
                <a:effectLst/>
                <a:latin typeface="Merriweather" pitchFamily="2" charset="77"/>
              </a:rPr>
              <a:t>2:26</a:t>
            </a:r>
            <a:r>
              <a:rPr lang="en-US" b="0" i="0" dirty="0">
                <a:solidFill>
                  <a:srgbClr val="FFFFFF"/>
                </a:solidFill>
                <a:effectLst/>
                <a:latin typeface="Merriweather" pitchFamily="2" charset="77"/>
              </a:rPr>
              <a:t> - The second insight that Solomon shares at this point is: </a:t>
            </a:r>
          </a:p>
          <a:p>
            <a:pPr marL="171450" indent="-171450" algn="l">
              <a:buFont typeface="Arial" panose="020B0604020202020204" pitchFamily="34" charset="0"/>
              <a:buChar char="•"/>
            </a:pPr>
            <a:r>
              <a:rPr lang="en-US" b="0" i="0" dirty="0">
                <a:solidFill>
                  <a:srgbClr val="FFFFFF"/>
                </a:solidFill>
                <a:effectLst/>
                <a:latin typeface="Merriweather" pitchFamily="2" charset="77"/>
              </a:rPr>
              <a:t>Those who are right with God derive benefit from all that they do, not only from what they succeed at. </a:t>
            </a:r>
          </a:p>
          <a:p>
            <a:pPr marL="628650" lvl="1" indent="-171450" algn="l">
              <a:buFont typeface="Arial" panose="020B0604020202020204" pitchFamily="34" charset="0"/>
              <a:buChar char="•"/>
            </a:pPr>
            <a:r>
              <a:rPr lang="en-US" b="0" i="0" dirty="0">
                <a:solidFill>
                  <a:srgbClr val="FFFFFF"/>
                </a:solidFill>
                <a:effectLst/>
                <a:latin typeface="Merriweather" pitchFamily="2" charset="77"/>
              </a:rPr>
              <a:t>This does not mean that only Christians succeed, however, it does mean that judging by the standard of personal satisfaction, peace and joy experienced, and not only productivity or profit </a:t>
            </a:r>
          </a:p>
          <a:p>
            <a:pPr marL="1085850" lvl="2" indent="-171450" algn="l">
              <a:buFont typeface="Arial" panose="020B0604020202020204" pitchFamily="34" charset="0"/>
              <a:buChar char="•"/>
            </a:pPr>
            <a:r>
              <a:rPr lang="en-US" b="0" i="0" dirty="0">
                <a:solidFill>
                  <a:srgbClr val="FFFFFF"/>
                </a:solidFill>
                <a:effectLst/>
                <a:latin typeface="Merriweather" pitchFamily="2" charset="77"/>
              </a:rPr>
              <a:t>-- but the Christian also enjoys and profits from what he does regardless of his margin of worldly success. </a:t>
            </a:r>
          </a:p>
          <a:p>
            <a:pPr marL="628650" lvl="1" indent="-171450" algn="l">
              <a:buFont typeface="Arial" panose="020B0604020202020204" pitchFamily="34" charset="0"/>
              <a:buChar char="•"/>
            </a:pPr>
            <a:r>
              <a:rPr lang="en-US" b="0" i="0" dirty="0">
                <a:solidFill>
                  <a:srgbClr val="FFFFFF"/>
                </a:solidFill>
                <a:effectLst/>
                <a:latin typeface="Merriweather" pitchFamily="2" charset="77"/>
              </a:rPr>
              <a:t>In other words, the Christian is able to draw a greater satisfaction and joy from what he has than what the sinner is able to experience no matter what he possesses.</a:t>
            </a:r>
          </a:p>
          <a:p>
            <a:pPr algn="l"/>
            <a:endParaRPr lang="en-US" b="0" i="0" dirty="0">
              <a:solidFill>
                <a:srgbClr val="FFFFFF"/>
              </a:solidFill>
              <a:effectLst/>
              <a:latin typeface="Merriweather" pitchFamily="2" charset="77"/>
            </a:endParaRPr>
          </a:p>
          <a:p>
            <a:pPr marL="171450" indent="-171450" algn="l">
              <a:buFont typeface="Arial" panose="020B0604020202020204" pitchFamily="34" charset="0"/>
              <a:buChar char="•"/>
            </a:pPr>
            <a:r>
              <a:rPr lang="en-US" b="0" i="0" dirty="0">
                <a:solidFill>
                  <a:srgbClr val="FFFFFF"/>
                </a:solidFill>
                <a:effectLst/>
                <a:latin typeface="Merriweather" pitchFamily="2" charset="77"/>
              </a:rPr>
              <a:t>The sinner ultimately loses his soul and nothing he has amassed will buy it back for him. </a:t>
            </a:r>
          </a:p>
          <a:p>
            <a:pPr marL="628650" lvl="1" indent="-171450" algn="l">
              <a:buFont typeface="Arial" panose="020B0604020202020204" pitchFamily="34" charset="0"/>
              <a:buChar char="•"/>
            </a:pPr>
            <a:r>
              <a:rPr lang="en-US" b="0" i="0" dirty="0">
                <a:solidFill>
                  <a:srgbClr val="FFFFFF"/>
                </a:solidFill>
                <a:effectLst/>
                <a:latin typeface="Merriweather" pitchFamily="2" charset="77"/>
              </a:rPr>
              <a:t>There is even no guarantee that all of his profit from hard work and worry will be there for him to enjoy while here on this earth. </a:t>
            </a:r>
          </a:p>
          <a:p>
            <a:pPr marL="628650" lvl="1" indent="-171450" algn="l">
              <a:buFont typeface="Arial" panose="020B0604020202020204" pitchFamily="34" charset="0"/>
              <a:buChar char="•"/>
            </a:pPr>
            <a:r>
              <a:rPr lang="en-US" b="0" i="0" dirty="0">
                <a:solidFill>
                  <a:srgbClr val="FFFFFF"/>
                </a:solidFill>
                <a:effectLst/>
                <a:latin typeface="Merriweather" pitchFamily="2" charset="77"/>
              </a:rPr>
              <a:t>God has the power to turn the sinner's profit over to the believer (even if he has not earned it) if He so chooses.</a:t>
            </a:r>
          </a:p>
          <a:p>
            <a:endParaRPr lang="en-US" dirty="0"/>
          </a:p>
        </p:txBody>
      </p:sp>
      <p:sp>
        <p:nvSpPr>
          <p:cNvPr id="4" name="Slide Number Placeholder 3"/>
          <p:cNvSpPr>
            <a:spLocks noGrp="1"/>
          </p:cNvSpPr>
          <p:nvPr>
            <p:ph type="sldNum" sz="quarter" idx="5"/>
          </p:nvPr>
        </p:nvSpPr>
        <p:spPr/>
        <p:txBody>
          <a:bodyPr/>
          <a:lstStyle/>
          <a:p>
            <a:fld id="{5C826396-A4C9-F84E-B156-BAB850327E90}" type="slidenum">
              <a:rPr lang="en-US" smtClean="0"/>
              <a:t>18</a:t>
            </a:fld>
            <a:endParaRPr lang="en-US"/>
          </a:p>
        </p:txBody>
      </p:sp>
    </p:spTree>
    <p:extLst>
      <p:ext uri="{BB962C8B-B14F-4D97-AF65-F5344CB8AC3E}">
        <p14:creationId xmlns:p14="http://schemas.microsoft.com/office/powerpoint/2010/main" val="1276989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FFFFFF"/>
                </a:solidFill>
                <a:effectLst/>
                <a:latin typeface="Merriweather" pitchFamily="2" charset="77"/>
              </a:rPr>
              <a:t>Many people stress out because their role or career becomes the essence of who they are, and they judge themselves according to what they do to earn a living. </a:t>
            </a:r>
          </a:p>
          <a:p>
            <a:pPr marL="628650" lvl="1" indent="-171450" algn="l">
              <a:buFont typeface="Arial" panose="020B0604020202020204" pitchFamily="34" charset="0"/>
              <a:buChar char="•"/>
            </a:pPr>
            <a:r>
              <a:rPr lang="en-US" b="0" i="0" dirty="0">
                <a:solidFill>
                  <a:srgbClr val="FFFFFF"/>
                </a:solidFill>
                <a:effectLst/>
                <a:latin typeface="Merriweather" pitchFamily="2" charset="77"/>
              </a:rPr>
              <a:t>As Christians, however, our work is only an extension of who we are but not the source of our joy, peace or ultimate satisfaction.</a:t>
            </a:r>
          </a:p>
          <a:p>
            <a:pPr algn="l"/>
            <a:endParaRPr lang="en-US" b="0" i="0" dirty="0">
              <a:solidFill>
                <a:srgbClr val="FFFFFF"/>
              </a:solidFill>
              <a:effectLst/>
              <a:latin typeface="Merriweather" pitchFamily="2" charset="77"/>
            </a:endParaRPr>
          </a:p>
          <a:p>
            <a:pPr marL="171450" indent="-171450" algn="l">
              <a:buFont typeface="Arial" panose="020B0604020202020204" pitchFamily="34" charset="0"/>
              <a:buChar char="•"/>
            </a:pPr>
            <a:r>
              <a:rPr lang="en-US" b="0" i="0" dirty="0">
                <a:solidFill>
                  <a:srgbClr val="FFFFFF"/>
                </a:solidFill>
                <a:effectLst/>
                <a:latin typeface="Merriweather" pitchFamily="2" charset="77"/>
              </a:rPr>
              <a:t>Medical researchers are trying to find out why women in this generation are having more heart attacks and male oriented health problems. </a:t>
            </a:r>
          </a:p>
          <a:p>
            <a:pPr marL="628650" lvl="1" indent="-171450" algn="l">
              <a:buFont typeface="Arial" panose="020B0604020202020204" pitchFamily="34" charset="0"/>
              <a:buChar char="•"/>
            </a:pPr>
            <a:r>
              <a:rPr lang="en-US" b="0" i="0" dirty="0">
                <a:solidFill>
                  <a:srgbClr val="FFFFFF"/>
                </a:solidFill>
                <a:effectLst/>
                <a:latin typeface="Merriweather" pitchFamily="2" charset="77"/>
              </a:rPr>
              <a:t>One answer may be that women are now evaluating their worth based on what they do, </a:t>
            </a:r>
          </a:p>
          <a:p>
            <a:pPr marL="1085850" lvl="2" indent="-171450" algn="l">
              <a:buFont typeface="Arial" panose="020B0604020202020204" pitchFamily="34" charset="0"/>
              <a:buChar char="•"/>
            </a:pPr>
            <a:r>
              <a:rPr lang="en-US" b="0" i="0" dirty="0">
                <a:solidFill>
                  <a:srgbClr val="FFFFFF"/>
                </a:solidFill>
                <a:effectLst/>
                <a:latin typeface="Merriweather" pitchFamily="2" charset="77"/>
              </a:rPr>
              <a:t>as men have traditionally done, </a:t>
            </a:r>
          </a:p>
          <a:p>
            <a:pPr marL="1085850" lvl="2" indent="-171450" algn="l">
              <a:buFont typeface="Arial" panose="020B0604020202020204" pitchFamily="34" charset="0"/>
              <a:buChar char="•"/>
            </a:pPr>
            <a:r>
              <a:rPr lang="en-US" b="0" i="0" dirty="0">
                <a:solidFill>
                  <a:srgbClr val="FFFFFF"/>
                </a:solidFill>
                <a:effectLst/>
                <a:latin typeface="Merriweather" pitchFamily="2" charset="77"/>
              </a:rPr>
              <a:t>and are reaping the negative emotional and physical consequences as a result. </a:t>
            </a:r>
          </a:p>
          <a:p>
            <a:pPr marL="628650" lvl="1" indent="-171450" algn="l">
              <a:buFont typeface="Arial" panose="020B0604020202020204" pitchFamily="34" charset="0"/>
              <a:buChar char="•"/>
            </a:pPr>
            <a:r>
              <a:rPr lang="en-US" b="0" i="0" dirty="0">
                <a:solidFill>
                  <a:srgbClr val="FFFFFF"/>
                </a:solidFill>
                <a:effectLst/>
                <a:latin typeface="Merriweather" pitchFamily="2" charset="77"/>
              </a:rPr>
              <a:t>In addition to this, their lives are further complicated by childbearing needs while pursuing a career, </a:t>
            </a:r>
          </a:p>
          <a:p>
            <a:pPr marL="1085850" lvl="2" indent="-171450" algn="l">
              <a:buFont typeface="Arial" panose="020B0604020202020204" pitchFamily="34" charset="0"/>
              <a:buChar char="•"/>
            </a:pPr>
            <a:r>
              <a:rPr lang="en-US" b="0" i="0" dirty="0">
                <a:solidFill>
                  <a:srgbClr val="FFFFFF"/>
                </a:solidFill>
                <a:effectLst/>
                <a:latin typeface="Merriweather" pitchFamily="2" charset="77"/>
              </a:rPr>
              <a:t>and the conflict of changing traditional roles in the family home.</a:t>
            </a:r>
          </a:p>
          <a:p>
            <a:pPr algn="l"/>
            <a:endParaRPr lang="en-US" b="0" i="0" dirty="0">
              <a:solidFill>
                <a:srgbClr val="FFFFFF"/>
              </a:solidFill>
              <a:effectLst/>
              <a:latin typeface="Merriweather" pitchFamily="2" charset="77"/>
            </a:endParaRPr>
          </a:p>
          <a:p>
            <a:pPr marL="171450" indent="-171450" algn="l">
              <a:buFont typeface="Arial" panose="020B0604020202020204" pitchFamily="34" charset="0"/>
              <a:buChar char="•"/>
            </a:pPr>
            <a:r>
              <a:rPr lang="en-US" b="0" i="0" dirty="0">
                <a:solidFill>
                  <a:srgbClr val="FFFFFF"/>
                </a:solidFill>
                <a:effectLst/>
                <a:latin typeface="Merriweather" pitchFamily="2" charset="77"/>
              </a:rPr>
              <a:t>Men and women need to realize that roles and careers are not the essence of who they are. </a:t>
            </a:r>
          </a:p>
          <a:p>
            <a:pPr marL="628650" lvl="1" indent="-171450" algn="l">
              <a:buFont typeface="Arial" panose="020B0604020202020204" pitchFamily="34" charset="0"/>
              <a:buChar char="•"/>
            </a:pPr>
            <a:r>
              <a:rPr lang="en-US" b="0" i="0" dirty="0">
                <a:solidFill>
                  <a:srgbClr val="FFFFFF"/>
                </a:solidFill>
                <a:effectLst/>
                <a:latin typeface="Merriweather" pitchFamily="2" charset="77"/>
              </a:rPr>
              <a:t>The essence of being is rooted in one's relationship with God and flows outward from this to color whatever one does.</a:t>
            </a:r>
          </a:p>
          <a:p>
            <a:endParaRPr lang="en-US" dirty="0"/>
          </a:p>
        </p:txBody>
      </p:sp>
      <p:sp>
        <p:nvSpPr>
          <p:cNvPr id="4" name="Slide Number Placeholder 3"/>
          <p:cNvSpPr>
            <a:spLocks noGrp="1"/>
          </p:cNvSpPr>
          <p:nvPr>
            <p:ph type="sldNum" sz="quarter" idx="5"/>
          </p:nvPr>
        </p:nvSpPr>
        <p:spPr/>
        <p:txBody>
          <a:bodyPr/>
          <a:lstStyle/>
          <a:p>
            <a:fld id="{5C826396-A4C9-F84E-B156-BAB850327E90}" type="slidenum">
              <a:rPr lang="en-US" smtClean="0"/>
              <a:t>19</a:t>
            </a:fld>
            <a:endParaRPr lang="en-US"/>
          </a:p>
        </p:txBody>
      </p:sp>
    </p:spTree>
    <p:extLst>
      <p:ext uri="{BB962C8B-B14F-4D97-AF65-F5344CB8AC3E}">
        <p14:creationId xmlns:p14="http://schemas.microsoft.com/office/powerpoint/2010/main" val="839169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FFFFFF"/>
                </a:solidFill>
                <a:effectLst/>
                <a:latin typeface="Barlow" pitchFamily="2" charset="77"/>
              </a:rPr>
              <a:t>Summary</a:t>
            </a:r>
          </a:p>
          <a:p>
            <a:pPr algn="l"/>
            <a:r>
              <a:rPr lang="en-US" b="0" i="0" dirty="0">
                <a:solidFill>
                  <a:srgbClr val="FFFFFF"/>
                </a:solidFill>
                <a:effectLst/>
                <a:latin typeface="Merriweather" pitchFamily="2" charset="77"/>
              </a:rPr>
              <a:t>Here are the points that Solomon makes concerning his observations about work:</a:t>
            </a:r>
          </a:p>
          <a:p>
            <a:pPr algn="l"/>
            <a:endParaRPr lang="en-US" b="0" i="0" dirty="0">
              <a:solidFill>
                <a:srgbClr val="FFFFFF"/>
              </a:solidFill>
              <a:effectLst/>
              <a:latin typeface="Merriweather" pitchFamily="2" charset="77"/>
            </a:endParaRPr>
          </a:p>
          <a:p>
            <a:pPr marL="228600" indent="-228600" algn="l">
              <a:buAutoNum type="arabicPeriod"/>
            </a:pPr>
            <a:r>
              <a:rPr lang="en-US" b="1" i="0" dirty="0">
                <a:solidFill>
                  <a:srgbClr val="FFFFFF"/>
                </a:solidFill>
                <a:effectLst/>
                <a:latin typeface="Merriweather" pitchFamily="2" charset="77"/>
              </a:rPr>
              <a:t>The same joy and satisfaction that all people need to be genuinely happy and at peace are available in the same quality and quantity for everyone - no matter what they do.</a:t>
            </a:r>
            <a:r>
              <a:rPr lang="en-US" b="0" i="0" dirty="0">
                <a:solidFill>
                  <a:srgbClr val="FFFFFF"/>
                </a:solidFill>
                <a:effectLst/>
                <a:latin typeface="Merriweather" pitchFamily="2" charset="77"/>
              </a:rPr>
              <a:t> </a:t>
            </a:r>
          </a:p>
          <a:p>
            <a:pPr marL="228600" indent="-228600" algn="l">
              <a:buAutoNum type="arabicPeriod"/>
            </a:pPr>
            <a:endParaRPr lang="en-US" b="0" i="0" dirty="0">
              <a:solidFill>
                <a:srgbClr val="FFFFFF"/>
              </a:solidFill>
              <a:effectLst/>
              <a:latin typeface="Merriweather" pitchFamily="2" charset="77"/>
            </a:endParaRPr>
          </a:p>
          <a:p>
            <a:pPr marL="0" indent="0" algn="l">
              <a:buFontTx/>
              <a:buNone/>
            </a:pPr>
            <a:r>
              <a:rPr lang="en-US" b="0" i="0" dirty="0">
                <a:solidFill>
                  <a:srgbClr val="FFFFFF"/>
                </a:solidFill>
                <a:effectLst/>
                <a:latin typeface="Merriweather" pitchFamily="2" charset="77"/>
              </a:rPr>
              <a:t>They are not reserved for the rich and successful or the highly trained, but within reach for all, whether they work at The White House as President or Wal-Mart as a cashier.</a:t>
            </a:r>
          </a:p>
          <a:p>
            <a:endParaRPr lang="en-US" dirty="0"/>
          </a:p>
        </p:txBody>
      </p:sp>
      <p:sp>
        <p:nvSpPr>
          <p:cNvPr id="4" name="Slide Number Placeholder 3"/>
          <p:cNvSpPr>
            <a:spLocks noGrp="1"/>
          </p:cNvSpPr>
          <p:nvPr>
            <p:ph type="sldNum" sz="quarter" idx="5"/>
          </p:nvPr>
        </p:nvSpPr>
        <p:spPr/>
        <p:txBody>
          <a:bodyPr/>
          <a:lstStyle/>
          <a:p>
            <a:fld id="{5C826396-A4C9-F84E-B156-BAB850327E90}" type="slidenum">
              <a:rPr lang="en-US" smtClean="0"/>
              <a:t>20</a:t>
            </a:fld>
            <a:endParaRPr lang="en-US"/>
          </a:p>
        </p:txBody>
      </p:sp>
    </p:spTree>
    <p:extLst>
      <p:ext uri="{BB962C8B-B14F-4D97-AF65-F5344CB8AC3E}">
        <p14:creationId xmlns:p14="http://schemas.microsoft.com/office/powerpoint/2010/main" val="3249919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FFFFFF"/>
                </a:solidFill>
                <a:effectLst/>
                <a:latin typeface="Merriweather" pitchFamily="2" charset="77"/>
              </a:rPr>
              <a:t>2. This joy and satisfaction is not a product of career, success or ability. </a:t>
            </a:r>
          </a:p>
          <a:p>
            <a:endParaRPr lang="en-US" b="1" i="0" dirty="0">
              <a:solidFill>
                <a:srgbClr val="FFFFFF"/>
              </a:solidFill>
              <a:effectLst/>
              <a:latin typeface="Merriweather" pitchFamily="2" charset="77"/>
            </a:endParaRPr>
          </a:p>
          <a:p>
            <a:r>
              <a:rPr lang="en-US" b="0" i="0" dirty="0">
                <a:solidFill>
                  <a:srgbClr val="FFFFFF"/>
                </a:solidFill>
                <a:effectLst/>
                <a:latin typeface="Merriweather" pitchFamily="2" charset="77"/>
              </a:rPr>
              <a:t>The "feeling" of satisfaction that most seek after through successful or challenging work can only be found in a relationship with God. </a:t>
            </a:r>
          </a:p>
          <a:p>
            <a:r>
              <a:rPr lang="en-US" b="0" i="0" dirty="0">
                <a:solidFill>
                  <a:srgbClr val="FFFFFF"/>
                </a:solidFill>
                <a:effectLst/>
                <a:latin typeface="Merriweather" pitchFamily="2" charset="77"/>
              </a:rPr>
              <a:t>In our time, that relationship is expressed in a relationship with Jesus Christ through obedient faith.</a:t>
            </a:r>
            <a:endParaRPr lang="en-US" dirty="0"/>
          </a:p>
        </p:txBody>
      </p:sp>
      <p:sp>
        <p:nvSpPr>
          <p:cNvPr id="4" name="Slide Number Placeholder 3"/>
          <p:cNvSpPr>
            <a:spLocks noGrp="1"/>
          </p:cNvSpPr>
          <p:nvPr>
            <p:ph type="sldNum" sz="quarter" idx="5"/>
          </p:nvPr>
        </p:nvSpPr>
        <p:spPr/>
        <p:txBody>
          <a:bodyPr/>
          <a:lstStyle/>
          <a:p>
            <a:fld id="{5C826396-A4C9-F84E-B156-BAB850327E90}" type="slidenum">
              <a:rPr lang="en-US" smtClean="0"/>
              <a:t>21</a:t>
            </a:fld>
            <a:endParaRPr lang="en-US"/>
          </a:p>
        </p:txBody>
      </p:sp>
    </p:spTree>
    <p:extLst>
      <p:ext uri="{BB962C8B-B14F-4D97-AF65-F5344CB8AC3E}">
        <p14:creationId xmlns:p14="http://schemas.microsoft.com/office/powerpoint/2010/main" val="2748642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FFFFFF"/>
                </a:solidFill>
                <a:effectLst/>
                <a:latin typeface="Merriweather" pitchFamily="2" charset="77"/>
              </a:rPr>
              <a:t>3. The relationship blesses the work. </a:t>
            </a:r>
          </a:p>
          <a:p>
            <a:endParaRPr lang="en-US" b="1" i="0" dirty="0">
              <a:solidFill>
                <a:srgbClr val="FFFFFF"/>
              </a:solidFill>
              <a:effectLst/>
              <a:latin typeface="Merriweather" pitchFamily="2" charset="77"/>
            </a:endParaRPr>
          </a:p>
          <a:p>
            <a:r>
              <a:rPr lang="en-US" b="0" i="0" dirty="0">
                <a:solidFill>
                  <a:srgbClr val="FFFFFF"/>
                </a:solidFill>
                <a:effectLst/>
                <a:latin typeface="Merriweather" pitchFamily="2" charset="77"/>
              </a:rPr>
              <a:t>Once a person has a relationship with God, what they do, how they do it or where they do it will not alter their basic joy, peace or satisfaction. </a:t>
            </a:r>
          </a:p>
          <a:p>
            <a:r>
              <a:rPr lang="en-US" b="0" i="0" dirty="0">
                <a:solidFill>
                  <a:srgbClr val="FFFFFF"/>
                </a:solidFill>
                <a:effectLst/>
                <a:latin typeface="Merriweather" pitchFamily="2" charset="77"/>
              </a:rPr>
              <a:t>When people understand this in the context of working life – they can simply choose what suits their talents and circumstances and do it know that their work is a blessing and an opportunity for satisfaction but not the source of it.</a:t>
            </a:r>
            <a:endParaRPr lang="en-US" dirty="0"/>
          </a:p>
        </p:txBody>
      </p:sp>
      <p:sp>
        <p:nvSpPr>
          <p:cNvPr id="4" name="Slide Number Placeholder 3"/>
          <p:cNvSpPr>
            <a:spLocks noGrp="1"/>
          </p:cNvSpPr>
          <p:nvPr>
            <p:ph type="sldNum" sz="quarter" idx="5"/>
          </p:nvPr>
        </p:nvSpPr>
        <p:spPr/>
        <p:txBody>
          <a:bodyPr/>
          <a:lstStyle/>
          <a:p>
            <a:fld id="{5C826396-A4C9-F84E-B156-BAB850327E90}" type="slidenum">
              <a:rPr lang="en-US" smtClean="0"/>
              <a:t>22</a:t>
            </a:fld>
            <a:endParaRPr lang="en-US"/>
          </a:p>
        </p:txBody>
      </p:sp>
    </p:spTree>
    <p:extLst>
      <p:ext uri="{BB962C8B-B14F-4D97-AF65-F5344CB8AC3E}">
        <p14:creationId xmlns:p14="http://schemas.microsoft.com/office/powerpoint/2010/main" val="946921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FFFFFF"/>
                </a:solidFill>
                <a:effectLst/>
                <a:latin typeface="Merriweather" pitchFamily="2" charset="77"/>
              </a:rPr>
              <a:t>Next, he goes on to survey life lived wisely or foolishly (carefree, no thought for tomorrow) in order to see which is better. </a:t>
            </a:r>
          </a:p>
          <a:p>
            <a:pPr marL="628650" lvl="1" indent="-171450">
              <a:buFont typeface="Arial" panose="020B0604020202020204" pitchFamily="34" charset="0"/>
              <a:buChar char="•"/>
            </a:pPr>
            <a:r>
              <a:rPr lang="en-US" b="0" i="0" dirty="0">
                <a:solidFill>
                  <a:srgbClr val="FFFFFF"/>
                </a:solidFill>
                <a:effectLst/>
                <a:latin typeface="Merriweather" pitchFamily="2" charset="77"/>
              </a:rPr>
              <a:t>After this, he considers the idea of work and makes notations of his findings along the way. </a:t>
            </a:r>
          </a:p>
          <a:p>
            <a:pPr marL="628650" lvl="1" indent="-171450">
              <a:buFont typeface="Arial" panose="020B0604020202020204" pitchFamily="34" charset="0"/>
              <a:buChar char="•"/>
            </a:pPr>
            <a:r>
              <a:rPr lang="en-US" b="0" i="0" dirty="0">
                <a:solidFill>
                  <a:srgbClr val="FFFFFF"/>
                </a:solidFill>
                <a:effectLst/>
                <a:latin typeface="Merriweather" pitchFamily="2" charset="77"/>
              </a:rPr>
              <a:t>Let us first begin with Solomon's thoughts on a life of wisdom and folly.</a:t>
            </a:r>
            <a:endParaRPr lang="en-US" dirty="0"/>
          </a:p>
        </p:txBody>
      </p:sp>
      <p:sp>
        <p:nvSpPr>
          <p:cNvPr id="4" name="Slide Number Placeholder 3"/>
          <p:cNvSpPr>
            <a:spLocks noGrp="1"/>
          </p:cNvSpPr>
          <p:nvPr>
            <p:ph type="sldNum" sz="quarter" idx="5"/>
          </p:nvPr>
        </p:nvSpPr>
        <p:spPr/>
        <p:txBody>
          <a:bodyPr/>
          <a:lstStyle/>
          <a:p>
            <a:fld id="{5C826396-A4C9-F84E-B156-BAB850327E90}" type="slidenum">
              <a:rPr lang="en-US" smtClean="0"/>
              <a:t>3</a:t>
            </a:fld>
            <a:endParaRPr lang="en-US"/>
          </a:p>
        </p:txBody>
      </p:sp>
    </p:spTree>
    <p:extLst>
      <p:ext uri="{BB962C8B-B14F-4D97-AF65-F5344CB8AC3E}">
        <p14:creationId xmlns:p14="http://schemas.microsoft.com/office/powerpoint/2010/main" val="1737505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FFFFFF"/>
                </a:solidFill>
                <a:effectLst/>
                <a:latin typeface="Merriweather" pitchFamily="2" charset="77"/>
              </a:rPr>
              <a:t>Verses 12-14a:</a:t>
            </a:r>
            <a:r>
              <a:rPr lang="en-US" b="0" i="0" dirty="0">
                <a:solidFill>
                  <a:srgbClr val="FFFFFF"/>
                </a:solidFill>
                <a:effectLst/>
                <a:latin typeface="Merriweather" pitchFamily="2" charset="77"/>
              </a:rPr>
              <a:t> Solomon remarks that he alone chooses which lifestyle he will live by (wise or foolish), no one dictates it to him. </a:t>
            </a:r>
          </a:p>
          <a:p>
            <a:pPr marL="171450" indent="-171450">
              <a:buFont typeface="Arial" panose="020B0604020202020204" pitchFamily="34" charset="0"/>
              <a:buChar char="•"/>
            </a:pPr>
            <a:r>
              <a:rPr lang="en-US" b="0" i="0" dirty="0">
                <a:solidFill>
                  <a:srgbClr val="FFFFFF"/>
                </a:solidFill>
                <a:effectLst/>
                <a:latin typeface="Merriweather" pitchFamily="2" charset="77"/>
              </a:rPr>
              <a:t>He leads as king and others merely follow. </a:t>
            </a:r>
          </a:p>
          <a:p>
            <a:pPr marL="171450" indent="-171450">
              <a:buFont typeface="Arial" panose="020B0604020202020204" pitchFamily="34" charset="0"/>
              <a:buChar char="•"/>
            </a:pPr>
            <a:r>
              <a:rPr lang="en-US" b="0" i="0" dirty="0">
                <a:solidFill>
                  <a:srgbClr val="FFFFFF"/>
                </a:solidFill>
                <a:effectLst/>
                <a:latin typeface="Merriweather" pitchFamily="2" charset="77"/>
              </a:rPr>
              <a:t>At first glance it seems that to live wisely is better. </a:t>
            </a:r>
          </a:p>
          <a:p>
            <a:pPr marL="171450" indent="-171450">
              <a:buFont typeface="Arial" panose="020B0604020202020204" pitchFamily="34" charset="0"/>
              <a:buChar char="•"/>
            </a:pPr>
            <a:r>
              <a:rPr lang="en-US" b="0" i="0" dirty="0">
                <a:solidFill>
                  <a:srgbClr val="FFFFFF"/>
                </a:solidFill>
                <a:effectLst/>
                <a:latin typeface="Merriweather" pitchFamily="2" charset="77"/>
              </a:rPr>
              <a:t>The wise man thinks, avoids the pitfalls of life and thus demonstrates the superiority of this lifestyle. </a:t>
            </a:r>
          </a:p>
          <a:p>
            <a:pPr marL="171450" indent="-171450">
              <a:buFont typeface="Arial" panose="020B0604020202020204" pitchFamily="34" charset="0"/>
              <a:buChar char="•"/>
            </a:pPr>
            <a:r>
              <a:rPr lang="en-US" b="0" i="0" dirty="0">
                <a:solidFill>
                  <a:srgbClr val="FFFFFF"/>
                </a:solidFill>
                <a:effectLst/>
                <a:latin typeface="Merriweather" pitchFamily="2" charset="77"/>
              </a:rPr>
              <a:t>The fool, on the other hand, is always in trouble, always dealing with self-inflicted problems because of his carelessness, foolishness, greed or pride.</a:t>
            </a:r>
            <a:endParaRPr lang="en-US" dirty="0"/>
          </a:p>
        </p:txBody>
      </p:sp>
      <p:sp>
        <p:nvSpPr>
          <p:cNvPr id="4" name="Slide Number Placeholder 3"/>
          <p:cNvSpPr>
            <a:spLocks noGrp="1"/>
          </p:cNvSpPr>
          <p:nvPr>
            <p:ph type="sldNum" sz="quarter" idx="5"/>
          </p:nvPr>
        </p:nvSpPr>
        <p:spPr/>
        <p:txBody>
          <a:bodyPr/>
          <a:lstStyle/>
          <a:p>
            <a:fld id="{5C826396-A4C9-F84E-B156-BAB850327E90}" type="slidenum">
              <a:rPr lang="en-US" smtClean="0"/>
              <a:t>4</a:t>
            </a:fld>
            <a:endParaRPr lang="en-US"/>
          </a:p>
        </p:txBody>
      </p:sp>
    </p:spTree>
    <p:extLst>
      <p:ext uri="{BB962C8B-B14F-4D97-AF65-F5344CB8AC3E}">
        <p14:creationId xmlns:p14="http://schemas.microsoft.com/office/powerpoint/2010/main" val="2986088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FFFFFF"/>
                </a:solidFill>
                <a:effectLst/>
                <a:latin typeface="Merriweather" pitchFamily="2" charset="77"/>
              </a:rPr>
              <a:t>Verses 14b-15:</a:t>
            </a:r>
            <a:r>
              <a:rPr lang="en-US" b="0" i="0" dirty="0">
                <a:solidFill>
                  <a:srgbClr val="FFFFFF"/>
                </a:solidFill>
                <a:effectLst/>
                <a:latin typeface="Merriweather" pitchFamily="2" charset="77"/>
              </a:rPr>
              <a:t> Once he goes beyond this thought however, he realizes that death will be the end of both the fool and the wise man. </a:t>
            </a:r>
          </a:p>
          <a:p>
            <a:pPr marL="171450" indent="-171450">
              <a:buFont typeface="Arial" panose="020B0604020202020204" pitchFamily="34" charset="0"/>
              <a:buChar char="•"/>
            </a:pPr>
            <a:r>
              <a:rPr lang="en-US" b="0" i="0" dirty="0">
                <a:solidFill>
                  <a:srgbClr val="FFFFFF"/>
                </a:solidFill>
                <a:effectLst/>
                <a:latin typeface="Merriweather" pitchFamily="2" charset="77"/>
              </a:rPr>
              <a:t>There is, therefore, no real advantage to living wisely because living this way cannot overcome the final destiny of all men, death. </a:t>
            </a:r>
          </a:p>
          <a:p>
            <a:pPr marL="171450" indent="-171450">
              <a:buFont typeface="Arial" panose="020B0604020202020204" pitchFamily="34" charset="0"/>
              <a:buChar char="•"/>
            </a:pPr>
            <a:r>
              <a:rPr lang="en-US" b="0" i="0" dirty="0">
                <a:solidFill>
                  <a:srgbClr val="FFFFFF"/>
                </a:solidFill>
                <a:effectLst/>
                <a:latin typeface="Merriweather" pitchFamily="2" charset="77"/>
              </a:rPr>
              <a:t>Solomon reasons that wisdom and its practice or lack of practice is also vanity because it cannot protect you against death.</a:t>
            </a:r>
            <a:endParaRPr lang="en-US" dirty="0"/>
          </a:p>
        </p:txBody>
      </p:sp>
      <p:sp>
        <p:nvSpPr>
          <p:cNvPr id="4" name="Slide Number Placeholder 3"/>
          <p:cNvSpPr>
            <a:spLocks noGrp="1"/>
          </p:cNvSpPr>
          <p:nvPr>
            <p:ph type="sldNum" sz="quarter" idx="5"/>
          </p:nvPr>
        </p:nvSpPr>
        <p:spPr/>
        <p:txBody>
          <a:bodyPr/>
          <a:lstStyle/>
          <a:p>
            <a:fld id="{5C826396-A4C9-F84E-B156-BAB850327E90}" type="slidenum">
              <a:rPr lang="en-US" smtClean="0"/>
              <a:t>5</a:t>
            </a:fld>
            <a:endParaRPr lang="en-US"/>
          </a:p>
        </p:txBody>
      </p:sp>
    </p:spTree>
    <p:extLst>
      <p:ext uri="{BB962C8B-B14F-4D97-AF65-F5344CB8AC3E}">
        <p14:creationId xmlns:p14="http://schemas.microsoft.com/office/powerpoint/2010/main" val="1130506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FFFFFF"/>
                </a:solidFill>
                <a:effectLst/>
                <a:latin typeface="Merriweather" pitchFamily="2" charset="77"/>
              </a:rPr>
              <a:t>Verse 16-17:</a:t>
            </a:r>
            <a:r>
              <a:rPr lang="en-US" b="0" i="0" dirty="0">
                <a:solidFill>
                  <a:srgbClr val="FFFFFF"/>
                </a:solidFill>
                <a:effectLst/>
                <a:latin typeface="Merriweather" pitchFamily="2" charset="77"/>
              </a:rPr>
              <a:t> To make matters worse, not only do both the wise and foolish die, but they are also both forgotten. </a:t>
            </a:r>
          </a:p>
          <a:p>
            <a:pPr marL="171450" indent="-171450">
              <a:buFont typeface="Arial" panose="020B0604020202020204" pitchFamily="34" charset="0"/>
              <a:buChar char="•"/>
            </a:pPr>
            <a:r>
              <a:rPr lang="en-US" b="0" i="0" dirty="0">
                <a:solidFill>
                  <a:srgbClr val="FFFFFF"/>
                </a:solidFill>
                <a:effectLst/>
                <a:latin typeface="Merriweather" pitchFamily="2" charset="77"/>
              </a:rPr>
              <a:t>Given enough time, both are swallowed up in history and their lives and memory are extinguished. </a:t>
            </a:r>
          </a:p>
          <a:p>
            <a:pPr marL="171450" indent="-171450">
              <a:buFont typeface="Arial" panose="020B0604020202020204" pitchFamily="34" charset="0"/>
              <a:buChar char="•"/>
            </a:pPr>
            <a:r>
              <a:rPr lang="en-US" b="0" i="0" dirty="0">
                <a:solidFill>
                  <a:srgbClr val="FFFFFF"/>
                </a:solidFill>
                <a:effectLst/>
                <a:latin typeface="Merriweather" pitchFamily="2" charset="77"/>
              </a:rPr>
              <a:t>This realization drives the author to despair.</a:t>
            </a:r>
            <a:endParaRPr lang="en-US" dirty="0"/>
          </a:p>
        </p:txBody>
      </p:sp>
      <p:sp>
        <p:nvSpPr>
          <p:cNvPr id="4" name="Slide Number Placeholder 3"/>
          <p:cNvSpPr>
            <a:spLocks noGrp="1"/>
          </p:cNvSpPr>
          <p:nvPr>
            <p:ph type="sldNum" sz="quarter" idx="5"/>
          </p:nvPr>
        </p:nvSpPr>
        <p:spPr/>
        <p:txBody>
          <a:bodyPr/>
          <a:lstStyle/>
          <a:p>
            <a:fld id="{5C826396-A4C9-F84E-B156-BAB850327E90}" type="slidenum">
              <a:rPr lang="en-US" smtClean="0"/>
              <a:t>6</a:t>
            </a:fld>
            <a:endParaRPr lang="en-US"/>
          </a:p>
        </p:txBody>
      </p:sp>
    </p:spTree>
    <p:extLst>
      <p:ext uri="{BB962C8B-B14F-4D97-AF65-F5344CB8AC3E}">
        <p14:creationId xmlns:p14="http://schemas.microsoft.com/office/powerpoint/2010/main" val="1034608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FFFFFF"/>
                </a:solidFill>
                <a:effectLst/>
                <a:latin typeface="Barlow" pitchFamily="2" charset="77"/>
              </a:rPr>
              <a:t>The pursuit of meaning through work - 2:18 - 3:22</a:t>
            </a:r>
          </a:p>
          <a:p>
            <a:pPr marL="171450" indent="-171450" algn="l">
              <a:buFont typeface="Arial" panose="020B0604020202020204" pitchFamily="34" charset="0"/>
              <a:buChar char="•"/>
            </a:pPr>
            <a:r>
              <a:rPr lang="en-US" b="0" i="0" dirty="0">
                <a:solidFill>
                  <a:srgbClr val="FFFFFF"/>
                </a:solidFill>
                <a:effectLst/>
                <a:latin typeface="Merriweather" pitchFamily="2" charset="77"/>
              </a:rPr>
              <a:t>Solomon considers not only work in this section but the result of work and the context in which a man's life is played out - time. </a:t>
            </a:r>
          </a:p>
          <a:p>
            <a:pPr marL="171450" indent="-171450" algn="l">
              <a:buFont typeface="Arial" panose="020B0604020202020204" pitchFamily="34" charset="0"/>
              <a:buChar char="•"/>
            </a:pPr>
            <a:r>
              <a:rPr lang="en-US" b="0" i="0" dirty="0">
                <a:solidFill>
                  <a:srgbClr val="FFFFFF"/>
                </a:solidFill>
                <a:effectLst/>
                <a:latin typeface="Merriweather" pitchFamily="2" charset="77"/>
              </a:rPr>
              <a:t>Both chapters 2 and 3 conclude with some insights about what he has learned thus far.</a:t>
            </a:r>
          </a:p>
          <a:p>
            <a:pPr algn="l"/>
            <a:r>
              <a:rPr lang="en-US" b="1" i="0" dirty="0">
                <a:solidFill>
                  <a:srgbClr val="FFFFFF"/>
                </a:solidFill>
                <a:effectLst/>
                <a:latin typeface="Merriweather" pitchFamily="2" charset="77"/>
              </a:rPr>
              <a:t>1. The fruit of one's labor</a:t>
            </a:r>
            <a:r>
              <a:rPr lang="en-US" b="0" i="0" dirty="0">
                <a:solidFill>
                  <a:srgbClr val="FFFFFF"/>
                </a:solidFill>
                <a:effectLst/>
                <a:latin typeface="Merriweather" pitchFamily="2" charset="77"/>
              </a:rPr>
              <a:t> - </a:t>
            </a:r>
            <a:r>
              <a:rPr lang="en-US" b="1" i="0" dirty="0">
                <a:solidFill>
                  <a:srgbClr val="FFFFFF"/>
                </a:solidFill>
                <a:effectLst/>
                <a:latin typeface="Merriweather" pitchFamily="2" charset="77"/>
              </a:rPr>
              <a:t>verses 18-25</a:t>
            </a:r>
            <a:endParaRPr lang="en-US" b="0" i="0" dirty="0">
              <a:solidFill>
                <a:srgbClr val="FFFFFF"/>
              </a:solidFill>
              <a:effectLst/>
              <a:latin typeface="Merriweather" pitchFamily="2" charset="77"/>
            </a:endParaRPr>
          </a:p>
          <a:p>
            <a:endParaRPr lang="en-US" b="1" i="0" dirty="0">
              <a:solidFill>
                <a:srgbClr val="FFFFFF"/>
              </a:solidFill>
              <a:effectLst/>
              <a:latin typeface="Merriweather" pitchFamily="2" charset="77"/>
            </a:endParaRPr>
          </a:p>
          <a:p>
            <a:endParaRPr lang="en-US" b="1" i="0" dirty="0">
              <a:solidFill>
                <a:srgbClr val="FFFFFF"/>
              </a:solidFill>
              <a:effectLst/>
              <a:latin typeface="Merriweather" pitchFamily="2" charset="77"/>
            </a:endParaRPr>
          </a:p>
          <a:p>
            <a:r>
              <a:rPr lang="en-US" b="1" i="0" dirty="0">
                <a:solidFill>
                  <a:srgbClr val="FFFFFF"/>
                </a:solidFill>
                <a:effectLst/>
                <a:latin typeface="Merriweather" pitchFamily="2" charset="77"/>
              </a:rPr>
              <a:t>2:18:</a:t>
            </a:r>
            <a:r>
              <a:rPr lang="en-US" b="0" i="0" dirty="0">
                <a:solidFill>
                  <a:srgbClr val="FFFFFF"/>
                </a:solidFill>
                <a:effectLst/>
                <a:latin typeface="Merriweather" pitchFamily="2" charset="77"/>
              </a:rPr>
              <a:t> The realization that the wise and fool both die turns his attention to the work that both do.</a:t>
            </a:r>
          </a:p>
          <a:p>
            <a:pPr marL="171450" indent="-171450">
              <a:buFont typeface="Arial" panose="020B0604020202020204" pitchFamily="34" charset="0"/>
              <a:buChar char="•"/>
            </a:pPr>
            <a:r>
              <a:rPr lang="en-US" b="0" i="0" dirty="0">
                <a:solidFill>
                  <a:srgbClr val="FFFFFF"/>
                </a:solidFill>
                <a:effectLst/>
                <a:latin typeface="Merriweather" pitchFamily="2" charset="77"/>
              </a:rPr>
              <a:t>If they both die, then the fruit of their labor will be left behind (no matter how well they do it).</a:t>
            </a:r>
            <a:endParaRPr lang="en-US" dirty="0"/>
          </a:p>
        </p:txBody>
      </p:sp>
      <p:sp>
        <p:nvSpPr>
          <p:cNvPr id="4" name="Slide Number Placeholder 3"/>
          <p:cNvSpPr>
            <a:spLocks noGrp="1"/>
          </p:cNvSpPr>
          <p:nvPr>
            <p:ph type="sldNum" sz="quarter" idx="5"/>
          </p:nvPr>
        </p:nvSpPr>
        <p:spPr/>
        <p:txBody>
          <a:bodyPr/>
          <a:lstStyle/>
          <a:p>
            <a:fld id="{5C826396-A4C9-F84E-B156-BAB850327E90}" type="slidenum">
              <a:rPr lang="en-US" smtClean="0"/>
              <a:t>7</a:t>
            </a:fld>
            <a:endParaRPr lang="en-US"/>
          </a:p>
        </p:txBody>
      </p:sp>
    </p:spTree>
    <p:extLst>
      <p:ext uri="{BB962C8B-B14F-4D97-AF65-F5344CB8AC3E}">
        <p14:creationId xmlns:p14="http://schemas.microsoft.com/office/powerpoint/2010/main" val="3657584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FFFFFF"/>
                </a:solidFill>
                <a:effectLst/>
                <a:latin typeface="Merriweather" pitchFamily="2" charset="77"/>
              </a:rPr>
              <a:t>2:19:</a:t>
            </a:r>
            <a:r>
              <a:rPr lang="en-US" b="0" i="0" dirty="0">
                <a:solidFill>
                  <a:srgbClr val="FFFFFF"/>
                </a:solidFill>
                <a:effectLst/>
                <a:latin typeface="Merriweather" pitchFamily="2" charset="77"/>
              </a:rPr>
              <a:t> Who knows if a wise man's labor will not be left in the hands of a fool after he is gone. </a:t>
            </a:r>
          </a:p>
          <a:p>
            <a:pPr marL="171450" indent="-171450">
              <a:buFont typeface="Arial" panose="020B0604020202020204" pitchFamily="34" charset="0"/>
              <a:buChar char="•"/>
            </a:pPr>
            <a:r>
              <a:rPr lang="en-US" b="0" i="0" dirty="0">
                <a:solidFill>
                  <a:srgbClr val="FFFFFF"/>
                </a:solidFill>
                <a:effectLst/>
                <a:latin typeface="Merriweather" pitchFamily="2" charset="77"/>
              </a:rPr>
              <a:t>What, therefore, is the purpose of wise, meaningful and productive work?</a:t>
            </a:r>
            <a:endParaRPr lang="en-US" dirty="0"/>
          </a:p>
        </p:txBody>
      </p:sp>
      <p:sp>
        <p:nvSpPr>
          <p:cNvPr id="4" name="Slide Number Placeholder 3"/>
          <p:cNvSpPr>
            <a:spLocks noGrp="1"/>
          </p:cNvSpPr>
          <p:nvPr>
            <p:ph type="sldNum" sz="quarter" idx="5"/>
          </p:nvPr>
        </p:nvSpPr>
        <p:spPr/>
        <p:txBody>
          <a:bodyPr/>
          <a:lstStyle/>
          <a:p>
            <a:fld id="{5C826396-A4C9-F84E-B156-BAB850327E90}" type="slidenum">
              <a:rPr lang="en-US" smtClean="0"/>
              <a:t>8</a:t>
            </a:fld>
            <a:endParaRPr lang="en-US"/>
          </a:p>
        </p:txBody>
      </p:sp>
    </p:spTree>
    <p:extLst>
      <p:ext uri="{BB962C8B-B14F-4D97-AF65-F5344CB8AC3E}">
        <p14:creationId xmlns:p14="http://schemas.microsoft.com/office/powerpoint/2010/main" val="3439680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FFFFFF"/>
                </a:solidFill>
                <a:effectLst/>
                <a:latin typeface="Merriweather" pitchFamily="2" charset="77"/>
              </a:rPr>
              <a:t>2:20-21:</a:t>
            </a:r>
            <a:r>
              <a:rPr lang="en-US" b="0" i="0" dirty="0">
                <a:solidFill>
                  <a:srgbClr val="FFFFFF"/>
                </a:solidFill>
                <a:effectLst/>
                <a:latin typeface="Merriweather" pitchFamily="2" charset="77"/>
              </a:rPr>
              <a:t> Another despairing thought is the situation where a man works hard in order to accumulate wealth only for it to be left to one who did not earn the profit. </a:t>
            </a:r>
          </a:p>
          <a:p>
            <a:pPr marL="171450" indent="-171450">
              <a:buFont typeface="Arial" panose="020B0604020202020204" pitchFamily="34" charset="0"/>
              <a:buChar char="•"/>
            </a:pPr>
            <a:r>
              <a:rPr lang="en-US" b="0" i="0" dirty="0">
                <a:solidFill>
                  <a:srgbClr val="FFFFFF"/>
                </a:solidFill>
                <a:effectLst/>
                <a:latin typeface="Merriweather" pitchFamily="2" charset="77"/>
              </a:rPr>
              <a:t>Many have left their hard-earned fortunes in the hands of children who never work and whose only activity is to spend what their fathers have accumulated.</a:t>
            </a:r>
            <a:endParaRPr lang="en-US" dirty="0"/>
          </a:p>
        </p:txBody>
      </p:sp>
      <p:sp>
        <p:nvSpPr>
          <p:cNvPr id="4" name="Slide Number Placeholder 3"/>
          <p:cNvSpPr>
            <a:spLocks noGrp="1"/>
          </p:cNvSpPr>
          <p:nvPr>
            <p:ph type="sldNum" sz="quarter" idx="5"/>
          </p:nvPr>
        </p:nvSpPr>
        <p:spPr/>
        <p:txBody>
          <a:bodyPr/>
          <a:lstStyle/>
          <a:p>
            <a:fld id="{5C826396-A4C9-F84E-B156-BAB850327E90}" type="slidenum">
              <a:rPr lang="en-US" smtClean="0"/>
              <a:t>9</a:t>
            </a:fld>
            <a:endParaRPr lang="en-US"/>
          </a:p>
        </p:txBody>
      </p:sp>
    </p:spTree>
    <p:extLst>
      <p:ext uri="{BB962C8B-B14F-4D97-AF65-F5344CB8AC3E}">
        <p14:creationId xmlns:p14="http://schemas.microsoft.com/office/powerpoint/2010/main" val="3312089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FFFFFF"/>
                </a:solidFill>
                <a:effectLst/>
                <a:latin typeface="Merriweather" pitchFamily="2" charset="77"/>
              </a:rPr>
              <a:t>2:22-23:</a:t>
            </a:r>
            <a:r>
              <a:rPr lang="en-US" b="0" i="0" dirty="0">
                <a:solidFill>
                  <a:srgbClr val="FFFFFF"/>
                </a:solidFill>
                <a:effectLst/>
                <a:latin typeface="Merriweather" pitchFamily="2" charset="77"/>
              </a:rPr>
              <a:t> Even while he is alive and active in work (which is in itself hard), he worries at night about the work itself (stress) and the concerns that he has already mentioned. </a:t>
            </a:r>
          </a:p>
          <a:p>
            <a:pPr marL="171450" indent="-171450" algn="l">
              <a:buFont typeface="Arial" panose="020B0604020202020204" pitchFamily="34" charset="0"/>
              <a:buChar char="•"/>
            </a:pPr>
            <a:r>
              <a:rPr lang="en-US" b="0" i="0" dirty="0">
                <a:solidFill>
                  <a:srgbClr val="FFFFFF"/>
                </a:solidFill>
                <a:effectLst/>
                <a:latin typeface="Merriweather" pitchFamily="2" charset="77"/>
              </a:rPr>
              <a:t>Solomon knew firsthand about his own heir's propensity for foolishness and waste.</a:t>
            </a:r>
          </a:p>
          <a:p>
            <a:pPr algn="l"/>
            <a:endParaRPr lang="en-US" b="0" i="0" dirty="0">
              <a:solidFill>
                <a:srgbClr val="FFFFFF"/>
              </a:solidFill>
              <a:effectLst/>
              <a:latin typeface="Merriweather" pitchFamily="2" charset="77"/>
            </a:endParaRPr>
          </a:p>
          <a:p>
            <a:pPr marL="171450" indent="-171450" algn="l">
              <a:buFont typeface="Arial" panose="020B0604020202020204" pitchFamily="34" charset="0"/>
              <a:buChar char="•"/>
            </a:pPr>
            <a:r>
              <a:rPr lang="en-US" b="0" i="0" dirty="0">
                <a:solidFill>
                  <a:srgbClr val="FFFFFF"/>
                </a:solidFill>
                <a:effectLst/>
                <a:latin typeface="Merriweather" pitchFamily="2" charset="77"/>
              </a:rPr>
              <a:t>Rehoboam, Solomon's son, foolishly plunged Israel into civil war in the very first year of his reign and had to strip the temple of its gold to pay off the Egyptian army to protect him from the threat of foreign invasion brought about by the turmoil that he had caused. </a:t>
            </a:r>
          </a:p>
          <a:p>
            <a:pPr marL="628650" lvl="1" indent="-171450" algn="l">
              <a:buFont typeface="Arial" panose="020B0604020202020204" pitchFamily="34" charset="0"/>
              <a:buChar char="•"/>
            </a:pPr>
            <a:r>
              <a:rPr lang="en-US" b="0" i="0" dirty="0">
                <a:solidFill>
                  <a:srgbClr val="FFFFFF"/>
                </a:solidFill>
                <a:effectLst/>
                <a:latin typeface="Merriweather" pitchFamily="2" charset="77"/>
              </a:rPr>
              <a:t>At this point Solomon draws the first of a series of insights that he has gleaned from his observation of "work" and "time."</a:t>
            </a:r>
          </a:p>
          <a:p>
            <a:br>
              <a:rPr lang="en-US" dirty="0"/>
            </a:br>
            <a:endParaRPr lang="en-US" dirty="0"/>
          </a:p>
        </p:txBody>
      </p:sp>
      <p:sp>
        <p:nvSpPr>
          <p:cNvPr id="4" name="Slide Number Placeholder 3"/>
          <p:cNvSpPr>
            <a:spLocks noGrp="1"/>
          </p:cNvSpPr>
          <p:nvPr>
            <p:ph type="sldNum" sz="quarter" idx="5"/>
          </p:nvPr>
        </p:nvSpPr>
        <p:spPr/>
        <p:txBody>
          <a:bodyPr/>
          <a:lstStyle/>
          <a:p>
            <a:fld id="{5C826396-A4C9-F84E-B156-BAB850327E90}" type="slidenum">
              <a:rPr lang="en-US" smtClean="0"/>
              <a:t>12</a:t>
            </a:fld>
            <a:endParaRPr lang="en-US"/>
          </a:p>
        </p:txBody>
      </p:sp>
    </p:spTree>
    <p:extLst>
      <p:ext uri="{BB962C8B-B14F-4D97-AF65-F5344CB8AC3E}">
        <p14:creationId xmlns:p14="http://schemas.microsoft.com/office/powerpoint/2010/main" val="493725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857914" y="2067044"/>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4343275" y="201851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ngle Statment Blank">
    <p:bg>
      <p:bgPr>
        <a:solidFill>
          <a:srgbClr val="AF7A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quals Blank">
    <p:bg>
      <p:bgPr>
        <a:solidFill>
          <a:srgbClr val="AF7A58"/>
        </a:solidFill>
        <a:effectLst/>
      </p:bgPr>
    </p:bg>
    <p:spTree>
      <p:nvGrpSpPr>
        <p:cNvPr id="1" name=""/>
        <p:cNvGrpSpPr/>
        <p:nvPr/>
      </p:nvGrpSpPr>
      <p:grpSpPr>
        <a:xfrm>
          <a:off x="0" y="0"/>
          <a:ext cx="0" cy="0"/>
          <a:chOff x="0" y="0"/>
          <a:chExt cx="0" cy="0"/>
        </a:xfrm>
      </p:grpSpPr>
      <p:sp>
        <p:nvSpPr>
          <p:cNvPr id="5" name="Text Placeholder 1"/>
          <p:cNvSpPr txBox="1">
            <a:spLocks/>
          </p:cNvSpPr>
          <p:nvPr userDrawn="1"/>
        </p:nvSpPr>
        <p:spPr>
          <a:xfrm>
            <a:off x="3864557" y="693490"/>
            <a:ext cx="1545166" cy="372673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6600" dirty="0"/>
              <a:t>=</a:t>
            </a:r>
          </a:p>
        </p:txBody>
      </p:sp>
      <p:sp>
        <p:nvSpPr>
          <p:cNvPr id="13" name="Text Placeholder 12"/>
          <p:cNvSpPr>
            <a:spLocks noGrp="1"/>
          </p:cNvSpPr>
          <p:nvPr>
            <p:ph type="body" sz="quarter" idx="13"/>
          </p:nvPr>
        </p:nvSpPr>
        <p:spPr>
          <a:xfrm>
            <a:off x="675702" y="693490"/>
            <a:ext cx="3480769"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
        <p:nvSpPr>
          <p:cNvPr id="14" name="Text Placeholder 12"/>
          <p:cNvSpPr>
            <a:spLocks noGrp="1"/>
          </p:cNvSpPr>
          <p:nvPr>
            <p:ph type="body" sz="quarter" idx="14"/>
          </p:nvPr>
        </p:nvSpPr>
        <p:spPr>
          <a:xfrm>
            <a:off x="5099376" y="693491"/>
            <a:ext cx="3365968"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Tree>
    <p:extLst>
      <p:ext uri="{BB962C8B-B14F-4D97-AF65-F5344CB8AC3E}">
        <p14:creationId xmlns:p14="http://schemas.microsoft.com/office/powerpoint/2010/main" val="3967202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890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484632"/>
            <a:ext cx="7892440" cy="4151376"/>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72696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48056"/>
            <a:ext cx="7913430" cy="4233672"/>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09747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830482" y="2028522"/>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6" name="Picture 5"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0400" y="8953500"/>
            <a:ext cx="3733800" cy="530740"/>
          </a:xfrm>
          <a:prstGeom prst="rect">
            <a:avLst/>
          </a:prstGeom>
        </p:spPr>
      </p:pic>
      <p:pic>
        <p:nvPicPr>
          <p:cNvPr id="8" name="Picture 7"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2800" y="9105900"/>
            <a:ext cx="3733800" cy="530740"/>
          </a:xfrm>
          <a:prstGeom prst="rect">
            <a:avLst/>
          </a:prstGeom>
        </p:spPr>
      </p:pic>
      <p:cxnSp>
        <p:nvCxnSpPr>
          <p:cNvPr id="4" name="Straight Connector 3"/>
          <p:cNvCxnSpPr/>
          <p:nvPr userDrawn="1"/>
        </p:nvCxnSpPr>
        <p:spPr>
          <a:xfrm>
            <a:off x="4315843" y="1979988"/>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ble Verse Blank">
    <p:bg>
      <p:bgPr>
        <a:solidFill>
          <a:srgbClr val="AF7A58"/>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ist">
    <p:bg>
      <p:bgPr>
        <a:solidFill>
          <a:srgbClr val="AF7A5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705813"/>
            <a:ext cx="7892440" cy="3731874"/>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823996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56" r:id="rId4"/>
    <p:sldLayoutId id="2147483658" r:id="rId5"/>
    <p:sldLayoutId id="2147483666" r:id="rId6"/>
    <p:sldLayoutId id="2147483661" r:id="rId7"/>
    <p:sldLayoutId id="2147483660" r:id="rId8"/>
    <p:sldLayoutId id="2147483662" r:id="rId9"/>
    <p:sldLayoutId id="2147483663" r:id="rId10"/>
    <p:sldLayoutId id="2147483664" r:id="rId11"/>
    <p:sldLayoutId id="2147483667" r:id="rId12"/>
  </p:sldLayoutIdLst>
  <p:txStyles>
    <p:titleStyle>
      <a:lvl1pPr algn="l" defTabSz="457200" rtl="0" eaLnBrk="1" latinLnBrk="0" hangingPunct="1">
        <a:spcBef>
          <a:spcPct val="0"/>
        </a:spcBef>
        <a:buNone/>
        <a:defRPr sz="3600" b="1" kern="1200" spc="-150">
          <a:solidFill>
            <a:schemeClr val="tx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chemeClr val="tx1"/>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hyperlink" Target="http://www.barrysbureau.com/Ecclesiastes.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t>The Pursuit of Meaning Through Work</a:t>
            </a:r>
          </a:p>
          <a:p>
            <a:r>
              <a:rPr lang="en-US" sz="2800" dirty="0" err="1"/>
              <a:t>Ecc</a:t>
            </a:r>
            <a:r>
              <a:rPr lang="en-US" sz="2800" dirty="0"/>
              <a:t>. 2:12-26</a:t>
            </a:r>
          </a:p>
        </p:txBody>
      </p:sp>
      <p:sp>
        <p:nvSpPr>
          <p:cNvPr id="3" name="Text Placeholder 2"/>
          <p:cNvSpPr>
            <a:spLocks noGrp="1"/>
          </p:cNvSpPr>
          <p:nvPr>
            <p:ph type="body" sz="quarter" idx="10"/>
          </p:nvPr>
        </p:nvSpPr>
        <p:spPr>
          <a:xfrm>
            <a:off x="227748" y="1423005"/>
            <a:ext cx="3406621" cy="3363913"/>
          </a:xfrm>
        </p:spPr>
        <p:txBody>
          <a:bodyPr/>
          <a:lstStyle/>
          <a:p>
            <a:r>
              <a:rPr lang="en-US" dirty="0"/>
              <a:t>3</a:t>
            </a:r>
          </a:p>
        </p:txBody>
      </p:sp>
      <p:sp>
        <p:nvSpPr>
          <p:cNvPr id="5" name="TextBox 4">
            <a:extLst>
              <a:ext uri="{FF2B5EF4-FFF2-40B4-BE49-F238E27FC236}">
                <a16:creationId xmlns:a16="http://schemas.microsoft.com/office/drawing/2014/main" id="{F590C8AC-48C4-112C-7A3C-2A6DA7087351}"/>
              </a:ext>
            </a:extLst>
          </p:cNvPr>
          <p:cNvSpPr txBox="1"/>
          <p:nvPr/>
        </p:nvSpPr>
        <p:spPr>
          <a:xfrm>
            <a:off x="4160831" y="3835970"/>
            <a:ext cx="5412885" cy="369332"/>
          </a:xfrm>
          <a:prstGeom prst="rect">
            <a:avLst/>
          </a:prstGeom>
          <a:noFill/>
        </p:spPr>
        <p:txBody>
          <a:bodyPr wrap="square">
            <a:spAutoFit/>
          </a:bodyPr>
          <a:lstStyle/>
          <a:p>
            <a:r>
              <a:rPr lang="en-US" b="1" dirty="0"/>
              <a:t>Barry G. Johnson, Sr. - Facilitating</a:t>
            </a:r>
          </a:p>
        </p:txBody>
      </p:sp>
      <p:sp>
        <p:nvSpPr>
          <p:cNvPr id="7" name="TextBox 6">
            <a:extLst>
              <a:ext uri="{FF2B5EF4-FFF2-40B4-BE49-F238E27FC236}">
                <a16:creationId xmlns:a16="http://schemas.microsoft.com/office/drawing/2014/main" id="{09D3D3FB-19F9-A10F-2FBC-BC72F7DAC3A8}"/>
              </a:ext>
            </a:extLst>
          </p:cNvPr>
          <p:cNvSpPr txBox="1"/>
          <p:nvPr/>
        </p:nvSpPr>
        <p:spPr>
          <a:xfrm>
            <a:off x="3333914" y="320772"/>
            <a:ext cx="5444654" cy="369332"/>
          </a:xfrm>
          <a:prstGeom prst="rect">
            <a:avLst/>
          </a:prstGeom>
          <a:noFill/>
        </p:spPr>
        <p:txBody>
          <a:bodyPr wrap="square">
            <a:spAutoFit/>
          </a:bodyPr>
          <a:lstStyle/>
          <a:p>
            <a:r>
              <a:rPr lang="en-US" b="1" dirty="0"/>
              <a:t>Taught at: Schrader Lane Church of Christ 2023</a:t>
            </a:r>
          </a:p>
        </p:txBody>
      </p:sp>
    </p:spTree>
    <p:extLst>
      <p:ext uri="{BB962C8B-B14F-4D97-AF65-F5344CB8AC3E}">
        <p14:creationId xmlns:p14="http://schemas.microsoft.com/office/powerpoint/2010/main" val="114102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D0951E-D273-EA88-D511-1FDCCC104FC4}"/>
              </a:ext>
            </a:extLst>
          </p:cNvPr>
          <p:cNvPicPr>
            <a:picLocks noChangeAspect="1"/>
          </p:cNvPicPr>
          <p:nvPr/>
        </p:nvPicPr>
        <p:blipFill>
          <a:blip r:embed="rId2"/>
          <a:stretch>
            <a:fillRect/>
          </a:stretch>
        </p:blipFill>
        <p:spPr>
          <a:xfrm>
            <a:off x="685800" y="382342"/>
            <a:ext cx="7772400" cy="4378816"/>
          </a:xfrm>
          <a:prstGeom prst="rect">
            <a:avLst/>
          </a:prstGeom>
        </p:spPr>
      </p:pic>
    </p:spTree>
    <p:extLst>
      <p:ext uri="{BB962C8B-B14F-4D97-AF65-F5344CB8AC3E}">
        <p14:creationId xmlns:p14="http://schemas.microsoft.com/office/powerpoint/2010/main" val="2039650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24B71C-2FC5-03C1-458F-570C835D437F}"/>
              </a:ext>
            </a:extLst>
          </p:cNvPr>
          <p:cNvPicPr>
            <a:picLocks noChangeAspect="1"/>
          </p:cNvPicPr>
          <p:nvPr/>
        </p:nvPicPr>
        <p:blipFill>
          <a:blip r:embed="rId2"/>
          <a:stretch>
            <a:fillRect/>
          </a:stretch>
        </p:blipFill>
        <p:spPr>
          <a:xfrm>
            <a:off x="-1" y="0"/>
            <a:ext cx="9142969" cy="3705308"/>
          </a:xfrm>
          <a:prstGeom prst="rect">
            <a:avLst/>
          </a:prstGeom>
        </p:spPr>
      </p:pic>
      <p:sp>
        <p:nvSpPr>
          <p:cNvPr id="3" name="TextBox 2">
            <a:extLst>
              <a:ext uri="{FF2B5EF4-FFF2-40B4-BE49-F238E27FC236}">
                <a16:creationId xmlns:a16="http://schemas.microsoft.com/office/drawing/2014/main" id="{2BCEA094-7B0A-941D-A21E-5A18F9BE6F4B}"/>
              </a:ext>
            </a:extLst>
          </p:cNvPr>
          <p:cNvSpPr txBox="1"/>
          <p:nvPr/>
        </p:nvSpPr>
        <p:spPr>
          <a:xfrm>
            <a:off x="516835" y="3975652"/>
            <a:ext cx="5981125" cy="646331"/>
          </a:xfrm>
          <a:prstGeom prst="rect">
            <a:avLst/>
          </a:prstGeom>
          <a:noFill/>
        </p:spPr>
        <p:txBody>
          <a:bodyPr wrap="none" rtlCol="0">
            <a:spAutoFit/>
          </a:bodyPr>
          <a:lstStyle/>
          <a:p>
            <a:r>
              <a:rPr lang="en-US" dirty="0"/>
              <a:t>Evil – 313x’s in (ESV)</a:t>
            </a:r>
          </a:p>
          <a:p>
            <a:r>
              <a:rPr lang="en-US" dirty="0"/>
              <a:t>		evil, wickedness, depravity; misfortune, disaster</a:t>
            </a:r>
          </a:p>
        </p:txBody>
      </p:sp>
    </p:spTree>
    <p:extLst>
      <p:ext uri="{BB962C8B-B14F-4D97-AF65-F5344CB8AC3E}">
        <p14:creationId xmlns:p14="http://schemas.microsoft.com/office/powerpoint/2010/main" val="2373247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13221" y="429598"/>
            <a:ext cx="7606026" cy="3680039"/>
          </a:xfrm>
        </p:spPr>
        <p:txBody>
          <a:bodyPr>
            <a:normAutofit/>
          </a:bodyPr>
          <a:lstStyle/>
          <a:p>
            <a:r>
              <a:rPr lang="en-US" dirty="0"/>
              <a:t>For what does a man get in all his labor and in his striving with which he labors under the sun? Because all his days his task is painful and grievous; even at night his mind does not rest. This too is vanity.</a:t>
            </a:r>
          </a:p>
        </p:txBody>
      </p:sp>
      <p:sp>
        <p:nvSpPr>
          <p:cNvPr id="4" name="Text Placeholder 3"/>
          <p:cNvSpPr>
            <a:spLocks noGrp="1"/>
          </p:cNvSpPr>
          <p:nvPr>
            <p:ph type="body" sz="quarter" idx="11"/>
          </p:nvPr>
        </p:nvSpPr>
        <p:spPr/>
        <p:txBody>
          <a:bodyPr/>
          <a:lstStyle/>
          <a:p>
            <a:r>
              <a:rPr lang="en-US" dirty="0"/>
              <a:t>- </a:t>
            </a:r>
            <a:r>
              <a:rPr lang="en-US" dirty="0" err="1"/>
              <a:t>Ecc</a:t>
            </a:r>
            <a:r>
              <a:rPr lang="en-US" dirty="0"/>
              <a:t>. 2:22-23</a:t>
            </a:r>
          </a:p>
        </p:txBody>
      </p:sp>
    </p:spTree>
    <p:extLst>
      <p:ext uri="{BB962C8B-B14F-4D97-AF65-F5344CB8AC3E}">
        <p14:creationId xmlns:p14="http://schemas.microsoft.com/office/powerpoint/2010/main" val="1839690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13221" y="429598"/>
            <a:ext cx="7480520" cy="3680039"/>
          </a:xfrm>
        </p:spPr>
        <p:txBody>
          <a:bodyPr>
            <a:normAutofit/>
          </a:bodyPr>
          <a:lstStyle/>
          <a:p>
            <a:r>
              <a:rPr lang="en-US" dirty="0"/>
              <a:t>There is nothing better for a man than to eat and drink and tell himself that his labor is good. This also I have seen that it is from the hand of God. For who can eat and who can have enjoyment without Him?</a:t>
            </a:r>
          </a:p>
        </p:txBody>
      </p:sp>
      <p:sp>
        <p:nvSpPr>
          <p:cNvPr id="4" name="Text Placeholder 3"/>
          <p:cNvSpPr>
            <a:spLocks noGrp="1"/>
          </p:cNvSpPr>
          <p:nvPr>
            <p:ph type="body" sz="quarter" idx="11"/>
          </p:nvPr>
        </p:nvSpPr>
        <p:spPr/>
        <p:txBody>
          <a:bodyPr/>
          <a:lstStyle/>
          <a:p>
            <a:r>
              <a:rPr lang="en-US" dirty="0"/>
              <a:t>- </a:t>
            </a:r>
            <a:r>
              <a:rPr lang="en-US" dirty="0" err="1"/>
              <a:t>Ecc</a:t>
            </a:r>
            <a:r>
              <a:rPr lang="en-US" dirty="0"/>
              <a:t>. 2:24-25</a:t>
            </a:r>
          </a:p>
        </p:txBody>
      </p:sp>
    </p:spTree>
    <p:extLst>
      <p:ext uri="{BB962C8B-B14F-4D97-AF65-F5344CB8AC3E}">
        <p14:creationId xmlns:p14="http://schemas.microsoft.com/office/powerpoint/2010/main" val="1557122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Observation</a:t>
            </a:r>
          </a:p>
        </p:txBody>
      </p:sp>
      <p:sp>
        <p:nvSpPr>
          <p:cNvPr id="5" name="Text Placeholder 4"/>
          <p:cNvSpPr>
            <a:spLocks noGrp="1"/>
          </p:cNvSpPr>
          <p:nvPr>
            <p:ph type="body" sz="quarter" idx="10"/>
          </p:nvPr>
        </p:nvSpPr>
        <p:spPr/>
        <p:txBody>
          <a:bodyPr>
            <a:normAutofit/>
          </a:bodyPr>
          <a:lstStyle/>
          <a:p>
            <a:r>
              <a:rPr lang="en-US" sz="4000" dirty="0"/>
              <a:t>The ability to experience joy is not related to what we do. </a:t>
            </a:r>
          </a:p>
        </p:txBody>
      </p:sp>
    </p:spTree>
    <p:extLst>
      <p:ext uri="{BB962C8B-B14F-4D97-AF65-F5344CB8AC3E}">
        <p14:creationId xmlns:p14="http://schemas.microsoft.com/office/powerpoint/2010/main" val="3575176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lnSpcReduction="10000"/>
          </a:bodyPr>
          <a:lstStyle/>
          <a:p>
            <a:pPr marL="0" indent="0">
              <a:buNone/>
            </a:pPr>
            <a:r>
              <a:rPr lang="en-US" sz="4000" dirty="0"/>
              <a:t>We experience the relationship</a:t>
            </a:r>
            <a:br>
              <a:rPr lang="en-US" sz="4000" dirty="0"/>
            </a:br>
            <a:r>
              <a:rPr lang="en-US" sz="4000" dirty="0"/>
              <a:t>of joy in several ways:</a:t>
            </a:r>
            <a:br>
              <a:rPr lang="en-US" sz="4000" dirty="0"/>
            </a:br>
            <a:endParaRPr lang="en-US" sz="1600" dirty="0"/>
          </a:p>
          <a:p>
            <a:pPr marL="0" indent="0">
              <a:buNone/>
            </a:pPr>
            <a:r>
              <a:rPr lang="en-US" dirty="0"/>
              <a:t>	</a:t>
            </a:r>
            <a:r>
              <a:rPr lang="en-US" sz="3600" dirty="0"/>
              <a:t>- Salvation</a:t>
            </a:r>
          </a:p>
          <a:p>
            <a:pPr marL="0" indent="0">
              <a:buNone/>
            </a:pPr>
            <a:r>
              <a:rPr lang="en-US" sz="3600" dirty="0"/>
              <a:t>	- Hope</a:t>
            </a:r>
          </a:p>
          <a:p>
            <a:pPr marL="0" indent="0">
              <a:buNone/>
            </a:pPr>
            <a:r>
              <a:rPr lang="en-US" sz="3600" dirty="0"/>
              <a:t>	- Insight</a:t>
            </a:r>
          </a:p>
          <a:p>
            <a:pPr marL="0" indent="0">
              <a:buNone/>
            </a:pPr>
            <a:r>
              <a:rPr lang="en-US" sz="3600" dirty="0"/>
              <a:t>	- Love</a:t>
            </a:r>
          </a:p>
        </p:txBody>
      </p:sp>
    </p:spTree>
    <p:extLst>
      <p:ext uri="{BB962C8B-B14F-4D97-AF65-F5344CB8AC3E}">
        <p14:creationId xmlns:p14="http://schemas.microsoft.com/office/powerpoint/2010/main" val="2661204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294" y="448056"/>
            <a:ext cx="8803341" cy="4233672"/>
          </a:xfrm>
        </p:spPr>
        <p:txBody>
          <a:bodyPr>
            <a:normAutofit/>
          </a:bodyPr>
          <a:lstStyle/>
          <a:p>
            <a:r>
              <a:rPr lang="en-US" dirty="0"/>
              <a:t>Relationship with Christ</a:t>
            </a:r>
            <a:br>
              <a:rPr lang="en-US" dirty="0"/>
            </a:br>
            <a:r>
              <a:rPr lang="en-US" dirty="0"/>
              <a:t>↓</a:t>
            </a:r>
            <a:br>
              <a:rPr lang="en-US" dirty="0"/>
            </a:br>
            <a:r>
              <a:rPr lang="en-US" dirty="0"/>
              <a:t>Satisfaction</a:t>
            </a:r>
            <a:br>
              <a:rPr lang="en-US" dirty="0"/>
            </a:br>
            <a:r>
              <a:rPr lang="en-US" dirty="0"/>
              <a:t>↓</a:t>
            </a:r>
            <a:br>
              <a:rPr lang="is-IS" dirty="0"/>
            </a:br>
            <a:r>
              <a:rPr lang="en-US" dirty="0"/>
              <a:t>Love, Joy, Peace</a:t>
            </a:r>
          </a:p>
        </p:txBody>
      </p:sp>
    </p:spTree>
    <p:extLst>
      <p:ext uri="{BB962C8B-B14F-4D97-AF65-F5344CB8AC3E}">
        <p14:creationId xmlns:p14="http://schemas.microsoft.com/office/powerpoint/2010/main" val="2372382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Solomon is saying that satisfaction, joy and peace work from the </a:t>
            </a:r>
            <a:r>
              <a:rPr lang="en-US" sz="4400" u="sng" dirty="0"/>
              <a:t>inside</a:t>
            </a:r>
            <a:r>
              <a:rPr lang="en-US" sz="4400" dirty="0"/>
              <a:t> out!</a:t>
            </a:r>
          </a:p>
        </p:txBody>
      </p:sp>
    </p:spTree>
    <p:extLst>
      <p:ext uri="{BB962C8B-B14F-4D97-AF65-F5344CB8AC3E}">
        <p14:creationId xmlns:p14="http://schemas.microsoft.com/office/powerpoint/2010/main" val="3697800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For to a person who is good in His sight He has given wisdom and knowledge and joy, while to the sinner He has given the task of gathering and collecting so that he may give to one who is good in God’s sight. This too is vanity and striving after wind.</a:t>
            </a:r>
          </a:p>
        </p:txBody>
      </p:sp>
      <p:sp>
        <p:nvSpPr>
          <p:cNvPr id="4" name="Text Placeholder 3"/>
          <p:cNvSpPr>
            <a:spLocks noGrp="1"/>
          </p:cNvSpPr>
          <p:nvPr>
            <p:ph type="body" sz="quarter" idx="11"/>
          </p:nvPr>
        </p:nvSpPr>
        <p:spPr/>
        <p:txBody>
          <a:bodyPr/>
          <a:lstStyle/>
          <a:p>
            <a:r>
              <a:rPr lang="en-US" dirty="0"/>
              <a:t>- </a:t>
            </a:r>
            <a:r>
              <a:rPr lang="en-US" dirty="0" err="1"/>
              <a:t>Ecc</a:t>
            </a:r>
            <a:r>
              <a:rPr lang="en-US" dirty="0"/>
              <a:t>. 2:26</a:t>
            </a:r>
          </a:p>
        </p:txBody>
      </p:sp>
    </p:spTree>
    <p:extLst>
      <p:ext uri="{BB962C8B-B14F-4D97-AF65-F5344CB8AC3E}">
        <p14:creationId xmlns:p14="http://schemas.microsoft.com/office/powerpoint/2010/main" val="3446223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essence of one’s being is rooted in one’s relationship with God. </a:t>
            </a:r>
          </a:p>
        </p:txBody>
      </p:sp>
    </p:spTree>
    <p:extLst>
      <p:ext uri="{BB962C8B-B14F-4D97-AF65-F5344CB8AC3E}">
        <p14:creationId xmlns:p14="http://schemas.microsoft.com/office/powerpoint/2010/main" val="172463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person running&#10;&#10;Description automatically generated">
            <a:extLst>
              <a:ext uri="{FF2B5EF4-FFF2-40B4-BE49-F238E27FC236}">
                <a16:creationId xmlns:a16="http://schemas.microsoft.com/office/drawing/2014/main" id="{D6AA9E52-D12C-600A-1F5C-6630F296CDBA}"/>
              </a:ext>
            </a:extLst>
          </p:cNvPr>
          <p:cNvPicPr>
            <a:picLocks noChangeAspect="1"/>
          </p:cNvPicPr>
          <p:nvPr/>
        </p:nvPicPr>
        <p:blipFill>
          <a:blip r:embed="rId3"/>
          <a:stretch>
            <a:fillRect/>
          </a:stretch>
        </p:blipFill>
        <p:spPr>
          <a:xfrm>
            <a:off x="0" y="0"/>
            <a:ext cx="2412724" cy="2412724"/>
          </a:xfrm>
          <a:prstGeom prst="rect">
            <a:avLst/>
          </a:prstGeom>
        </p:spPr>
      </p:pic>
      <p:sp>
        <p:nvSpPr>
          <p:cNvPr id="2" name="Title 1">
            <a:extLst>
              <a:ext uri="{FF2B5EF4-FFF2-40B4-BE49-F238E27FC236}">
                <a16:creationId xmlns:a16="http://schemas.microsoft.com/office/drawing/2014/main" id="{066698B7-A3DA-C137-44BB-E00A07A6E957}"/>
              </a:ext>
            </a:extLst>
          </p:cNvPr>
          <p:cNvSpPr>
            <a:spLocks noGrp="1"/>
          </p:cNvSpPr>
          <p:nvPr>
            <p:ph type="title"/>
          </p:nvPr>
        </p:nvSpPr>
        <p:spPr>
          <a:xfrm>
            <a:off x="615285" y="1"/>
            <a:ext cx="7913430" cy="5143500"/>
          </a:xfrm>
        </p:spPr>
        <p:txBody>
          <a:bodyPr>
            <a:noAutofit/>
          </a:bodyPr>
          <a:lstStyle/>
          <a:p>
            <a:r>
              <a:rPr lang="en-US" sz="3200" dirty="0"/>
              <a:t>New Coming Soon:</a:t>
            </a:r>
            <a:br>
              <a:rPr lang="en-US" sz="3200" dirty="0"/>
            </a:br>
            <a:r>
              <a:rPr lang="en-US" sz="3200" dirty="0"/>
              <a:t>Ecclesiastes: </a:t>
            </a:r>
            <a:br>
              <a:rPr lang="en-US" sz="3200" dirty="0"/>
            </a:br>
            <a:r>
              <a:rPr lang="en-US" sz="3200" dirty="0"/>
              <a:t>A Striving After the Wind</a:t>
            </a:r>
            <a:br>
              <a:rPr lang="en-US" sz="3200" dirty="0"/>
            </a:br>
            <a:br>
              <a:rPr lang="en-US" sz="3200" dirty="0"/>
            </a:br>
            <a:r>
              <a:rPr lang="en-US" sz="2800" dirty="0"/>
              <a:t>Wednesdays</a:t>
            </a:r>
            <a:br>
              <a:rPr lang="en-US" sz="2800" dirty="0"/>
            </a:br>
            <a:r>
              <a:rPr lang="en-US" sz="2800" dirty="0"/>
              <a:t>through November 8th </a:t>
            </a:r>
            <a:br>
              <a:rPr lang="en-US" sz="2800" dirty="0"/>
            </a:br>
            <a:r>
              <a:rPr lang="en-US" sz="2800" dirty="0"/>
              <a:t>On Zoom @ 6:15 p.m.</a:t>
            </a:r>
            <a:br>
              <a:rPr lang="en-US" sz="2800" dirty="0"/>
            </a:br>
            <a:r>
              <a:rPr lang="en-US" sz="2400" b="0" dirty="0"/>
              <a:t> </a:t>
            </a:r>
            <a:br>
              <a:rPr lang="en-US" sz="3200" dirty="0"/>
            </a:br>
            <a:r>
              <a:rPr lang="en-US" sz="1800" b="0" spc="0" dirty="0"/>
              <a:t>Free PDF Book &amp; Student Workbook available for download at</a:t>
            </a:r>
            <a:r>
              <a:rPr lang="en-US" sz="2400" b="0" spc="0" dirty="0"/>
              <a:t> </a:t>
            </a:r>
            <a:br>
              <a:rPr lang="en-US" sz="3200" dirty="0"/>
            </a:br>
            <a:r>
              <a:rPr lang="en-US" sz="2000" spc="300" dirty="0">
                <a:hlinkClick r:id="rId4"/>
              </a:rPr>
              <a:t>www.BarrysBureau.com/Ecclesiastes.html</a:t>
            </a:r>
            <a:br>
              <a:rPr lang="en-US" sz="2000" spc="300" dirty="0"/>
            </a:br>
            <a:r>
              <a:rPr lang="en-US" sz="2000" spc="300" dirty="0"/>
              <a:t>Barry Johnson, Sr. - Facilitating</a:t>
            </a:r>
          </a:p>
        </p:txBody>
      </p:sp>
      <p:pic>
        <p:nvPicPr>
          <p:cNvPr id="6" name="Picture 5" descr="A qr code with a logo&#10;&#10;Description automatically generated">
            <a:extLst>
              <a:ext uri="{FF2B5EF4-FFF2-40B4-BE49-F238E27FC236}">
                <a16:creationId xmlns:a16="http://schemas.microsoft.com/office/drawing/2014/main" id="{A1D2255F-DD18-8CE4-8C3F-EA7FCBDF5375}"/>
              </a:ext>
            </a:extLst>
          </p:cNvPr>
          <p:cNvPicPr>
            <a:picLocks noChangeAspect="1"/>
          </p:cNvPicPr>
          <p:nvPr/>
        </p:nvPicPr>
        <p:blipFill>
          <a:blip r:embed="rId5"/>
          <a:stretch>
            <a:fillRect/>
          </a:stretch>
        </p:blipFill>
        <p:spPr>
          <a:xfrm>
            <a:off x="6731276" y="0"/>
            <a:ext cx="2412724" cy="2412724"/>
          </a:xfrm>
          <a:prstGeom prst="rect">
            <a:avLst/>
          </a:prstGeom>
        </p:spPr>
      </p:pic>
    </p:spTree>
    <p:extLst>
      <p:ext uri="{BB962C8B-B14F-4D97-AF65-F5344CB8AC3E}">
        <p14:creationId xmlns:p14="http://schemas.microsoft.com/office/powerpoint/2010/main" val="773429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Solomon’s Point</a:t>
            </a:r>
          </a:p>
        </p:txBody>
      </p:sp>
      <p:sp>
        <p:nvSpPr>
          <p:cNvPr id="4" name="Text Placeholder 3"/>
          <p:cNvSpPr>
            <a:spLocks noGrp="1"/>
          </p:cNvSpPr>
          <p:nvPr>
            <p:ph type="body" sz="quarter" idx="10"/>
          </p:nvPr>
        </p:nvSpPr>
        <p:spPr/>
        <p:txBody>
          <a:bodyPr/>
          <a:lstStyle/>
          <a:p>
            <a:pPr marL="514350" indent="-514350">
              <a:buFont typeface="+mj-lt"/>
              <a:buAutoNum type="arabicPeriod"/>
            </a:pPr>
            <a:r>
              <a:rPr lang="en-US" dirty="0"/>
              <a:t>Satisfaction is available to everyone </a:t>
            </a:r>
            <a:r>
              <a:rPr lang="en-US" dirty="0" err="1"/>
              <a:t>irregardless</a:t>
            </a:r>
            <a:r>
              <a:rPr lang="en-US" dirty="0"/>
              <a:t> of what they do as work. </a:t>
            </a:r>
          </a:p>
        </p:txBody>
      </p:sp>
    </p:spTree>
    <p:extLst>
      <p:ext uri="{BB962C8B-B14F-4D97-AF65-F5344CB8AC3E}">
        <p14:creationId xmlns:p14="http://schemas.microsoft.com/office/powerpoint/2010/main" val="3575365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Solomon’s Point</a:t>
            </a:r>
          </a:p>
        </p:txBody>
      </p:sp>
      <p:sp>
        <p:nvSpPr>
          <p:cNvPr id="4" name="Text Placeholder 3"/>
          <p:cNvSpPr>
            <a:spLocks noGrp="1"/>
          </p:cNvSpPr>
          <p:nvPr>
            <p:ph type="body" sz="quarter" idx="10"/>
          </p:nvPr>
        </p:nvSpPr>
        <p:spPr/>
        <p:txBody>
          <a:bodyPr/>
          <a:lstStyle/>
          <a:p>
            <a:pPr marL="514350" indent="-514350">
              <a:buFont typeface="+mj-lt"/>
              <a:buAutoNum type="arabicPeriod" startAt="2"/>
            </a:pPr>
            <a:r>
              <a:rPr lang="en-US" dirty="0"/>
              <a:t>Joy and satisfaction are not a direct product of one’s work/skill, but must be found in one’s relationship with God. </a:t>
            </a:r>
          </a:p>
        </p:txBody>
      </p:sp>
    </p:spTree>
    <p:extLst>
      <p:ext uri="{BB962C8B-B14F-4D97-AF65-F5344CB8AC3E}">
        <p14:creationId xmlns:p14="http://schemas.microsoft.com/office/powerpoint/2010/main" val="54775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Solomon’s Point</a:t>
            </a:r>
          </a:p>
        </p:txBody>
      </p:sp>
      <p:sp>
        <p:nvSpPr>
          <p:cNvPr id="4" name="Text Placeholder 3"/>
          <p:cNvSpPr>
            <a:spLocks noGrp="1"/>
          </p:cNvSpPr>
          <p:nvPr>
            <p:ph type="body" sz="quarter" idx="10"/>
          </p:nvPr>
        </p:nvSpPr>
        <p:spPr/>
        <p:txBody>
          <a:bodyPr/>
          <a:lstStyle/>
          <a:p>
            <a:pPr marL="514350" indent="-514350">
              <a:buFont typeface="+mj-lt"/>
              <a:buAutoNum type="arabicPeriod" startAt="3"/>
            </a:pPr>
            <a:r>
              <a:rPr lang="en-US" dirty="0"/>
              <a:t>This relationship blesses our work, whatever we choose to do. </a:t>
            </a:r>
          </a:p>
        </p:txBody>
      </p:sp>
    </p:spTree>
    <p:extLst>
      <p:ext uri="{BB962C8B-B14F-4D97-AF65-F5344CB8AC3E}">
        <p14:creationId xmlns:p14="http://schemas.microsoft.com/office/powerpoint/2010/main" val="572207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Pleasure is pleasurable but also fleeting without lasting value. </a:t>
            </a:r>
          </a:p>
        </p:txBody>
      </p:sp>
    </p:spTree>
    <p:extLst>
      <p:ext uri="{BB962C8B-B14F-4D97-AF65-F5344CB8AC3E}">
        <p14:creationId xmlns:p14="http://schemas.microsoft.com/office/powerpoint/2010/main" val="1975202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dirty="0"/>
              <a:t>So I turned to consider wisdom, madness and folly; for what will the man do who will come after the king except what has already been done? And I saw that wisdom excels folly as light excels darkness. The wise man’s eyes are in his head, but the fool walks in darkness. </a:t>
            </a:r>
          </a:p>
        </p:txBody>
      </p:sp>
      <p:sp>
        <p:nvSpPr>
          <p:cNvPr id="4" name="Text Placeholder 3"/>
          <p:cNvSpPr>
            <a:spLocks noGrp="1"/>
          </p:cNvSpPr>
          <p:nvPr>
            <p:ph type="body" sz="quarter" idx="11"/>
          </p:nvPr>
        </p:nvSpPr>
        <p:spPr/>
        <p:txBody>
          <a:bodyPr/>
          <a:lstStyle/>
          <a:p>
            <a:r>
              <a:rPr lang="en-US" dirty="0"/>
              <a:t>- </a:t>
            </a:r>
            <a:r>
              <a:rPr lang="en-US" dirty="0" err="1"/>
              <a:t>Ecc</a:t>
            </a:r>
            <a:r>
              <a:rPr lang="en-US" dirty="0"/>
              <a:t>. 2:12-14a</a:t>
            </a:r>
          </a:p>
        </p:txBody>
      </p:sp>
    </p:spTree>
    <p:extLst>
      <p:ext uri="{BB962C8B-B14F-4D97-AF65-F5344CB8AC3E}">
        <p14:creationId xmlns:p14="http://schemas.microsoft.com/office/powerpoint/2010/main" val="1195552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dirty="0"/>
              <a:t>And yet I know that one fate befalls them both. Then I said to myself, “As is the fate of the fool, it will also befall me. Why then have I been extremely wise?” So I said to myself, “This too is vanity.” </a:t>
            </a:r>
          </a:p>
        </p:txBody>
      </p:sp>
      <p:sp>
        <p:nvSpPr>
          <p:cNvPr id="4" name="Text Placeholder 3"/>
          <p:cNvSpPr>
            <a:spLocks noGrp="1"/>
          </p:cNvSpPr>
          <p:nvPr>
            <p:ph type="body" sz="quarter" idx="11"/>
          </p:nvPr>
        </p:nvSpPr>
        <p:spPr/>
        <p:txBody>
          <a:bodyPr/>
          <a:lstStyle/>
          <a:p>
            <a:r>
              <a:rPr lang="en-US" dirty="0"/>
              <a:t>- </a:t>
            </a:r>
            <a:r>
              <a:rPr lang="en-US" dirty="0" err="1"/>
              <a:t>Ecc</a:t>
            </a:r>
            <a:r>
              <a:rPr lang="en-US" dirty="0"/>
              <a:t>. 2:14b-15</a:t>
            </a:r>
          </a:p>
        </p:txBody>
      </p:sp>
    </p:spTree>
    <p:extLst>
      <p:ext uri="{BB962C8B-B14F-4D97-AF65-F5344CB8AC3E}">
        <p14:creationId xmlns:p14="http://schemas.microsoft.com/office/powerpoint/2010/main" val="2884697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fontScale="92500" lnSpcReduction="10000"/>
          </a:bodyPr>
          <a:lstStyle/>
          <a:p>
            <a:r>
              <a:rPr lang="en-US" dirty="0"/>
              <a:t>For there is no lasting remembrance of the wise man as with the fool, inasmuch as in the coming days all will be forgotten. And how the wise man and the fool alike die! So I hated life, for the work which had been done under the sun was grievous to me; because everything is futility and striving after wind.</a:t>
            </a:r>
          </a:p>
        </p:txBody>
      </p:sp>
      <p:sp>
        <p:nvSpPr>
          <p:cNvPr id="4" name="Text Placeholder 3"/>
          <p:cNvSpPr>
            <a:spLocks noGrp="1"/>
          </p:cNvSpPr>
          <p:nvPr>
            <p:ph type="body" sz="quarter" idx="11"/>
          </p:nvPr>
        </p:nvSpPr>
        <p:spPr/>
        <p:txBody>
          <a:bodyPr/>
          <a:lstStyle/>
          <a:p>
            <a:r>
              <a:rPr lang="en-US" dirty="0"/>
              <a:t>- </a:t>
            </a:r>
            <a:r>
              <a:rPr lang="en-US" dirty="0" err="1"/>
              <a:t>Ecc</a:t>
            </a:r>
            <a:r>
              <a:rPr lang="en-US" dirty="0"/>
              <a:t>. 2:16-17</a:t>
            </a:r>
          </a:p>
        </p:txBody>
      </p:sp>
    </p:spTree>
    <p:extLst>
      <p:ext uri="{BB962C8B-B14F-4D97-AF65-F5344CB8AC3E}">
        <p14:creationId xmlns:p14="http://schemas.microsoft.com/office/powerpoint/2010/main" val="1088294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dirty="0"/>
              <a:t>Thus I hated all the fruit of my labor for which I had labored under the sun, for I must leave it to the man who will come after me.</a:t>
            </a:r>
          </a:p>
        </p:txBody>
      </p:sp>
      <p:sp>
        <p:nvSpPr>
          <p:cNvPr id="4" name="Text Placeholder 3"/>
          <p:cNvSpPr>
            <a:spLocks noGrp="1"/>
          </p:cNvSpPr>
          <p:nvPr>
            <p:ph type="body" sz="quarter" idx="11"/>
          </p:nvPr>
        </p:nvSpPr>
        <p:spPr/>
        <p:txBody>
          <a:bodyPr/>
          <a:lstStyle/>
          <a:p>
            <a:r>
              <a:rPr lang="en-US" dirty="0"/>
              <a:t>- </a:t>
            </a:r>
            <a:r>
              <a:rPr lang="en-US" dirty="0" err="1"/>
              <a:t>Ecc</a:t>
            </a:r>
            <a:r>
              <a:rPr lang="en-US" dirty="0"/>
              <a:t>. 2:18</a:t>
            </a:r>
          </a:p>
        </p:txBody>
      </p:sp>
    </p:spTree>
    <p:extLst>
      <p:ext uri="{BB962C8B-B14F-4D97-AF65-F5344CB8AC3E}">
        <p14:creationId xmlns:p14="http://schemas.microsoft.com/office/powerpoint/2010/main" val="725653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dirty="0"/>
              <a:t>And who knows whether he will be a wise man or a fool? Yet he will have control over all the fruit of my labor for which I have labored by acting wisely under the sun. This too is vanity.</a:t>
            </a:r>
          </a:p>
        </p:txBody>
      </p:sp>
      <p:sp>
        <p:nvSpPr>
          <p:cNvPr id="4" name="Text Placeholder 3"/>
          <p:cNvSpPr>
            <a:spLocks noGrp="1"/>
          </p:cNvSpPr>
          <p:nvPr>
            <p:ph type="body" sz="quarter" idx="11"/>
          </p:nvPr>
        </p:nvSpPr>
        <p:spPr/>
        <p:txBody>
          <a:bodyPr/>
          <a:lstStyle/>
          <a:p>
            <a:r>
              <a:rPr lang="en-US" dirty="0"/>
              <a:t>- </a:t>
            </a:r>
            <a:r>
              <a:rPr lang="en-US" dirty="0" err="1"/>
              <a:t>Ecc</a:t>
            </a:r>
            <a:r>
              <a:rPr lang="en-US" dirty="0"/>
              <a:t>. 2:19</a:t>
            </a:r>
          </a:p>
        </p:txBody>
      </p:sp>
    </p:spTree>
    <p:extLst>
      <p:ext uri="{BB962C8B-B14F-4D97-AF65-F5344CB8AC3E}">
        <p14:creationId xmlns:p14="http://schemas.microsoft.com/office/powerpoint/2010/main" val="4204720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dirty="0"/>
              <a:t>Therefore I completely despaired of all the fruit of my labor for which I had labored under the sun. When there is a man who has labored with wisdom, knowledge and skill, then he gives his legacy to one who has not labored with them. This too is vanity and a great evil. </a:t>
            </a:r>
          </a:p>
        </p:txBody>
      </p:sp>
      <p:sp>
        <p:nvSpPr>
          <p:cNvPr id="4" name="Text Placeholder 3"/>
          <p:cNvSpPr>
            <a:spLocks noGrp="1"/>
          </p:cNvSpPr>
          <p:nvPr>
            <p:ph type="body" sz="quarter" idx="11"/>
          </p:nvPr>
        </p:nvSpPr>
        <p:spPr/>
        <p:txBody>
          <a:bodyPr/>
          <a:lstStyle/>
          <a:p>
            <a:r>
              <a:rPr lang="en-US" dirty="0"/>
              <a:t>- </a:t>
            </a:r>
            <a:r>
              <a:rPr lang="en-US" dirty="0" err="1"/>
              <a:t>Ecc</a:t>
            </a:r>
            <a:r>
              <a:rPr lang="en-US" dirty="0"/>
              <a:t>. 2:20-21</a:t>
            </a:r>
          </a:p>
        </p:txBody>
      </p:sp>
    </p:spTree>
    <p:extLst>
      <p:ext uri="{BB962C8B-B14F-4D97-AF65-F5344CB8AC3E}">
        <p14:creationId xmlns:p14="http://schemas.microsoft.com/office/powerpoint/2010/main" val="286470687"/>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2772</Words>
  <Application>Microsoft Macintosh PowerPoint</Application>
  <PresentationFormat>On-screen Show (16:9)</PresentationFormat>
  <Paragraphs>170</Paragraphs>
  <Slides>22</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Barlow</vt:lpstr>
      <vt:lpstr>Calibri</vt:lpstr>
      <vt:lpstr>Lato Black</vt:lpstr>
      <vt:lpstr>Lato Regular</vt:lpstr>
      <vt:lpstr>Merriweather</vt:lpstr>
      <vt:lpstr>With Title</vt:lpstr>
      <vt:lpstr>PowerPoint Presentation</vt:lpstr>
      <vt:lpstr>New Coming Soon: Ecclesiastes:  A Striving After the Wind  Wednesdays through November 8th  On Zoom @ 6:15 p.m.   Free PDF Book &amp; Student Workbook available for download at  www.BarrysBureau.com/Ecclesiastes.html Barry Johnson, Sr. - Facilitating</vt:lpstr>
      <vt:lpstr>Pleasure is pleasurable but also fleeting without lasting value.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Observation</vt:lpstr>
      <vt:lpstr>PowerPoint Presentation</vt:lpstr>
      <vt:lpstr>Relationship with Christ ↓ Satisfaction ↓ Love, Joy, Peace</vt:lpstr>
      <vt:lpstr>Solomon is saying that satisfaction, joy and peace work from the inside out!</vt:lpstr>
      <vt:lpstr>PowerPoint Presentation</vt:lpstr>
      <vt:lpstr>The essence of one’s being is rooted in one’s relationship with God. </vt:lpstr>
      <vt:lpstr>Solomon’s Point</vt:lpstr>
      <vt:lpstr>Solomon’s Point</vt:lpstr>
      <vt:lpstr>Solomon’s 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Barry Johnson</cp:lastModifiedBy>
  <cp:revision>67</cp:revision>
  <dcterms:created xsi:type="dcterms:W3CDTF">2014-04-30T18:34:38Z</dcterms:created>
  <dcterms:modified xsi:type="dcterms:W3CDTF">2023-08-30T18:40:36Z</dcterms:modified>
</cp:coreProperties>
</file>