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3" r:id="rId3"/>
    <p:sldId id="257" r:id="rId4"/>
    <p:sldId id="258" r:id="rId5"/>
    <p:sldId id="281" r:id="rId6"/>
    <p:sldId id="259" r:id="rId7"/>
    <p:sldId id="260" r:id="rId8"/>
    <p:sldId id="261" r:id="rId9"/>
    <p:sldId id="262" r:id="rId10"/>
    <p:sldId id="263" r:id="rId11"/>
    <p:sldId id="288" r:id="rId12"/>
    <p:sldId id="287" r:id="rId13"/>
    <p:sldId id="264" r:id="rId14"/>
    <p:sldId id="286" r:id="rId15"/>
    <p:sldId id="265" r:id="rId16"/>
    <p:sldId id="266" r:id="rId17"/>
    <p:sldId id="267" r:id="rId18"/>
    <p:sldId id="268" r:id="rId19"/>
    <p:sldId id="269" r:id="rId20"/>
    <p:sldId id="270" r:id="rId21"/>
    <p:sldId id="271" r:id="rId22"/>
    <p:sldId id="272" r:id="rId23"/>
    <p:sldId id="273" r:id="rId24"/>
    <p:sldId id="284" r:id="rId25"/>
    <p:sldId id="285" r:id="rId26"/>
    <p:sldId id="274" r:id="rId27"/>
    <p:sldId id="275" r:id="rId28"/>
    <p:sldId id="276" r:id="rId29"/>
    <p:sldId id="277" r:id="rId30"/>
    <p:sldId id="278" r:id="rId31"/>
    <p:sldId id="279" r:id="rId32"/>
    <p:sldId id="280"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8"/>
    <p:restoredTop sz="40136"/>
  </p:normalViewPr>
  <p:slideViewPr>
    <p:cSldViewPr snapToGrid="0" snapToObjects="1">
      <p:cViewPr varScale="1">
        <p:scale>
          <a:sx n="62" d="100"/>
          <a:sy n="62" d="100"/>
        </p:scale>
        <p:origin x="3376"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E8783-CB8D-A54E-9F9E-E442E866213F}" type="datetimeFigureOut">
              <a:rPr lang="en-US" smtClean="0"/>
              <a:t>8/16/23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7835F-5A45-104D-B5B5-E4DD067493DD}" type="slidenum">
              <a:rPr lang="en-US" smtClean="0"/>
              <a:t>‹#›</a:t>
            </a:fld>
            <a:endParaRPr lang="en-US"/>
          </a:p>
        </p:txBody>
      </p:sp>
    </p:spTree>
    <p:extLst>
      <p:ext uri="{BB962C8B-B14F-4D97-AF65-F5344CB8AC3E}">
        <p14:creationId xmlns:p14="http://schemas.microsoft.com/office/powerpoint/2010/main" val="321775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f.ly/logosres/nasb95?ref=BibleNASB95.2Sa12.12&amp;off=0&amp;ctx=+1%EF%BB%BFbroad+daylight.+%0a~+12+%E2%80%98Indeed+a%EF%BB%BFyou+d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iblegateway.com/passage/?search=I+Kings+4%3A29-34&amp;version=NASB199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bibletalk.tv/verse/155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nkjv/Rom%2015.4"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biblia.com/bible/nkjv/2%20Tim%203.16-17" TargetMode="External"/><Relationship Id="rId4" Type="http://schemas.openxmlformats.org/officeDocument/2006/relationships/hyperlink" Target="https://biblia.com/bible/nkjv/1%20Cor%2010.1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B7835F-5A45-104D-B5B5-E4DD067493DD}" type="slidenum">
              <a:rPr lang="en-US" smtClean="0"/>
              <a:t>1</a:t>
            </a:fld>
            <a:endParaRPr lang="en-US"/>
          </a:p>
        </p:txBody>
      </p:sp>
    </p:spTree>
    <p:extLst>
      <p:ext uri="{BB962C8B-B14F-4D97-AF65-F5344CB8AC3E}">
        <p14:creationId xmlns:p14="http://schemas.microsoft.com/office/powerpoint/2010/main" val="200284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Reflection and Summary - 6:10 - 12:14</a:t>
            </a:r>
          </a:p>
          <a:p>
            <a:pPr algn="l"/>
            <a:r>
              <a:rPr lang="en-US" b="0" i="0" u="none" strike="noStrike" dirty="0">
                <a:solidFill>
                  <a:srgbClr val="FFFFFF"/>
                </a:solidFill>
                <a:effectLst/>
                <a:latin typeface="Merriweather" pitchFamily="2" charset="77"/>
              </a:rPr>
              <a:t>Solomon draws a general conclusion from his observations of a life lived under the sun. </a:t>
            </a:r>
          </a:p>
          <a:p>
            <a:pPr algn="l"/>
            <a:r>
              <a:rPr lang="en-US" b="0" i="0" u="none" strike="noStrike" dirty="0">
                <a:solidFill>
                  <a:srgbClr val="FFFFFF"/>
                </a:solidFill>
                <a:effectLst/>
                <a:latin typeface="Merriweather" pitchFamily="2" charset="77"/>
              </a:rPr>
              <a:t>The expression (under the sun) means here on earth without God.</a:t>
            </a:r>
          </a:p>
          <a:p>
            <a:pPr algn="l"/>
            <a:endParaRPr lang="en-US" b="0" i="0" u="none" strike="noStrike" dirty="0">
              <a:solidFill>
                <a:srgbClr val="FFFFFF"/>
              </a:solidFill>
              <a:effectLst/>
              <a:latin typeface="Merriweather" pitchFamily="2" charset="77"/>
            </a:endParaRPr>
          </a:p>
          <a:p>
            <a:pPr algn="l">
              <a:buFont typeface="+mj-lt"/>
              <a:buAutoNum type="arabicPeriod"/>
            </a:pPr>
            <a:r>
              <a:rPr lang="en-US" b="0" i="0" u="none" strike="noStrike" dirty="0">
                <a:solidFill>
                  <a:srgbClr val="FFFFFF"/>
                </a:solidFill>
                <a:effectLst/>
                <a:latin typeface="Merriweather" pitchFamily="2" charset="77"/>
              </a:rPr>
              <a:t>Lasting purpose and fulfillment can be found only in a trusting relationship with God - nothing less will do (6:10-11:6).</a:t>
            </a:r>
          </a:p>
          <a:p>
            <a:pPr algn="l">
              <a:buFont typeface="+mj-lt"/>
              <a:buAutoNum type="arabicPeriod"/>
            </a:pPr>
            <a:r>
              <a:rPr lang="en-US" b="0" i="0" u="none" strike="noStrike" dirty="0">
                <a:solidFill>
                  <a:srgbClr val="FFFFFF"/>
                </a:solidFill>
                <a:effectLst/>
                <a:latin typeface="Merriweather" pitchFamily="2" charset="77"/>
              </a:rPr>
              <a:t>The young should remember and serve God while they are young before age and death overtake them (11:7-12:8).</a:t>
            </a:r>
          </a:p>
          <a:p>
            <a:pPr algn="l">
              <a:buFont typeface="+mj-lt"/>
              <a:buAutoNum type="arabicPeriod"/>
            </a:pPr>
            <a:r>
              <a:rPr lang="en-US" b="0" i="0" u="none" strike="noStrike" dirty="0">
                <a:solidFill>
                  <a:srgbClr val="FFFFFF"/>
                </a:solidFill>
                <a:effectLst/>
                <a:latin typeface="Merriweather" pitchFamily="2" charset="77"/>
              </a:rPr>
              <a:t>The bottom line principle for a meaningful life is to fear God and keep His commands (12:9-14).</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10</a:t>
            </a:fld>
            <a:endParaRPr lang="en-US"/>
          </a:p>
        </p:txBody>
      </p:sp>
    </p:spTree>
    <p:extLst>
      <p:ext uri="{BB962C8B-B14F-4D97-AF65-F5344CB8AC3E}">
        <p14:creationId xmlns:p14="http://schemas.microsoft.com/office/powerpoint/2010/main" val="689340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you for participating </a:t>
            </a:r>
          </a:p>
          <a:p>
            <a:endParaRPr lang="en-US" dirty="0"/>
          </a:p>
          <a:p>
            <a:r>
              <a:rPr lang="en-US" dirty="0"/>
              <a:t>A method to help with learning the material</a:t>
            </a:r>
          </a:p>
        </p:txBody>
      </p:sp>
      <p:sp>
        <p:nvSpPr>
          <p:cNvPr id="4" name="Slide Number Placeholder 3"/>
          <p:cNvSpPr>
            <a:spLocks noGrp="1"/>
          </p:cNvSpPr>
          <p:nvPr>
            <p:ph type="sldNum" sz="quarter" idx="5"/>
          </p:nvPr>
        </p:nvSpPr>
        <p:spPr/>
        <p:txBody>
          <a:bodyPr/>
          <a:lstStyle/>
          <a:p>
            <a:fld id="{95B7835F-5A45-104D-B5B5-E4DD067493DD}" type="slidenum">
              <a:rPr lang="en-US" smtClean="0"/>
              <a:t>11</a:t>
            </a:fld>
            <a:endParaRPr lang="en-US"/>
          </a:p>
        </p:txBody>
      </p:sp>
    </p:spTree>
    <p:extLst>
      <p:ext uri="{BB962C8B-B14F-4D97-AF65-F5344CB8AC3E}">
        <p14:creationId xmlns:p14="http://schemas.microsoft.com/office/powerpoint/2010/main" val="89999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to have 1 to 3 questions a week for you to participate in previous to the presentation of the class.</a:t>
            </a:r>
          </a:p>
        </p:txBody>
      </p:sp>
      <p:sp>
        <p:nvSpPr>
          <p:cNvPr id="4" name="Slide Number Placeholder 3"/>
          <p:cNvSpPr>
            <a:spLocks noGrp="1"/>
          </p:cNvSpPr>
          <p:nvPr>
            <p:ph type="sldNum" sz="quarter" idx="5"/>
          </p:nvPr>
        </p:nvSpPr>
        <p:spPr/>
        <p:txBody>
          <a:bodyPr/>
          <a:lstStyle/>
          <a:p>
            <a:fld id="{95B7835F-5A45-104D-B5B5-E4DD067493DD}" type="slidenum">
              <a:rPr lang="en-US" smtClean="0"/>
              <a:t>12</a:t>
            </a:fld>
            <a:endParaRPr lang="en-US"/>
          </a:p>
        </p:txBody>
      </p:sp>
    </p:spTree>
    <p:extLst>
      <p:ext uri="{BB962C8B-B14F-4D97-AF65-F5344CB8AC3E}">
        <p14:creationId xmlns:p14="http://schemas.microsoft.com/office/powerpoint/2010/main" val="371154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Introduction - 1:1-18</a:t>
            </a:r>
          </a:p>
          <a:p>
            <a:pPr algn="l"/>
            <a:r>
              <a:rPr lang="en-US" b="0" i="0" u="none" strike="noStrike" dirty="0">
                <a:solidFill>
                  <a:srgbClr val="FFFFFF"/>
                </a:solidFill>
                <a:effectLst/>
                <a:latin typeface="Merriweather" pitchFamily="2" charset="77"/>
              </a:rPr>
              <a:t>Solomon's father, David, had fought many wars in order to secure Israel's borders and bring peace upon the land. He also left a great estate which made Solomon wealthy as he began his reign.</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This wealth increased as tax money, normally used to provide for wars and armies, was left for Solomon to invest into other pursuits. </a:t>
            </a:r>
          </a:p>
          <a:p>
            <a:pPr algn="l"/>
            <a:r>
              <a:rPr lang="en-US" b="0" i="0" u="none" strike="noStrike" dirty="0">
                <a:solidFill>
                  <a:srgbClr val="FFFFFF"/>
                </a:solidFill>
                <a:effectLst/>
                <a:latin typeface="Merriweather" pitchFamily="2" charset="77"/>
              </a:rPr>
              <a:t>Great riches plus relative peace provided Solomon with the luxury of experimenting with various pursuits in order to find true happiness; </a:t>
            </a:r>
          </a:p>
          <a:p>
            <a:pPr lvl="1" algn="l"/>
            <a:r>
              <a:rPr lang="en-US" b="0" i="0" u="none" strike="noStrike" dirty="0">
                <a:solidFill>
                  <a:srgbClr val="FFFFFF"/>
                </a:solidFill>
                <a:effectLst/>
                <a:latin typeface="Merriweather" pitchFamily="2" charset="77"/>
              </a:rPr>
              <a:t>happiness and satisfaction without regard to God.</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Chapter 1:1-11 establishes at the outset his conclusions concerning this search.</a:t>
            </a:r>
          </a:p>
          <a:p>
            <a:endParaRPr lang="en-US" dirty="0"/>
          </a:p>
          <a:p>
            <a:pPr algn="l"/>
            <a:r>
              <a:rPr lang="en-US" b="0" i="0" u="none" strike="noStrike" dirty="0">
                <a:solidFill>
                  <a:srgbClr val="FFFFFF"/>
                </a:solidFill>
                <a:effectLst/>
                <a:latin typeface="Merriweather" pitchFamily="2" charset="77"/>
              </a:rPr>
              <a:t>After identifying himself, Solomon goes on to state the basic premise of the book. </a:t>
            </a:r>
          </a:p>
          <a:p>
            <a:pPr algn="l"/>
            <a:r>
              <a:rPr lang="en-US" b="0" i="0" u="none" strike="noStrike" dirty="0">
                <a:solidFill>
                  <a:srgbClr val="FFFFFF"/>
                </a:solidFill>
                <a:effectLst/>
                <a:latin typeface="Merriweather" pitchFamily="2" charset="77"/>
              </a:rPr>
              <a:t>That in life, when all is said and done, there will be nothing left that will give us a sense of accomplishment and gratification. </a:t>
            </a:r>
          </a:p>
          <a:p>
            <a:pPr algn="l"/>
            <a:r>
              <a:rPr lang="en-US" b="0" i="0" u="none" strike="noStrike" dirty="0">
                <a:solidFill>
                  <a:srgbClr val="FFFFFF"/>
                </a:solidFill>
                <a:effectLst/>
                <a:latin typeface="Merriweather" pitchFamily="2" charset="77"/>
              </a:rPr>
              <a:t>When all of his effort is over here on earth, there will be nothing "left over" that will satisfy man. </a:t>
            </a:r>
          </a:p>
          <a:p>
            <a:pPr algn="l"/>
            <a:r>
              <a:rPr lang="en-US" b="0" i="0" u="none" strike="noStrike" dirty="0">
                <a:solidFill>
                  <a:srgbClr val="FFFFFF"/>
                </a:solidFill>
                <a:effectLst/>
                <a:latin typeface="Merriweather" pitchFamily="2" charset="77"/>
              </a:rPr>
              <a:t>His point is that life on a purely human level (no matter how greatly lived) will be, in the end, worthless.</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In the next verses he presents various examples to support this premise. Four examples of futility:</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13</a:t>
            </a:fld>
            <a:endParaRPr lang="en-US"/>
          </a:p>
        </p:txBody>
      </p:sp>
    </p:spTree>
    <p:extLst>
      <p:ext uri="{BB962C8B-B14F-4D97-AF65-F5344CB8AC3E}">
        <p14:creationId xmlns:p14="http://schemas.microsoft.com/office/powerpoint/2010/main" val="140620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“Vanity of vanities … Vanity of vanities! All is vanity” (</a:t>
            </a:r>
            <a:r>
              <a:rPr lang="en-US" dirty="0" err="1"/>
              <a:t>Eccl</a:t>
            </a:r>
            <a:r>
              <a:rPr lang="en-US" dirty="0"/>
              <a:t>. 1:2, </a:t>
            </a:r>
            <a:r>
              <a:rPr lang="en-US" dirty="0" err="1"/>
              <a:t>nasb</a:t>
            </a:r>
            <a:r>
              <a:rPr lang="en-US" dirty="0"/>
              <a:t>).</a:t>
            </a:r>
          </a:p>
          <a:p>
            <a:pPr marL="0" indent="0">
              <a:buFont typeface="Arial" panose="020B0604020202020204" pitchFamily="34" charset="0"/>
              <a:buNone/>
            </a:pPr>
            <a:endParaRPr lang="en-US" dirty="0"/>
          </a:p>
          <a:p>
            <a:r>
              <a:rPr lang="en-US" dirty="0"/>
              <a:t>—in fact, thirty-six times, over half the times it is used in the entire Old Testament.</a:t>
            </a:r>
          </a:p>
          <a:p>
            <a:endParaRPr lang="en-US" dirty="0"/>
          </a:p>
          <a:p>
            <a:r>
              <a:rPr lang="en-US" dirty="0"/>
              <a:t>The Hebrew word used is </a:t>
            </a:r>
            <a:r>
              <a:rPr lang="en-US" dirty="0" err="1"/>
              <a:t>hebel</a:t>
            </a:r>
            <a:r>
              <a:rPr lang="en-US" dirty="0"/>
              <a:t>, which properly means “vapor,” “breath,” or “nothingness.” </a:t>
            </a:r>
          </a:p>
          <a:p>
            <a:pPr lvl="1"/>
            <a:r>
              <a:rPr lang="en-US" dirty="0"/>
              <a:t>Something with this quality or nature perishes quickly—its activity or significance is mere “vanity.” </a:t>
            </a:r>
          </a:p>
          <a:p>
            <a:pPr lvl="1"/>
            <a:r>
              <a:rPr lang="en-US" dirty="0"/>
              <a:t>The New International Version translates </a:t>
            </a:r>
            <a:r>
              <a:rPr lang="en-US" dirty="0" err="1"/>
              <a:t>hebel</a:t>
            </a:r>
            <a:r>
              <a:rPr lang="en-US" dirty="0"/>
              <a:t> as “meaningless”; the </a:t>
            </a:r>
            <a:r>
              <a:rPr lang="en-US" dirty="0" err="1"/>
              <a:t>njps</a:t>
            </a:r>
            <a:r>
              <a:rPr lang="en-US" dirty="0"/>
              <a:t> Bible, the Jewish version, renders it “futility.” </a:t>
            </a:r>
          </a:p>
          <a:p>
            <a:pPr lvl="1"/>
            <a:r>
              <a:rPr lang="en-US" dirty="0"/>
              <a:t>The noun spawned a verb, </a:t>
            </a:r>
            <a:r>
              <a:rPr lang="en-US" dirty="0" err="1"/>
              <a:t>habal</a:t>
            </a:r>
            <a:r>
              <a:rPr lang="en-US" dirty="0"/>
              <a:t>, meaning “to act emptily” or “to become vain.” </a:t>
            </a:r>
          </a:p>
          <a:p>
            <a:pPr lvl="1"/>
            <a:r>
              <a:rPr lang="en-US" dirty="0"/>
              <a:t>Hebel could be translated as “emptiness.” </a:t>
            </a:r>
          </a:p>
          <a:p>
            <a:pPr lvl="1"/>
            <a:r>
              <a:rPr lang="en-US" dirty="0"/>
              <a:t>The word also serves as the name for Abel, whose life did not come to full fruition (Gen. 4:25).</a:t>
            </a:r>
          </a:p>
          <a:p>
            <a:endParaRPr lang="en-US" dirty="0"/>
          </a:p>
          <a:p>
            <a:r>
              <a:rPr lang="en-US" dirty="0"/>
              <a:t>Job used this word to describe the vain and meaningless advice that his friends were offering (Job 27:12). </a:t>
            </a:r>
          </a:p>
          <a:p>
            <a:pPr lvl="1"/>
            <a:r>
              <a:rPr lang="en-US" dirty="0"/>
              <a:t>The prophet Jeremiah described idols as </a:t>
            </a:r>
            <a:r>
              <a:rPr lang="en-US" dirty="0" err="1"/>
              <a:t>hebel</a:t>
            </a:r>
            <a:r>
              <a:rPr lang="en-US" dirty="0"/>
              <a:t>, nothing more than “vapor” (Jer. 10:8, 15; 14:22; 16:19). </a:t>
            </a:r>
          </a:p>
          <a:p>
            <a:pPr lvl="1"/>
            <a:r>
              <a:rPr lang="en-US" dirty="0"/>
              <a:t>The people who followed these worthless objects became worthless themselves (2 Kgs. 17:15; </a:t>
            </a:r>
            <a:r>
              <a:rPr lang="en-US" dirty="0" err="1"/>
              <a:t>Jer</a:t>
            </a:r>
            <a:r>
              <a:rPr lang="en-US" dirty="0"/>
              <a:t>. 2:5). </a:t>
            </a:r>
          </a:p>
          <a:p>
            <a:pPr lvl="1"/>
            <a:r>
              <a:rPr lang="en-US" dirty="0"/>
              <a:t>Paul the apostle asserted this as well (Rom. 3:12). </a:t>
            </a:r>
          </a:p>
          <a:p>
            <a:pPr lvl="1"/>
            <a:r>
              <a:rPr lang="en-US" dirty="0"/>
              <a:t>In both the Old and New Testaments, God’s people must turn from worthless (</a:t>
            </a:r>
            <a:r>
              <a:rPr lang="en-US" dirty="0" err="1"/>
              <a:t>hebel</a:t>
            </a:r>
            <a:r>
              <a:rPr lang="en-US" dirty="0"/>
              <a:t>) idols (Acts 14:15).</a:t>
            </a:r>
          </a:p>
          <a:p>
            <a:endParaRPr lang="en-US" dirty="0"/>
          </a:p>
          <a:p>
            <a:r>
              <a:rPr lang="en-US" dirty="0"/>
              <a:t>In Ecclesiastes, however, the word refers to all of life lived “under the sun” (</a:t>
            </a:r>
            <a:r>
              <a:rPr lang="en-US" dirty="0" err="1"/>
              <a:t>Eccl</a:t>
            </a:r>
            <a:r>
              <a:rPr lang="en-US" dirty="0"/>
              <a:t>. 1:3). </a:t>
            </a:r>
          </a:p>
          <a:p>
            <a:pPr lvl="1"/>
            <a:r>
              <a:rPr lang="en-US" dirty="0"/>
              <a:t>Every human accomplishment is seen as useless. </a:t>
            </a:r>
          </a:p>
          <a:p>
            <a:pPr lvl="1"/>
            <a:r>
              <a:rPr lang="en-US" dirty="0"/>
              <a:t>The end of life is the end of it all. </a:t>
            </a:r>
          </a:p>
          <a:p>
            <a:pPr lvl="1"/>
            <a:r>
              <a:rPr lang="en-US" dirty="0"/>
              <a:t>Both good and bad people die. </a:t>
            </a:r>
          </a:p>
          <a:p>
            <a:pPr lvl="1"/>
            <a:r>
              <a:rPr lang="en-US" dirty="0"/>
              <a:t>In fact, there really is no distinction in a world where there is nothing more than life lived under the sun.</a:t>
            </a:r>
          </a:p>
          <a:p>
            <a:endParaRPr lang="en-US" dirty="0"/>
          </a:p>
          <a:p>
            <a:r>
              <a:rPr lang="en-US" dirty="0"/>
              <a:t>In modern philosophy, this view of life would be called nihilism—the belief that nothing is ultimately of any value. </a:t>
            </a:r>
          </a:p>
          <a:p>
            <a:pPr lvl="1"/>
            <a:r>
              <a:rPr lang="en-US" dirty="0"/>
              <a:t>The Preacher in Ecclesiastes was correct. </a:t>
            </a:r>
          </a:p>
          <a:p>
            <a:pPr lvl="1"/>
            <a:r>
              <a:rPr lang="en-US" dirty="0"/>
              <a:t>Everything amounts to vanity—that is, if there is no God. </a:t>
            </a:r>
          </a:p>
          <a:p>
            <a:pPr lvl="1"/>
            <a:r>
              <a:rPr lang="en-US" dirty="0"/>
              <a:t>When God enters the picture, however, there is purpose. </a:t>
            </a:r>
          </a:p>
          <a:p>
            <a:pPr lvl="1"/>
            <a:r>
              <a:rPr lang="en-US" dirty="0"/>
              <a:t>Life is meant to be enjoyed, for it is God’s gift to us (Eccl. 2:24–25; 3:12–13; 4:9, 12; 5:12, 19). </a:t>
            </a:r>
          </a:p>
          <a:p>
            <a:pPr lvl="1"/>
            <a:r>
              <a:rPr lang="en-US" dirty="0"/>
              <a:t>Ultimately, there is meaning in life if we understand that there is a God to whom we must give account (Eccl. 12:13–14).</a:t>
            </a:r>
          </a:p>
          <a:p>
            <a:pPr lvl="1"/>
            <a:endParaRPr lang="en-US" dirty="0"/>
          </a:p>
          <a:p>
            <a:r>
              <a:rPr lang="en-US" dirty="0"/>
              <a:t>“under the sun” term </a:t>
            </a:r>
          </a:p>
          <a:p>
            <a:endParaRPr lang="en-US" dirty="0"/>
          </a:p>
          <a:p>
            <a:r>
              <a:rPr lang="en-US" dirty="0">
                <a:effectLst/>
                <a:latin typeface="Helvetica" pitchFamily="2" charset="0"/>
              </a:rPr>
              <a:t>12 ‘Indeed you did it secretly, but I will do this thing before all Israel, and </a:t>
            </a:r>
            <a:r>
              <a:rPr lang="en-US" sz="1800" b="1" u="sng" dirty="0">
                <a:solidFill>
                  <a:srgbClr val="FFFFFF"/>
                </a:solidFill>
                <a:effectLst/>
                <a:latin typeface="Helvetica" pitchFamily="2" charset="0"/>
              </a:rPr>
              <a:t>under the sun</a:t>
            </a:r>
            <a:r>
              <a:rPr lang="en-US" dirty="0">
                <a:effectLst/>
                <a:latin typeface="Helvetica" pitchFamily="2" charset="0"/>
              </a:rPr>
              <a:t>.’ ” </a:t>
            </a:r>
          </a:p>
          <a:p>
            <a:r>
              <a:rPr lang="en-US" dirty="0">
                <a:effectLst/>
                <a:latin typeface="Times"/>
              </a:rPr>
              <a:t> </a:t>
            </a:r>
            <a:r>
              <a:rPr lang="en-US" i="1" u="sng" dirty="0">
                <a:solidFill>
                  <a:srgbClr val="0000FF"/>
                </a:solidFill>
                <a:effectLst/>
                <a:latin typeface="Times"/>
                <a:hlinkClick r:id="rId3"/>
              </a:rPr>
              <a:t>New American Standard Bible: 1995 Update</a:t>
            </a:r>
            <a:r>
              <a:rPr lang="en-US" dirty="0">
                <a:effectLst/>
                <a:latin typeface="Times"/>
              </a:rPr>
              <a:t> (La Habra, CA: The Lockman Foundation, 1995), 2 Sa 12:12.</a:t>
            </a:r>
          </a:p>
          <a:p>
            <a:pPr lvl="0"/>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14</a:t>
            </a:fld>
            <a:endParaRPr lang="en-US"/>
          </a:p>
        </p:txBody>
      </p:sp>
    </p:spTree>
    <p:extLst>
      <p:ext uri="{BB962C8B-B14F-4D97-AF65-F5344CB8AC3E}">
        <p14:creationId xmlns:p14="http://schemas.microsoft.com/office/powerpoint/2010/main" val="7644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AutoNum type="arabicPeriod"/>
            </a:pPr>
            <a:r>
              <a:rPr lang="en-US" b="1" i="0" u="none" strike="noStrike" dirty="0">
                <a:solidFill>
                  <a:srgbClr val="FFFFFF"/>
                </a:solidFill>
                <a:effectLst/>
                <a:latin typeface="Barlow" pitchFamily="2" charset="77"/>
              </a:rPr>
              <a:t>The passing of the generations</a:t>
            </a:r>
          </a:p>
          <a:p>
            <a:pPr marL="0" indent="0" algn="l">
              <a:buNone/>
            </a:pPr>
            <a:endParaRPr lang="en-US" b="1" i="0" u="none" strike="noStrike" dirty="0">
              <a:solidFill>
                <a:srgbClr val="FFFFFF"/>
              </a:solidFill>
              <a:effectLst/>
              <a:latin typeface="Barlow" pitchFamily="2" charset="77"/>
            </a:endParaRPr>
          </a:p>
          <a:p>
            <a:pPr algn="l"/>
            <a:r>
              <a:rPr lang="en-US" baseline="30000" dirty="0">
                <a:effectLst/>
              </a:rPr>
              <a:t>4</a:t>
            </a:r>
            <a:r>
              <a:rPr lang="en-US" dirty="0"/>
              <a:t>A generation goes and a generation comes, </a:t>
            </a:r>
            <a:br>
              <a:rPr lang="en-US" dirty="0"/>
            </a:br>
            <a:r>
              <a:rPr lang="en-US" dirty="0"/>
              <a:t>But the earth remains forever.</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People are born merely to die, and nothing changes this. </a:t>
            </a:r>
          </a:p>
          <a:p>
            <a:pPr algn="l"/>
            <a:r>
              <a:rPr lang="en-US" b="0" i="0" u="none" strike="noStrike" dirty="0">
                <a:solidFill>
                  <a:srgbClr val="FFFFFF"/>
                </a:solidFill>
                <a:effectLst/>
                <a:latin typeface="Merriweather" pitchFamily="2" charset="77"/>
              </a:rPr>
              <a:t>Why be, if all that is going to happen to you is that you will cease to be?</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15</a:t>
            </a:fld>
            <a:endParaRPr lang="en-US"/>
          </a:p>
        </p:txBody>
      </p:sp>
    </p:spTree>
    <p:extLst>
      <p:ext uri="{BB962C8B-B14F-4D97-AF65-F5344CB8AC3E}">
        <p14:creationId xmlns:p14="http://schemas.microsoft.com/office/powerpoint/2010/main" val="2846603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2. The cycles of nature</a:t>
            </a:r>
          </a:p>
          <a:p>
            <a:pPr algn="l"/>
            <a:r>
              <a:rPr lang="en-US" baseline="30000" dirty="0">
                <a:effectLst/>
              </a:rPr>
              <a:t>5</a:t>
            </a:r>
            <a:r>
              <a:rPr lang="en-US" dirty="0"/>
              <a:t>Also, the sun rises and the sun sets;</a:t>
            </a:r>
            <a:br>
              <a:rPr lang="en-US" dirty="0"/>
            </a:br>
            <a:r>
              <a:rPr lang="en-US" dirty="0"/>
              <a:t>And hastening to its place it rises there again. </a:t>
            </a:r>
            <a:br>
              <a:rPr lang="en-US" dirty="0"/>
            </a:br>
            <a:r>
              <a:rPr lang="en-US" baseline="30000" dirty="0">
                <a:effectLst/>
              </a:rPr>
              <a:t>6</a:t>
            </a:r>
            <a:r>
              <a:rPr lang="en-US" dirty="0"/>
              <a:t>Blowing toward the south,</a:t>
            </a:r>
            <a:br>
              <a:rPr lang="en-US" dirty="0"/>
            </a:br>
            <a:r>
              <a:rPr lang="en-US" dirty="0"/>
              <a:t>Then turning toward the north,</a:t>
            </a:r>
            <a:br>
              <a:rPr lang="en-US" dirty="0"/>
            </a:br>
            <a:r>
              <a:rPr lang="en-US" dirty="0"/>
              <a:t>The wind continues swirling along;</a:t>
            </a:r>
            <a:br>
              <a:rPr lang="en-US" dirty="0"/>
            </a:br>
            <a:r>
              <a:rPr lang="en-US" dirty="0"/>
              <a:t>And on its circular courses the wind returns.</a:t>
            </a:r>
            <a:br>
              <a:rPr lang="en-US" dirty="0"/>
            </a:br>
            <a:r>
              <a:rPr lang="en-US" baseline="30000" dirty="0">
                <a:effectLst/>
              </a:rPr>
              <a:t>7</a:t>
            </a:r>
            <a:r>
              <a:rPr lang="en-US" dirty="0"/>
              <a:t>All the rivers flow into the sea,</a:t>
            </a:r>
            <a:br>
              <a:rPr lang="en-US" dirty="0"/>
            </a:br>
            <a:r>
              <a:rPr lang="en-US" dirty="0"/>
              <a:t>Yet the sea is not full.</a:t>
            </a:r>
            <a:br>
              <a:rPr lang="en-US" dirty="0"/>
            </a:br>
            <a:r>
              <a:rPr lang="en-US" dirty="0"/>
              <a:t>To the place where the rivers flow,</a:t>
            </a:r>
            <a:br>
              <a:rPr lang="en-US" dirty="0"/>
            </a:br>
            <a:r>
              <a:rPr lang="en-US" dirty="0"/>
              <a:t>There they flow again.</a:t>
            </a:r>
            <a:br>
              <a:rPr lang="en-US" dirty="0"/>
            </a:br>
            <a:r>
              <a:rPr lang="en-US" baseline="30000" dirty="0">
                <a:effectLst/>
              </a:rPr>
              <a:t>8a</a:t>
            </a:r>
            <a:r>
              <a:rPr lang="en-US" dirty="0"/>
              <a:t>All things are wearisome;</a:t>
            </a:r>
            <a:br>
              <a:rPr lang="en-US" dirty="0"/>
            </a:br>
            <a:r>
              <a:rPr lang="en-US" dirty="0"/>
              <a:t>Man is not able to tell it.</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The ceaseless system of nature also demonstrates that activity, in and of itself, produces nothing of ultimate value. </a:t>
            </a:r>
          </a:p>
          <a:p>
            <a:pPr algn="l"/>
            <a:r>
              <a:rPr lang="en-US" b="0" i="0" u="none" strike="noStrike" dirty="0">
                <a:solidFill>
                  <a:srgbClr val="FFFFFF"/>
                </a:solidFill>
                <a:effectLst/>
                <a:latin typeface="Merriweather" pitchFamily="2" charset="77"/>
              </a:rPr>
              <a:t>For example:</a:t>
            </a:r>
          </a:p>
          <a:p>
            <a:pPr algn="l"/>
            <a:endParaRPr lang="en-US" b="0" i="0" u="none" strike="noStrike" dirty="0">
              <a:solidFill>
                <a:srgbClr val="FFFFFF"/>
              </a:solidFill>
              <a:effectLst/>
              <a:latin typeface="Merriweather" pitchFamily="2" charset="77"/>
            </a:endParaRPr>
          </a:p>
          <a:p>
            <a:pPr algn="l">
              <a:buFont typeface="Arial" panose="020B0604020202020204" pitchFamily="34" charset="0"/>
              <a:buChar char="•"/>
            </a:pPr>
            <a:r>
              <a:rPr lang="en-US" b="0" i="0" u="none" strike="noStrike" dirty="0">
                <a:solidFill>
                  <a:srgbClr val="FFFFFF"/>
                </a:solidFill>
                <a:effectLst/>
                <a:latin typeface="Merriweather" pitchFamily="2" charset="77"/>
              </a:rPr>
              <a:t>The sun rises only to set.</a:t>
            </a:r>
          </a:p>
          <a:p>
            <a:pPr algn="l">
              <a:buFont typeface="Arial" panose="020B0604020202020204" pitchFamily="34" charset="0"/>
              <a:buChar char="•"/>
            </a:pPr>
            <a:r>
              <a:rPr lang="en-US" b="0" i="0" u="none" strike="noStrike" dirty="0">
                <a:solidFill>
                  <a:srgbClr val="FFFFFF"/>
                </a:solidFill>
                <a:effectLst/>
                <a:latin typeface="Merriweather" pitchFamily="2" charset="77"/>
              </a:rPr>
              <a:t>The wind blows but goes nowhere.</a:t>
            </a:r>
          </a:p>
          <a:p>
            <a:pPr algn="l">
              <a:buFont typeface="Arial" panose="020B0604020202020204" pitchFamily="34" charset="0"/>
              <a:buChar char="•"/>
            </a:pPr>
            <a:r>
              <a:rPr lang="en-US" b="0" i="0" u="none" strike="noStrike" dirty="0">
                <a:solidFill>
                  <a:srgbClr val="FFFFFF"/>
                </a:solidFill>
                <a:effectLst/>
                <a:latin typeface="Merriweather" pitchFamily="2" charset="77"/>
              </a:rPr>
              <a:t>The rivers fill the seas only to evaporate into rain and repeat the cycle.</a:t>
            </a:r>
          </a:p>
          <a:p>
            <a:pPr algn="l">
              <a:buFont typeface="Arial" panose="020B0604020202020204" pitchFamily="34" charset="0"/>
              <a:buChar char="•"/>
            </a:pPr>
            <a:r>
              <a:rPr lang="en-US" b="0" i="0" u="none" strike="noStrike" dirty="0">
                <a:solidFill>
                  <a:srgbClr val="FFFFFF"/>
                </a:solidFill>
                <a:effectLst/>
                <a:latin typeface="Merriweather" pitchFamily="2" charset="77"/>
              </a:rPr>
              <a:t>This cycle of nature goes on and on to the point of weariness.</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17</a:t>
            </a:fld>
            <a:endParaRPr lang="en-US"/>
          </a:p>
        </p:txBody>
      </p:sp>
    </p:spTree>
    <p:extLst>
      <p:ext uri="{BB962C8B-B14F-4D97-AF65-F5344CB8AC3E}">
        <p14:creationId xmlns:p14="http://schemas.microsoft.com/office/powerpoint/2010/main" val="180570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3. The curiosity of man</a:t>
            </a:r>
          </a:p>
          <a:p>
            <a:pPr algn="l"/>
            <a:r>
              <a:rPr lang="en-US" baseline="30000" dirty="0">
                <a:effectLst/>
              </a:rPr>
              <a:t>8b</a:t>
            </a:r>
            <a:r>
              <a:rPr lang="en-US" dirty="0"/>
              <a:t>The eye is not satisfied with seeing,</a:t>
            </a:r>
            <a:br>
              <a:rPr lang="en-US" dirty="0"/>
            </a:br>
            <a:r>
              <a:rPr lang="en-US" dirty="0"/>
              <a:t>Nor is the ear filled with hearing.</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When man's curiosity is aroused, he seeks answers, but the more he knows the more questions he raises. </a:t>
            </a:r>
          </a:p>
          <a:p>
            <a:pPr algn="l"/>
            <a:r>
              <a:rPr lang="en-US" b="0" i="0" u="none" strike="noStrike" dirty="0">
                <a:solidFill>
                  <a:srgbClr val="FFFFFF"/>
                </a:solidFill>
                <a:effectLst/>
                <a:latin typeface="Merriweather" pitchFamily="2" charset="77"/>
              </a:rPr>
              <a:t>As far as knowledge is concerned, there is no end or satisfaction to it.</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18</a:t>
            </a:fld>
            <a:endParaRPr lang="en-US"/>
          </a:p>
        </p:txBody>
      </p:sp>
    </p:spTree>
    <p:extLst>
      <p:ext uri="{BB962C8B-B14F-4D97-AF65-F5344CB8AC3E}">
        <p14:creationId xmlns:p14="http://schemas.microsoft.com/office/powerpoint/2010/main" val="290426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FFFFFF"/>
                </a:solidFill>
                <a:effectLst/>
                <a:latin typeface="Barlow" pitchFamily="2" charset="77"/>
              </a:rPr>
              <a:t>4. The absence of something new</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19</a:t>
            </a:fld>
            <a:endParaRPr lang="en-US"/>
          </a:p>
        </p:txBody>
      </p:sp>
    </p:spTree>
    <p:extLst>
      <p:ext uri="{BB962C8B-B14F-4D97-AF65-F5344CB8AC3E}">
        <p14:creationId xmlns:p14="http://schemas.microsoft.com/office/powerpoint/2010/main" val="388506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Solomon has observed that there is nothing new, only that people forget what has gone by or are not aware of it. </a:t>
            </a:r>
          </a:p>
          <a:p>
            <a:pPr algn="l"/>
            <a:r>
              <a:rPr lang="en-US" b="0" i="0" u="none" strike="noStrike" dirty="0">
                <a:solidFill>
                  <a:srgbClr val="FFFFFF"/>
                </a:solidFill>
                <a:effectLst/>
                <a:latin typeface="Merriweather" pitchFamily="2" charset="77"/>
              </a:rPr>
              <a:t>Even the great "discoveries" are merely insights to what already is there (e.g., gravity).</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New inventions are better ways of doing things we have already done. </a:t>
            </a:r>
          </a:p>
          <a:p>
            <a:pPr algn="l"/>
            <a:r>
              <a:rPr lang="en-US" b="0" i="0" u="none" strike="noStrike" dirty="0">
                <a:solidFill>
                  <a:srgbClr val="FFFFFF"/>
                </a:solidFill>
                <a:effectLst/>
                <a:latin typeface="Merriweather" pitchFamily="2" charset="77"/>
              </a:rPr>
              <a:t>Solomon uses these four examples to drive home the point that: </a:t>
            </a:r>
          </a:p>
          <a:p>
            <a:pPr lvl="1" algn="l"/>
            <a:r>
              <a:rPr lang="en-US" b="0" i="0" u="none" strike="noStrike" dirty="0">
                <a:solidFill>
                  <a:srgbClr val="FFFFFF"/>
                </a:solidFill>
                <a:effectLst/>
                <a:latin typeface="Merriweather" pitchFamily="2" charset="77"/>
              </a:rPr>
              <a:t>"life under the sun" when examined is meaningless. </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20</a:t>
            </a:fld>
            <a:endParaRPr lang="en-US"/>
          </a:p>
        </p:txBody>
      </p:sp>
    </p:spTree>
    <p:extLst>
      <p:ext uri="{BB962C8B-B14F-4D97-AF65-F5344CB8AC3E}">
        <p14:creationId xmlns:p14="http://schemas.microsoft.com/office/powerpoint/2010/main" val="69078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website available for you:</a:t>
            </a:r>
          </a:p>
          <a:p>
            <a:pPr marL="228600" indent="-228600">
              <a:buFont typeface="+mj-lt"/>
              <a:buAutoNum type="arabicPeriod"/>
            </a:pPr>
            <a:r>
              <a:rPr lang="en-US" dirty="0"/>
              <a:t>PDF Book</a:t>
            </a:r>
          </a:p>
          <a:p>
            <a:pPr marL="228600" indent="-228600">
              <a:buFont typeface="+mj-lt"/>
              <a:buAutoNum type="arabicPeriod"/>
            </a:pPr>
            <a:r>
              <a:rPr lang="en-US" dirty="0"/>
              <a:t>PDF Workbook for taking notes</a:t>
            </a:r>
          </a:p>
          <a:p>
            <a:pPr marL="228600" indent="-228600">
              <a:buFont typeface="+mj-lt"/>
              <a:buAutoNum type="arabicPeriod"/>
            </a:pPr>
            <a:r>
              <a:rPr lang="en-US" dirty="0"/>
              <a:t>Form for asking questions</a:t>
            </a:r>
          </a:p>
          <a:p>
            <a:pPr marL="228600" indent="-228600">
              <a:buFont typeface="+mj-lt"/>
              <a:buAutoNum type="arabicPeriod"/>
            </a:pPr>
            <a:r>
              <a:rPr lang="en-US" dirty="0"/>
              <a:t>The Power Point Presentation for each lesson</a:t>
            </a:r>
          </a:p>
          <a:p>
            <a:pPr marL="228600" indent="-228600">
              <a:buFont typeface="+mj-lt"/>
              <a:buAutoNum type="arabicPeriod"/>
            </a:pPr>
            <a:r>
              <a:rPr lang="en-US" dirty="0"/>
              <a:t>A MP3 Audio of each lesson</a:t>
            </a:r>
          </a:p>
          <a:p>
            <a:pPr marL="228600" indent="-228600">
              <a:buFont typeface="+mj-lt"/>
              <a:buAutoNum type="arabicPeriod"/>
            </a:pPr>
            <a:r>
              <a:rPr lang="en-US" dirty="0"/>
              <a:t>Preview Questions for each lesson (1-3)</a:t>
            </a:r>
          </a:p>
          <a:p>
            <a:pPr marL="228600" indent="-228600">
              <a:buFont typeface="+mj-lt"/>
              <a:buAutoNum type="arabicPeriod"/>
            </a:pPr>
            <a:r>
              <a:rPr lang="en-US" dirty="0"/>
              <a:t>TBD Video of the class after completed</a:t>
            </a:r>
          </a:p>
          <a:p>
            <a:pPr marL="228600" indent="-228600">
              <a:buFont typeface="+mj-lt"/>
              <a:buAutoNum type="arabicPeriod"/>
            </a:pPr>
            <a:endParaRPr lang="en-US" dirty="0"/>
          </a:p>
          <a:p>
            <a:pPr marL="0" indent="0">
              <a:buFont typeface="+mj-lt"/>
              <a:buNone/>
            </a:pPr>
            <a:r>
              <a:rPr lang="en-US" dirty="0"/>
              <a:t>A reminder to everyone please mute yourself if you are not talking. We can hear background noise even if you are not saying anything. Thanks.</a:t>
            </a:r>
          </a:p>
        </p:txBody>
      </p:sp>
      <p:sp>
        <p:nvSpPr>
          <p:cNvPr id="4" name="Slide Number Placeholder 3"/>
          <p:cNvSpPr>
            <a:spLocks noGrp="1"/>
          </p:cNvSpPr>
          <p:nvPr>
            <p:ph type="sldNum" sz="quarter" idx="5"/>
          </p:nvPr>
        </p:nvSpPr>
        <p:spPr/>
        <p:txBody>
          <a:bodyPr/>
          <a:lstStyle/>
          <a:p>
            <a:fld id="{95B7835F-5A45-104D-B5B5-E4DD067493DD}" type="slidenum">
              <a:rPr lang="en-US" smtClean="0"/>
              <a:t>2</a:t>
            </a:fld>
            <a:endParaRPr lang="en-US"/>
          </a:p>
        </p:txBody>
      </p:sp>
    </p:spTree>
    <p:extLst>
      <p:ext uri="{BB962C8B-B14F-4D97-AF65-F5344CB8AC3E}">
        <p14:creationId xmlns:p14="http://schemas.microsoft.com/office/powerpoint/2010/main" val="512950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This conclusion could be very discouraging, and many have reached it and stopped there without searching further. </a:t>
            </a:r>
          </a:p>
          <a:p>
            <a:pPr algn="l"/>
            <a:r>
              <a:rPr lang="en-US" b="0" i="0" u="none" strike="noStrike" dirty="0">
                <a:solidFill>
                  <a:srgbClr val="FFFFFF"/>
                </a:solidFill>
                <a:effectLst/>
                <a:latin typeface="Merriweather" pitchFamily="2" charset="77"/>
              </a:rPr>
              <a:t>As I mentioned before: They have merely created philosophies of life to help them live with this conclusion.</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Solomon, however, pursued his investigation to a much more satisfying, workable and logical conclusion. </a:t>
            </a:r>
          </a:p>
          <a:p>
            <a:pPr algn="l"/>
            <a:r>
              <a:rPr lang="en-US" b="0" i="0" u="none" strike="noStrike" dirty="0">
                <a:solidFill>
                  <a:srgbClr val="FFFFFF"/>
                </a:solidFill>
                <a:effectLst/>
                <a:latin typeface="Merriweather" pitchFamily="2" charset="77"/>
              </a:rPr>
              <a:t>He deduced the following:</a:t>
            </a:r>
          </a:p>
          <a:p>
            <a:pPr algn="l"/>
            <a:endParaRPr lang="en-US" b="0" i="0" u="none" strike="noStrike" dirty="0">
              <a:solidFill>
                <a:srgbClr val="FFFFFF"/>
              </a:solidFill>
              <a:effectLst/>
              <a:latin typeface="Merriweather" pitchFamily="2" charset="77"/>
            </a:endParaRPr>
          </a:p>
          <a:p>
            <a:pPr algn="l">
              <a:buFont typeface="+mj-lt"/>
              <a:buAutoNum type="arabicPeriod"/>
            </a:pPr>
            <a:r>
              <a:rPr lang="en-US" b="0" i="0" u="none" strike="noStrike" dirty="0">
                <a:solidFill>
                  <a:srgbClr val="FFFFFF"/>
                </a:solidFill>
                <a:effectLst/>
                <a:latin typeface="Merriweather" pitchFamily="2" charset="77"/>
              </a:rPr>
              <a:t>There is nothing under the sun that has meaning and satisfaction, and lasting value cannot be found in what is visible.</a:t>
            </a:r>
          </a:p>
          <a:p>
            <a:pPr algn="l">
              <a:buFont typeface="+mj-lt"/>
              <a:buAutoNum type="arabicPeriod"/>
            </a:pPr>
            <a:r>
              <a:rPr lang="en-US" b="0" i="0" u="none" strike="noStrike" dirty="0">
                <a:solidFill>
                  <a:srgbClr val="FFFFFF"/>
                </a:solidFill>
                <a:effectLst/>
                <a:latin typeface="Merriweather" pitchFamily="2" charset="77"/>
              </a:rPr>
              <a:t>If nothing satisfying or of lasting value can be found in what is visible, then these things must be sought after in the realm of the invisible.</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21</a:t>
            </a:fld>
            <a:endParaRPr lang="en-US"/>
          </a:p>
        </p:txBody>
      </p:sp>
    </p:spTree>
    <p:extLst>
      <p:ext uri="{BB962C8B-B14F-4D97-AF65-F5344CB8AC3E}">
        <p14:creationId xmlns:p14="http://schemas.microsoft.com/office/powerpoint/2010/main" val="95514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Solomon's conclusions are based on the idea that for every universal, innate need of man there is an available and corresponding satisfaction. </a:t>
            </a:r>
          </a:p>
          <a:p>
            <a:pPr algn="l"/>
            <a:r>
              <a:rPr lang="en-US" b="0" i="0" u="none" strike="noStrike" dirty="0">
                <a:solidFill>
                  <a:srgbClr val="FFFFFF"/>
                </a:solidFill>
                <a:effectLst/>
                <a:latin typeface="Merriweather" pitchFamily="2" charset="77"/>
              </a:rPr>
              <a:t>For example:</a:t>
            </a:r>
          </a:p>
          <a:p>
            <a:pPr algn="l"/>
            <a:endParaRPr lang="en-US" b="0" i="0" u="none" strike="noStrike" dirty="0">
              <a:solidFill>
                <a:srgbClr val="FFFFFF"/>
              </a:solidFill>
              <a:effectLst/>
              <a:latin typeface="Merriweather" pitchFamily="2" charset="77"/>
            </a:endParaRPr>
          </a:p>
          <a:p>
            <a:pPr algn="l">
              <a:buFont typeface="Arial" panose="020B0604020202020204" pitchFamily="34" charset="0"/>
              <a:buChar char="•"/>
            </a:pPr>
            <a:r>
              <a:rPr lang="en-US" b="0" i="0" u="none" strike="noStrike" dirty="0">
                <a:solidFill>
                  <a:srgbClr val="FFFFFF"/>
                </a:solidFill>
                <a:effectLst/>
                <a:latin typeface="Merriweather" pitchFamily="2" charset="77"/>
              </a:rPr>
              <a:t>Hunger - Food</a:t>
            </a:r>
          </a:p>
          <a:p>
            <a:pPr algn="l">
              <a:buFont typeface="Arial" panose="020B0604020202020204" pitchFamily="34" charset="0"/>
              <a:buChar char="•"/>
            </a:pPr>
            <a:r>
              <a:rPr lang="en-US" b="0" i="0" u="none" strike="noStrike" dirty="0">
                <a:solidFill>
                  <a:srgbClr val="FFFFFF"/>
                </a:solidFill>
                <a:effectLst/>
                <a:latin typeface="Merriweather" pitchFamily="2" charset="77"/>
              </a:rPr>
              <a:t>Sex - Sex partner</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He proposes that the search for meaning, for satisfaction, for lasting value, for life beyond death is a universal human experience and can be satisfied - but not by anything material, human or earthly, only by something spiritual, Godly and heavenly.</a:t>
            </a:r>
          </a:p>
          <a:p>
            <a:pPr algn="l"/>
            <a:endParaRPr lang="en-US" b="1" i="0" u="none" strike="noStrike" dirty="0">
              <a:solidFill>
                <a:srgbClr val="FFFFFF"/>
              </a:solidFill>
              <a:effectLst/>
              <a:latin typeface="Merriweather" pitchFamily="2" charset="77"/>
            </a:endParaRPr>
          </a:p>
          <a:p>
            <a:pPr algn="l"/>
            <a:r>
              <a:rPr lang="en-US" b="1" i="0" u="none" strike="noStrike" dirty="0">
                <a:solidFill>
                  <a:srgbClr val="FFFFFF"/>
                </a:solidFill>
                <a:effectLst/>
                <a:latin typeface="Merriweather" pitchFamily="2" charset="77"/>
              </a:rPr>
              <a:t>Excerpt from the book "Living on the Ragged Edge" by C. Swindoll:</a:t>
            </a:r>
            <a:r>
              <a:rPr lang="en-US" b="1" i="0" u="none" strike="noStrike" baseline="30000" dirty="0">
                <a:solidFill>
                  <a:srgbClr val="FFFFFF"/>
                </a:solidFill>
                <a:effectLst/>
                <a:latin typeface="Merriweather" pitchFamily="2" charset="77"/>
              </a:rPr>
              <a:t>1</a:t>
            </a:r>
            <a:endParaRPr lang="en-US" b="0" i="0" u="none" strike="noStrike" dirty="0">
              <a:solidFill>
                <a:srgbClr val="FFFFFF"/>
              </a:solidFill>
              <a:effectLst/>
              <a:latin typeface="Merriweather" pitchFamily="2" charset="77"/>
            </a:endParaRP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22</a:t>
            </a:fld>
            <a:endParaRPr lang="en-US"/>
          </a:p>
        </p:txBody>
      </p:sp>
    </p:spTree>
    <p:extLst>
      <p:ext uri="{BB962C8B-B14F-4D97-AF65-F5344CB8AC3E}">
        <p14:creationId xmlns:p14="http://schemas.microsoft.com/office/powerpoint/2010/main" val="2979976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Merriweather" pitchFamily="2" charset="77"/>
              </a:rPr>
              <a:t>In verses 12 to 18 Solomon explains how he has reached the conclusions that he has just stated.</a:t>
            </a:r>
          </a:p>
          <a:p>
            <a:endParaRPr lang="en-US" b="0" i="0" u="none" strike="noStrike" dirty="0">
              <a:solidFill>
                <a:srgbClr val="FFFFFF"/>
              </a:solidFill>
              <a:effectLst/>
              <a:latin typeface="Merriweather" pitchFamily="2" charset="77"/>
            </a:endParaRPr>
          </a:p>
          <a:p>
            <a:r>
              <a:rPr lang="en-US" b="0" i="0" u="none" strike="noStrike" dirty="0">
                <a:solidFill>
                  <a:srgbClr val="FFFFFF"/>
                </a:solidFill>
                <a:effectLst/>
                <a:latin typeface="Merriweather" pitchFamily="2" charset="77"/>
              </a:rPr>
              <a:t>At first in verses 12-13a, Solomon had been blessed with great wisdom (</a:t>
            </a:r>
            <a:r>
              <a:rPr lang="en-US" b="0" i="0" u="none" strike="noStrike" dirty="0">
                <a:solidFill>
                  <a:srgbClr val="8C8C8C"/>
                </a:solidFill>
                <a:effectLst/>
                <a:latin typeface="Merriweather" pitchFamily="2" charset="77"/>
                <a:hlinkClick r:id="rId3"/>
              </a:rPr>
              <a:t>I Kings 4:29-34</a:t>
            </a:r>
            <a:r>
              <a:rPr lang="en-US" b="0" i="0" u="none" strike="noStrike" dirty="0">
                <a:solidFill>
                  <a:srgbClr val="FFFFFF"/>
                </a:solidFill>
                <a:effectLst/>
                <a:latin typeface="Merriweather" pitchFamily="2" charset="77"/>
              </a:rPr>
              <a:t>). </a:t>
            </a:r>
          </a:p>
          <a:p>
            <a:r>
              <a:rPr lang="en-US" b="0" i="0" u="none" strike="noStrike" dirty="0">
                <a:solidFill>
                  <a:srgbClr val="FFFFFF"/>
                </a:solidFill>
                <a:effectLst/>
                <a:latin typeface="Merriweather" pitchFamily="2" charset="77"/>
              </a:rPr>
              <a:t>Not just the wisdom of common sense but a capacity for study, memory, discernment and an application beyond what was known to man. </a:t>
            </a:r>
          </a:p>
          <a:p>
            <a:r>
              <a:rPr lang="en-US" b="0" i="0" u="none" strike="noStrike" dirty="0">
                <a:solidFill>
                  <a:srgbClr val="FFFFFF"/>
                </a:solidFill>
                <a:effectLst/>
                <a:latin typeface="Merriweather" pitchFamily="2" charset="77"/>
              </a:rPr>
              <a:t>He writes that he decided to apply his great mind to the task of investigation by experiencing all the different "lifestyles" or approaches to life that were common to men and note the results.</a:t>
            </a:r>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26</a:t>
            </a:fld>
            <a:endParaRPr lang="en-US"/>
          </a:p>
        </p:txBody>
      </p:sp>
    </p:spTree>
    <p:extLst>
      <p:ext uri="{BB962C8B-B14F-4D97-AF65-F5344CB8AC3E}">
        <p14:creationId xmlns:p14="http://schemas.microsoft.com/office/powerpoint/2010/main" val="1995773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This would seem like an interesting life experiment to be involved in, but Solomon soon discovers that "it is an unhappy business." </a:t>
            </a:r>
          </a:p>
          <a:p>
            <a:pPr algn="l"/>
            <a:r>
              <a:rPr lang="en-US" b="0" i="0" u="none" strike="noStrike" dirty="0">
                <a:solidFill>
                  <a:srgbClr val="FFFFFF"/>
                </a:solidFill>
                <a:effectLst/>
                <a:latin typeface="Merriweather" pitchFamily="2" charset="77"/>
              </a:rPr>
              <a:t>He had, what he thought was a life adventure, and discovered that it just was not so.</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In the next few verses, he describes what this exercise has taught him:</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27</a:t>
            </a:fld>
            <a:endParaRPr lang="en-US"/>
          </a:p>
        </p:txBody>
      </p:sp>
    </p:spTree>
    <p:extLst>
      <p:ext uri="{BB962C8B-B14F-4D97-AF65-F5344CB8AC3E}">
        <p14:creationId xmlns:p14="http://schemas.microsoft.com/office/powerpoint/2010/main" val="1038293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Merriweather" pitchFamily="2" charset="77"/>
              </a:rPr>
              <a:t>That all the lifestyles, their settings and what they produce are meaningless.</a:t>
            </a:r>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28</a:t>
            </a:fld>
            <a:endParaRPr lang="en-US"/>
          </a:p>
        </p:txBody>
      </p:sp>
    </p:spTree>
    <p:extLst>
      <p:ext uri="{BB962C8B-B14F-4D97-AF65-F5344CB8AC3E}">
        <p14:creationId xmlns:p14="http://schemas.microsoft.com/office/powerpoint/2010/main" val="4024809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Merriweather" pitchFamily="2" charset="77"/>
              </a:rPr>
              <a:t>Nothing can be changed; there are so many things wrong with the world that they cannot be numbered.</a:t>
            </a:r>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29</a:t>
            </a:fld>
            <a:endParaRPr lang="en-US"/>
          </a:p>
        </p:txBody>
      </p:sp>
    </p:spTree>
    <p:extLst>
      <p:ext uri="{BB962C8B-B14F-4D97-AF65-F5344CB8AC3E}">
        <p14:creationId xmlns:p14="http://schemas.microsoft.com/office/powerpoint/2010/main" val="1374562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Merriweather" pitchFamily="2" charset="77"/>
              </a:rPr>
              <a:t>Even the pursuit of wisdom and knowledge by immersing oneself in each lifestyle turns out to be meaningless and "chasing after wind."</a:t>
            </a:r>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30</a:t>
            </a:fld>
            <a:endParaRPr lang="en-US"/>
          </a:p>
        </p:txBody>
      </p:sp>
    </p:spTree>
    <p:extLst>
      <p:ext uri="{BB962C8B-B14F-4D97-AF65-F5344CB8AC3E}">
        <p14:creationId xmlns:p14="http://schemas.microsoft.com/office/powerpoint/2010/main" val="4271404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0" i="0" u="none" strike="noStrike" dirty="0">
                <a:solidFill>
                  <a:srgbClr val="FFFFFF"/>
                </a:solidFill>
                <a:effectLst/>
                <a:latin typeface="Merriweather" pitchFamily="2" charset="77"/>
              </a:rPr>
              <a:t>The constant desire to increase in human knowledge brings grief and pain because you cannot learn what you need to know in order to produce peace, joy, security and meaningfulness of the whole by simply increasing your fund of knowledge and wisdom of the parts. </a:t>
            </a:r>
          </a:p>
          <a:p>
            <a:pPr lvl="0" algn="l"/>
            <a:r>
              <a:rPr lang="en-US" b="0" i="0" u="none" strike="noStrike" dirty="0">
                <a:solidFill>
                  <a:srgbClr val="FFFFFF"/>
                </a:solidFill>
                <a:effectLst/>
                <a:latin typeface="Merriweather" pitchFamily="2" charset="77"/>
              </a:rPr>
              <a:t>This constant increase only brings more difficult and complex questions that produce frustration, anxiety and discouragement. </a:t>
            </a:r>
          </a:p>
          <a:p>
            <a:pPr lvl="0" algn="l"/>
            <a:r>
              <a:rPr lang="en-US" b="0" i="0" u="none" strike="noStrike" dirty="0">
                <a:solidFill>
                  <a:srgbClr val="FFFFFF"/>
                </a:solidFill>
                <a:effectLst/>
                <a:latin typeface="Merriweather" pitchFamily="2" charset="77"/>
              </a:rPr>
              <a:t>The whole cannot be known without God, and to try to know it through knowledge alone is futile.</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Ecclesiastes is a valuable book for many reasons, but one reason is because it documents a very wise man's search for meaning and value "under the sun" and his eventual understanding that some things you cannot know and will never be discovered here on earth.</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31</a:t>
            </a:fld>
            <a:endParaRPr lang="en-US"/>
          </a:p>
        </p:txBody>
      </p:sp>
    </p:spTree>
    <p:extLst>
      <p:ext uri="{BB962C8B-B14F-4D97-AF65-F5344CB8AC3E}">
        <p14:creationId xmlns:p14="http://schemas.microsoft.com/office/powerpoint/2010/main" val="2152147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FFFFFF"/>
                </a:solidFill>
                <a:effectLst/>
                <a:latin typeface="Merriweather" pitchFamily="2" charset="77"/>
              </a:rPr>
              <a:t>The next section of his journal begins a description of four different "lifestyles" that he immersed himself in and what he concluded from each.</a:t>
            </a:r>
          </a:p>
          <a:p>
            <a:pPr algn="l"/>
            <a:endParaRPr lang="en-US" b="0" i="0" u="none" strike="noStrike" dirty="0">
              <a:solidFill>
                <a:srgbClr val="FFFFFF"/>
              </a:solidFill>
              <a:effectLst/>
              <a:latin typeface="Merriweather" pitchFamily="2" charset="77"/>
            </a:endParaRPr>
          </a:p>
          <a:p>
            <a:pPr algn="l"/>
            <a:r>
              <a:rPr lang="en-US" b="0" i="0" u="none" strike="noStrike" baseline="30000" dirty="0">
                <a:solidFill>
                  <a:srgbClr val="FFFFFF"/>
                </a:solidFill>
                <a:effectLst/>
                <a:latin typeface="Merriweather" pitchFamily="2" charset="77"/>
              </a:rPr>
              <a:t>1</a:t>
            </a:r>
            <a:r>
              <a:rPr lang="en-US" b="0" i="0" u="none" strike="noStrike" dirty="0">
                <a:solidFill>
                  <a:srgbClr val="FFFFFF"/>
                </a:solidFill>
                <a:effectLst/>
                <a:latin typeface="Merriweather" pitchFamily="2" charset="77"/>
              </a:rPr>
              <a:t>C.S. Lewis Mere Christianity (New York, MacMillan Publishing Company. Inc. 1952), Page 120</a:t>
            </a:r>
          </a:p>
          <a:p>
            <a:pPr algn="ctr"/>
            <a:endParaRPr lang="en-US" b="0" i="0" u="none" strike="noStrike" dirty="0">
              <a:solidFill>
                <a:srgbClr val="FFFFFF"/>
              </a:solidFill>
              <a:effectLst/>
              <a:latin typeface="Barlow" pitchFamily="2" charset="77"/>
            </a:endParaRPr>
          </a:p>
          <a:p>
            <a:pPr algn="ctr"/>
            <a:r>
              <a:rPr lang="en-US" b="0" i="0" u="none" strike="noStrike" dirty="0">
                <a:solidFill>
                  <a:srgbClr val="FFFFFF"/>
                </a:solidFill>
                <a:effectLst/>
                <a:latin typeface="Barlow" pitchFamily="2" charset="77"/>
              </a:rPr>
              <a:t>READING ASSIGNMENT</a:t>
            </a:r>
          </a:p>
          <a:p>
            <a:pPr algn="ctr"/>
            <a:r>
              <a:rPr lang="en-US" b="0" i="0" u="none" strike="noStrike" dirty="0">
                <a:solidFill>
                  <a:srgbClr val="8C8C8C"/>
                </a:solidFill>
                <a:effectLst/>
                <a:latin typeface="Lato" panose="020F0502020204030203" pitchFamily="34" charset="0"/>
                <a:hlinkClick r:id="rId3"/>
              </a:rPr>
              <a:t>Ecclesiastes 2:1-11</a:t>
            </a:r>
            <a:endParaRPr lang="en-US" b="0" i="0" u="none" strike="noStrike" dirty="0">
              <a:solidFill>
                <a:srgbClr val="FFFFFF"/>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32</a:t>
            </a:fld>
            <a:endParaRPr lang="en-US"/>
          </a:p>
        </p:txBody>
      </p:sp>
    </p:spTree>
    <p:extLst>
      <p:ext uri="{BB962C8B-B14F-4D97-AF65-F5344CB8AC3E}">
        <p14:creationId xmlns:p14="http://schemas.microsoft.com/office/powerpoint/2010/main" val="190636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dirty="0">
                <a:solidFill>
                  <a:srgbClr val="000000"/>
                </a:solidFill>
                <a:effectLst/>
                <a:latin typeface="Arial" panose="020B0604020202020204" pitchFamily="34" charset="0"/>
              </a:rPr>
              <a:t>TITLE:</a:t>
            </a:r>
          </a:p>
          <a:p>
            <a:pPr algn="l"/>
            <a:r>
              <a:rPr lang="en-US" b="0" i="0" u="none" strike="noStrike" dirty="0">
                <a:solidFill>
                  <a:srgbClr val="000000"/>
                </a:solidFill>
                <a:effectLst/>
                <a:latin typeface="Arial" panose="020B0604020202020204" pitchFamily="34" charset="0"/>
              </a:rPr>
              <a:t>In the Hebrew Bible, the book is called </a:t>
            </a:r>
            <a:r>
              <a:rPr lang="en-US" b="1" i="0" u="none" strike="noStrike" dirty="0">
                <a:solidFill>
                  <a:srgbClr val="000000"/>
                </a:solidFill>
                <a:effectLst/>
                <a:latin typeface="Arial" panose="020B0604020202020204" pitchFamily="34" charset="0"/>
              </a:rPr>
              <a:t>"</a:t>
            </a:r>
            <a:r>
              <a:rPr lang="en-US" b="1" i="0" u="none" strike="noStrike" dirty="0" err="1">
                <a:solidFill>
                  <a:srgbClr val="000000"/>
                </a:solidFill>
                <a:effectLst/>
                <a:latin typeface="Arial" panose="020B0604020202020204" pitchFamily="34" charset="0"/>
              </a:rPr>
              <a:t>Qoheleth</a:t>
            </a:r>
            <a:r>
              <a:rPr lang="en-US" b="1" i="0" u="none" strike="noStrike" dirty="0">
                <a:solidFill>
                  <a:srgbClr val="000000"/>
                </a:solidFill>
                <a:effectLst/>
                <a:latin typeface="Arial" panose="020B0604020202020204" pitchFamily="34" charset="0"/>
              </a:rPr>
              <a:t>"</a:t>
            </a:r>
            <a:r>
              <a:rPr lang="en-US" b="0" i="0" u="none" strike="noStrike" dirty="0">
                <a:solidFill>
                  <a:srgbClr val="000000"/>
                </a:solidFill>
                <a:effectLst/>
                <a:latin typeface="Arial" panose="020B0604020202020204" pitchFamily="34" charset="0"/>
              </a:rPr>
              <a:t> (</a:t>
            </a:r>
            <a:r>
              <a:rPr lang="en-US" b="0" i="0" u="none" strike="noStrike" dirty="0" err="1">
                <a:solidFill>
                  <a:srgbClr val="000000"/>
                </a:solidFill>
                <a:effectLst/>
                <a:latin typeface="Arial" panose="020B0604020202020204" pitchFamily="34" charset="0"/>
              </a:rPr>
              <a:t>Koheleth</a:t>
            </a:r>
            <a:r>
              <a:rPr lang="en-US" b="0" i="0" u="none" strike="noStrike" dirty="0">
                <a:solidFill>
                  <a:srgbClr val="000000"/>
                </a:solidFill>
                <a:effectLst/>
                <a:latin typeface="Arial" panose="020B0604020202020204" pitchFamily="34" charset="0"/>
              </a:rPr>
              <a:t>) which means "preacher" (cf. </a:t>
            </a:r>
            <a:r>
              <a:rPr lang="en-US" b="1" i="0" u="none" strike="noStrike" dirty="0">
                <a:solidFill>
                  <a:srgbClr val="000000"/>
                </a:solidFill>
                <a:effectLst/>
                <a:latin typeface="Arial" panose="020B0604020202020204" pitchFamily="34" charset="0"/>
              </a:rPr>
              <a:t>1:1</a:t>
            </a:r>
            <a:r>
              <a:rPr lang="en-US" b="0" i="0" u="none" strike="noStrike" dirty="0">
                <a:solidFill>
                  <a:srgbClr val="000000"/>
                </a:solidFill>
                <a:effectLst/>
                <a:latin typeface="Arial" panose="020B0604020202020204" pitchFamily="34" charset="0"/>
              </a:rPr>
              <a:t>). </a:t>
            </a:r>
          </a:p>
          <a:p>
            <a:pPr lvl="1" algn="l"/>
            <a:r>
              <a:rPr lang="en-US" b="0" i="0" u="none" strike="noStrike" dirty="0">
                <a:solidFill>
                  <a:srgbClr val="000000"/>
                </a:solidFill>
                <a:effectLst/>
                <a:latin typeface="Arial" panose="020B0604020202020204" pitchFamily="34" charset="0"/>
              </a:rPr>
              <a:t>The term suggests one who speaks to an assembly. </a:t>
            </a:r>
          </a:p>
          <a:p>
            <a:pPr lvl="1" algn="l"/>
            <a:r>
              <a:rPr lang="en-US" b="0" i="0" u="none" strike="noStrike" dirty="0">
                <a:solidFill>
                  <a:srgbClr val="000000"/>
                </a:solidFill>
                <a:effectLst/>
                <a:latin typeface="Arial" panose="020B0604020202020204" pitchFamily="34" charset="0"/>
              </a:rPr>
              <a:t>The translators of the Septuagint (a Greek version of the Old Testament) called it </a:t>
            </a:r>
            <a:r>
              <a:rPr lang="en-US" b="1" i="0" u="none" strike="noStrike" dirty="0">
                <a:solidFill>
                  <a:srgbClr val="000000"/>
                </a:solidFill>
                <a:effectLst/>
                <a:latin typeface="Arial" panose="020B0604020202020204" pitchFamily="34" charset="0"/>
              </a:rPr>
              <a:t>"</a:t>
            </a:r>
            <a:r>
              <a:rPr lang="en-US" b="1" i="0" u="none" strike="noStrike" dirty="0" err="1">
                <a:solidFill>
                  <a:srgbClr val="000000"/>
                </a:solidFill>
                <a:effectLst/>
                <a:latin typeface="Arial" panose="020B0604020202020204" pitchFamily="34" charset="0"/>
              </a:rPr>
              <a:t>Ekklesiastes</a:t>
            </a:r>
            <a:r>
              <a:rPr lang="en-US" b="1" i="0" u="none" strike="noStrike" dirty="0">
                <a:solidFill>
                  <a:srgbClr val="000000"/>
                </a:solidFill>
                <a:effectLst/>
                <a:latin typeface="Arial" panose="020B0604020202020204" pitchFamily="34" charset="0"/>
              </a:rPr>
              <a:t>"</a:t>
            </a:r>
            <a:r>
              <a:rPr lang="en-US" b="0" i="0" u="none" strike="noStrike" dirty="0">
                <a:solidFill>
                  <a:srgbClr val="000000"/>
                </a:solidFill>
                <a:effectLst/>
                <a:latin typeface="Arial" panose="020B0604020202020204" pitchFamily="34" charset="0"/>
              </a:rPr>
              <a:t>, </a:t>
            </a:r>
          </a:p>
          <a:p>
            <a:pPr lvl="2" algn="l"/>
            <a:r>
              <a:rPr lang="en-US" b="0" i="0" u="none" strike="noStrike" dirty="0">
                <a:solidFill>
                  <a:srgbClr val="000000"/>
                </a:solidFill>
                <a:effectLst/>
                <a:latin typeface="Arial" panose="020B0604020202020204" pitchFamily="34" charset="0"/>
              </a:rPr>
              <a:t>which also means "preacher". </a:t>
            </a:r>
          </a:p>
          <a:p>
            <a:pPr lvl="1" algn="l"/>
            <a:r>
              <a:rPr lang="en-US" b="0" i="0" u="none" strike="noStrike" dirty="0">
                <a:solidFill>
                  <a:srgbClr val="000000"/>
                </a:solidFill>
                <a:effectLst/>
                <a:latin typeface="Arial" panose="020B0604020202020204" pitchFamily="34" charset="0"/>
              </a:rPr>
              <a:t>The word is derived from "</a:t>
            </a:r>
            <a:r>
              <a:rPr lang="en-US" b="0" i="0" u="none" strike="noStrike" dirty="0" err="1">
                <a:solidFill>
                  <a:srgbClr val="000000"/>
                </a:solidFill>
                <a:effectLst/>
                <a:latin typeface="Arial" panose="020B0604020202020204" pitchFamily="34" charset="0"/>
              </a:rPr>
              <a:t>ekklesia</a:t>
            </a:r>
            <a:r>
              <a:rPr lang="en-US" b="0" i="0" u="none" strike="noStrike" dirty="0">
                <a:solidFill>
                  <a:srgbClr val="000000"/>
                </a:solidFill>
                <a:effectLst/>
                <a:latin typeface="Arial" panose="020B0604020202020204" pitchFamily="34" charset="0"/>
              </a:rPr>
              <a:t>", meaning "assembly".</a:t>
            </a:r>
          </a:p>
          <a:p>
            <a:pPr algn="l"/>
            <a:endParaRPr lang="en-US" b="0" i="0" u="none" strike="noStrike" dirty="0">
              <a:solidFill>
                <a:srgbClr val="FFFFFF"/>
              </a:solidFill>
              <a:effectLst/>
              <a:latin typeface="Merriweather" panose="020F0502020204030204" pitchFamily="34" charset="0"/>
            </a:endParaRPr>
          </a:p>
          <a:p>
            <a:pPr algn="l"/>
            <a:r>
              <a:rPr lang="en-US" b="0" i="0" u="none" strike="noStrike" dirty="0">
                <a:solidFill>
                  <a:srgbClr val="000000"/>
                </a:solidFill>
                <a:effectLst/>
                <a:latin typeface="Arial" panose="020B0604020202020204" pitchFamily="34" charset="0"/>
              </a:rPr>
              <a:t>It is not a book that Christians should ignore. </a:t>
            </a:r>
          </a:p>
          <a:p>
            <a:pPr marL="457200" marR="0" lvl="1">
              <a:lnSpc>
                <a:spcPct val="115000"/>
              </a:lnSpc>
              <a:spcBef>
                <a:spcPts val="0"/>
              </a:spcBef>
              <a:spcAft>
                <a:spcPts val="1000"/>
              </a:spcAft>
            </a:pPr>
            <a:r>
              <a:rPr lang="en-US" b="0" i="0" u="none" strike="noStrike" dirty="0">
                <a:solidFill>
                  <a:srgbClr val="000000"/>
                </a:solidFill>
                <a:effectLst/>
                <a:latin typeface="Arial" panose="020B0604020202020204" pitchFamily="34" charset="0"/>
              </a:rPr>
              <a:t>As with all Old Testament Scripture, it was written for our learning (</a:t>
            </a:r>
            <a:r>
              <a:rPr lang="en-US" b="1" i="0" u="none" strike="noStrike" dirty="0">
                <a:solidFill>
                  <a:srgbClr val="0B6FD5"/>
                </a:solidFill>
                <a:effectLst/>
                <a:latin typeface="Arial" panose="020B0604020202020204" pitchFamily="34" charset="0"/>
                <a:hlinkClick r:id="rId3"/>
              </a:rPr>
              <a:t>Ro 15:4</a:t>
            </a:r>
            <a:r>
              <a:rPr lang="en-US" b="0" i="0" u="none" strike="noStrike" dirty="0">
                <a:solidFill>
                  <a:srgbClr val="000000"/>
                </a:solidFill>
                <a:effectLst/>
                <a:latin typeface="Arial" panose="020B0604020202020204" pitchFamily="34" charset="0"/>
              </a:rPr>
              <a:t>) </a:t>
            </a:r>
          </a:p>
          <a:p>
            <a:pPr marL="914400" marR="0" lvl="2">
              <a:lnSpc>
                <a:spcPct val="115000"/>
              </a:lnSpc>
              <a:spcBef>
                <a:spcPts val="0"/>
              </a:spcBef>
              <a:spcAft>
                <a:spcPts val="1000"/>
              </a:spcAft>
            </a:pPr>
            <a:r>
              <a:rPr lang="en-US" sz="1800" b="1" dirty="0">
                <a:effectLst/>
                <a:latin typeface="Calibri" panose="020F0502020204030204" pitchFamily="34" charset="0"/>
              </a:rPr>
              <a:t>Romans 15:4 (ESV)</a:t>
            </a:r>
            <a:r>
              <a:rPr lang="en-US" sz="1800" dirty="0">
                <a:effectLst/>
                <a:latin typeface="Calibri" panose="020F0502020204030204" pitchFamily="34" charset="0"/>
              </a:rPr>
              <a:t> </a:t>
            </a:r>
          </a:p>
          <a:p>
            <a:pPr marL="914400" marR="0" lvl="2">
              <a:lnSpc>
                <a:spcPct val="115000"/>
              </a:lnSpc>
              <a:spcBef>
                <a:spcPts val="0"/>
              </a:spcBef>
              <a:spcAft>
                <a:spcPts val="0"/>
              </a:spcAft>
            </a:pPr>
            <a:r>
              <a:rPr lang="en-US" sz="1800" b="1" u="none" strike="noStrike" dirty="0">
                <a:effectLst/>
                <a:latin typeface="Calibri" panose="020F0502020204030204" pitchFamily="34" charset="0"/>
              </a:rPr>
              <a:t>4</a:t>
            </a:r>
            <a:r>
              <a:rPr lang="en-US" sz="1800" u="none" strike="noStrike" dirty="0">
                <a:effectLst/>
                <a:latin typeface="Calibri" panose="020F0502020204030204" pitchFamily="34" charset="0"/>
              </a:rPr>
              <a:t> </a:t>
            </a:r>
            <a:r>
              <a:rPr lang="en-US" sz="1800" dirty="0">
                <a:effectLst/>
                <a:latin typeface="Calibri" panose="020F0502020204030204" pitchFamily="34" charset="0"/>
              </a:rPr>
              <a:t>For whatever was written in former days was written for our instruction, that through endurance and through the encouragement of the Scriptures we might have hope. </a:t>
            </a:r>
          </a:p>
          <a:p>
            <a:pPr lvl="1" algn="l"/>
            <a:endParaRPr lang="en-US" b="0" i="0" u="none" strike="noStrike" dirty="0">
              <a:solidFill>
                <a:srgbClr val="000000"/>
              </a:solidFill>
              <a:effectLst/>
              <a:latin typeface="Arial" panose="020B0604020202020204" pitchFamily="34" charset="0"/>
            </a:endParaRPr>
          </a:p>
          <a:p>
            <a:pPr lvl="2" algn="l"/>
            <a:r>
              <a:rPr lang="en-US" b="0" i="0" u="none" strike="noStrike" dirty="0">
                <a:solidFill>
                  <a:srgbClr val="000000"/>
                </a:solidFill>
                <a:effectLst/>
                <a:latin typeface="Arial" panose="020B0604020202020204" pitchFamily="34" charset="0"/>
              </a:rPr>
              <a:t>and admonition (</a:t>
            </a:r>
            <a:r>
              <a:rPr lang="en-US" b="1" i="0" u="none" strike="noStrike" dirty="0">
                <a:solidFill>
                  <a:srgbClr val="0B6FD5"/>
                </a:solidFill>
                <a:effectLst/>
                <a:latin typeface="Arial" panose="020B0604020202020204" pitchFamily="34" charset="0"/>
                <a:hlinkClick r:id="rId4"/>
              </a:rPr>
              <a:t>1Co 10:11</a:t>
            </a:r>
            <a:r>
              <a:rPr lang="en-US" b="0" i="0" u="none" strike="noStrike" dirty="0">
                <a:solidFill>
                  <a:srgbClr val="000000"/>
                </a:solidFill>
                <a:effectLst/>
                <a:latin typeface="Arial" panose="020B0604020202020204" pitchFamily="34" charset="0"/>
              </a:rPr>
              <a:t>). </a:t>
            </a:r>
          </a:p>
          <a:p>
            <a:pPr marL="1371600" marR="0" lvl="3">
              <a:lnSpc>
                <a:spcPct val="115000"/>
              </a:lnSpc>
              <a:spcBef>
                <a:spcPts val="0"/>
              </a:spcBef>
              <a:spcAft>
                <a:spcPts val="1000"/>
              </a:spcAft>
            </a:pPr>
            <a:r>
              <a:rPr lang="en-US" sz="1800" b="1" dirty="0">
                <a:effectLst/>
                <a:latin typeface="Calibri" panose="020F0502020204030204" pitchFamily="34" charset="0"/>
              </a:rPr>
              <a:t>1 Corinthians 10:11 (ESV)</a:t>
            </a:r>
            <a:r>
              <a:rPr lang="en-US" sz="1800" dirty="0">
                <a:effectLst/>
                <a:latin typeface="Calibri" panose="020F0502020204030204" pitchFamily="34" charset="0"/>
              </a:rPr>
              <a:t> </a:t>
            </a:r>
          </a:p>
          <a:p>
            <a:pPr marL="1371600" marR="0" lvl="3">
              <a:lnSpc>
                <a:spcPct val="115000"/>
              </a:lnSpc>
              <a:spcBef>
                <a:spcPts val="0"/>
              </a:spcBef>
              <a:spcAft>
                <a:spcPts val="0"/>
              </a:spcAft>
            </a:pPr>
            <a:r>
              <a:rPr lang="en-US" sz="1800" b="1" u="none" strike="noStrike" dirty="0">
                <a:effectLst/>
                <a:latin typeface="Calibri" panose="020F0502020204030204" pitchFamily="34" charset="0"/>
              </a:rPr>
              <a:t>11</a:t>
            </a:r>
            <a:r>
              <a:rPr lang="en-US" sz="1800" u="none" strike="noStrike" dirty="0">
                <a:effectLst/>
                <a:latin typeface="Calibri" panose="020F0502020204030204" pitchFamily="34" charset="0"/>
              </a:rPr>
              <a:t> </a:t>
            </a:r>
            <a:r>
              <a:rPr lang="en-US" sz="1800" dirty="0">
                <a:effectLst/>
                <a:latin typeface="Calibri" panose="020F0502020204030204" pitchFamily="34" charset="0"/>
              </a:rPr>
              <a:t>Now these things happened to them as an example, but they were written down for our instruction, on whom the end of the ages has come. </a:t>
            </a:r>
          </a:p>
          <a:p>
            <a:pPr lvl="2" algn="l"/>
            <a:endParaRPr lang="en-US" b="0" i="0" u="none" strike="noStrike" dirty="0">
              <a:solidFill>
                <a:srgbClr val="000000"/>
              </a:solidFill>
              <a:effectLst/>
              <a:latin typeface="Arial" panose="020B0604020202020204" pitchFamily="34" charset="0"/>
            </a:endParaRPr>
          </a:p>
          <a:p>
            <a:pPr lvl="2" algn="l"/>
            <a:r>
              <a:rPr lang="en-US" b="0" i="0" u="none" strike="noStrike" dirty="0">
                <a:solidFill>
                  <a:srgbClr val="000000"/>
                </a:solidFill>
                <a:effectLst/>
                <a:latin typeface="Arial" panose="020B0604020202020204" pitchFamily="34" charset="0"/>
              </a:rPr>
              <a:t>It is therefore profitable for doctrine, for reproof, for correction, and for instruction in righteousness (</a:t>
            </a:r>
            <a:r>
              <a:rPr lang="en-US" b="1" i="0" u="none" strike="noStrike" dirty="0">
                <a:solidFill>
                  <a:srgbClr val="0B6FD5"/>
                </a:solidFill>
                <a:effectLst/>
                <a:latin typeface="Arial" panose="020B0604020202020204" pitchFamily="34" charset="0"/>
                <a:hlinkClick r:id="rId5"/>
              </a:rPr>
              <a:t>2Ti 3:16-17</a:t>
            </a:r>
            <a:r>
              <a:rPr lang="en-US" b="0" i="0" u="none" strike="noStrike" dirty="0">
                <a:solidFill>
                  <a:srgbClr val="000000"/>
                </a:solidFill>
                <a:effectLst/>
                <a:latin typeface="Arial" panose="020B0604020202020204" pitchFamily="34" charset="0"/>
              </a:rPr>
              <a:t>).</a:t>
            </a:r>
          </a:p>
          <a:p>
            <a:pPr marL="1371600" marR="0" lvl="3">
              <a:lnSpc>
                <a:spcPct val="115000"/>
              </a:lnSpc>
              <a:spcBef>
                <a:spcPts val="0"/>
              </a:spcBef>
              <a:spcAft>
                <a:spcPts val="1000"/>
              </a:spcAft>
            </a:pPr>
            <a:r>
              <a:rPr lang="en-US" sz="1800" b="1" dirty="0">
                <a:effectLst/>
                <a:latin typeface="Calibri" panose="020F0502020204030204" pitchFamily="34" charset="0"/>
              </a:rPr>
              <a:t>2 Timothy 3:16–17 (ESV)</a:t>
            </a:r>
            <a:r>
              <a:rPr lang="en-US" sz="1800" dirty="0">
                <a:effectLst/>
                <a:latin typeface="Calibri" panose="020F0502020204030204" pitchFamily="34" charset="0"/>
              </a:rPr>
              <a:t> </a:t>
            </a:r>
          </a:p>
          <a:p>
            <a:pPr marL="1371600" marR="0" lvl="3">
              <a:lnSpc>
                <a:spcPct val="115000"/>
              </a:lnSpc>
              <a:spcBef>
                <a:spcPts val="0"/>
              </a:spcBef>
              <a:spcAft>
                <a:spcPts val="0"/>
              </a:spcAft>
            </a:pPr>
            <a:r>
              <a:rPr lang="en-US" sz="1800" b="1" u="none" strike="noStrike" dirty="0">
                <a:effectLst/>
                <a:latin typeface="Calibri" panose="020F0502020204030204" pitchFamily="34" charset="0"/>
              </a:rPr>
              <a:t>16</a:t>
            </a:r>
            <a:r>
              <a:rPr lang="en-US" sz="1800" u="none" strike="noStrike" dirty="0">
                <a:effectLst/>
                <a:latin typeface="Calibri" panose="020F0502020204030204" pitchFamily="34" charset="0"/>
              </a:rPr>
              <a:t> </a:t>
            </a:r>
            <a:r>
              <a:rPr lang="en-US" sz="1800" dirty="0">
                <a:effectLst/>
                <a:latin typeface="Calibri" panose="020F0502020204030204" pitchFamily="34" charset="0"/>
              </a:rPr>
              <a:t>All Scripture is breathed out by God and profitable for teaching, for reproof, for correction, and for training in righteousness, </a:t>
            </a:r>
            <a:r>
              <a:rPr lang="en-US" sz="1800" b="1" u="none" strike="noStrike" dirty="0">
                <a:effectLst/>
                <a:latin typeface="Calibri" panose="020F0502020204030204" pitchFamily="34" charset="0"/>
              </a:rPr>
              <a:t>17</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that the man of God may be complete, equipped for every good work. </a:t>
            </a:r>
          </a:p>
          <a:p>
            <a:pPr lvl="2" algn="l"/>
            <a:endParaRPr lang="en-US" b="0" i="0" u="none" strike="noStrike" dirty="0">
              <a:solidFill>
                <a:srgbClr val="000000"/>
              </a:solidFill>
              <a:effectLst/>
              <a:latin typeface="Arial" panose="020B0604020202020204" pitchFamily="34" charset="0"/>
            </a:endParaRPr>
          </a:p>
          <a:p>
            <a:pPr algn="l"/>
            <a:r>
              <a:rPr lang="en-US" b="0" i="0" u="none" strike="noStrike" dirty="0">
                <a:solidFill>
                  <a:srgbClr val="000000"/>
                </a:solidFill>
                <a:effectLst/>
                <a:latin typeface="Arial" panose="020B0604020202020204" pitchFamily="34" charset="0"/>
              </a:rPr>
              <a:t>The book has special relevance today in our materialistic society, for it helps us to see the vanity of many earthly pursuits. </a:t>
            </a:r>
          </a:p>
          <a:p>
            <a:pPr lvl="1" algn="l"/>
            <a:r>
              <a:rPr lang="en-US" b="0" i="0" u="none" strike="noStrike" dirty="0">
                <a:solidFill>
                  <a:srgbClr val="000000"/>
                </a:solidFill>
                <a:effectLst/>
                <a:latin typeface="Arial" panose="020B0604020202020204" pitchFamily="34" charset="0"/>
              </a:rPr>
              <a:t>It contains lessons for all, but especially for the young who have so much to lose should they make the wrong choices early in life.</a:t>
            </a:r>
          </a:p>
          <a:p>
            <a:endParaRPr lang="en-US" b="0" i="0" u="none" strike="noStrike" dirty="0">
              <a:solidFill>
                <a:srgbClr val="FFFFFF"/>
              </a:solidFill>
              <a:effectLst/>
              <a:latin typeface="Merriweather" panose="020F0502020204030204" pitchFamily="34" charset="0"/>
            </a:endParaRPr>
          </a:p>
          <a:p>
            <a:pPr algn="l"/>
            <a:r>
              <a:rPr lang="en-US" b="0" i="0" u="none" strike="noStrike" dirty="0">
                <a:solidFill>
                  <a:srgbClr val="FFFFFF"/>
                </a:solidFill>
                <a:effectLst/>
                <a:latin typeface="Merriweather" panose="020F0502020204030204" pitchFamily="34" charset="0"/>
              </a:rPr>
              <a:t>The book of Ecclesiastes is really a journal. It is the personal journal (or diary) of one man's journey through life. In this journal the writer observes several important things about his own life:</a:t>
            </a:r>
          </a:p>
          <a:p>
            <a:pPr algn="l"/>
            <a:endParaRPr lang="en-US" b="0" i="0" u="none" strike="noStrike" dirty="0">
              <a:solidFill>
                <a:srgbClr val="FFFFFF"/>
              </a:solidFill>
              <a:effectLst/>
              <a:latin typeface="Merriweather" panose="020F0502020204030204" pitchFamily="34" charset="0"/>
            </a:endParaRPr>
          </a:p>
          <a:p>
            <a:pPr algn="l">
              <a:buFont typeface="+mj-lt"/>
              <a:buAutoNum type="arabicPeriod"/>
            </a:pPr>
            <a:r>
              <a:rPr lang="en-US" b="0" i="0" u="none" strike="noStrike" dirty="0">
                <a:solidFill>
                  <a:srgbClr val="FFFFFF"/>
                </a:solidFill>
                <a:effectLst/>
                <a:latin typeface="Merriweather" pitchFamily="2" charset="77"/>
              </a:rPr>
              <a:t>He notes his own loss of enthusiasm for life in general. He is very pessimistic, even depressed.</a:t>
            </a:r>
          </a:p>
          <a:p>
            <a:pPr algn="l">
              <a:buFont typeface="+mj-lt"/>
              <a:buAutoNum type="arabicPeriod"/>
            </a:pPr>
            <a:r>
              <a:rPr lang="en-US" b="0" i="0" u="none" strike="noStrike" dirty="0">
                <a:solidFill>
                  <a:srgbClr val="FFFFFF"/>
                </a:solidFill>
                <a:effectLst/>
                <a:latin typeface="Merriweather" pitchFamily="2" charset="77"/>
              </a:rPr>
              <a:t>He records his feelings and observations as he purposefully searches for joy and satisfaction in life apart from God.</a:t>
            </a:r>
          </a:p>
          <a:p>
            <a:pPr algn="l">
              <a:buFont typeface="+mj-lt"/>
              <a:buAutoNum type="arabicPeriod"/>
            </a:pPr>
            <a:r>
              <a:rPr lang="en-US" b="0" i="0" u="none" strike="noStrike" dirty="0">
                <a:solidFill>
                  <a:srgbClr val="FFFFFF"/>
                </a:solidFill>
                <a:effectLst/>
                <a:latin typeface="Merriweather" pitchFamily="2" charset="77"/>
              </a:rPr>
              <a:t>He sets forth his conclusions based on his lifetime experiences.</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This is the true story of a man who cut the cord; who did it all; who went to the horizon of every experience he desired or imagined and, who left us notes about what he felt and learned. It is a great book because it teaches not from a theoretical perspective but from a full life experience.</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3</a:t>
            </a:fld>
            <a:endParaRPr lang="en-US"/>
          </a:p>
        </p:txBody>
      </p:sp>
    </p:spTree>
    <p:extLst>
      <p:ext uri="{BB962C8B-B14F-4D97-AF65-F5344CB8AC3E}">
        <p14:creationId xmlns:p14="http://schemas.microsoft.com/office/powerpoint/2010/main" val="19321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anose="020F0502020204030204" pitchFamily="34" charset="0"/>
              </a:rPr>
              <a:t>Background</a:t>
            </a:r>
          </a:p>
          <a:p>
            <a:pPr algn="l"/>
            <a:r>
              <a:rPr lang="en-US" b="1" i="0" u="none" strike="noStrike" dirty="0">
                <a:solidFill>
                  <a:srgbClr val="FFFFFF"/>
                </a:solidFill>
                <a:effectLst/>
                <a:latin typeface="Barlow" pitchFamily="2" charset="77"/>
              </a:rPr>
              <a:t>Author</a:t>
            </a:r>
          </a:p>
          <a:p>
            <a:pPr algn="l"/>
            <a:r>
              <a:rPr lang="en-US" b="0" i="0" u="none" strike="noStrike" dirty="0">
                <a:solidFill>
                  <a:srgbClr val="FFFFFF"/>
                </a:solidFill>
                <a:effectLst/>
                <a:latin typeface="Merriweather" pitchFamily="2" charset="77"/>
              </a:rPr>
              <a:t>The book doesn't name the author but refers to him as the "preacher" and because of this the book is called "Ecclesiastes" which means, "One who calls the assembly" by the authors of the Septuagint (Greek transactions of Old Testament). The writer also identifies himself as:</a:t>
            </a:r>
          </a:p>
          <a:p>
            <a:pPr algn="l"/>
            <a:endParaRPr lang="en-US" b="0" i="0" u="none" strike="noStrike" dirty="0">
              <a:solidFill>
                <a:srgbClr val="FFFFFF"/>
              </a:solidFill>
              <a:effectLst/>
              <a:latin typeface="Merriweather" pitchFamily="2" charset="77"/>
            </a:endParaRPr>
          </a:p>
          <a:p>
            <a:pPr lvl="1" algn="l">
              <a:buFont typeface="Arial" panose="020B0604020202020204" pitchFamily="34" charset="0"/>
              <a:buChar char="•"/>
            </a:pPr>
            <a:r>
              <a:rPr lang="en-US" b="0" i="0" u="none" strike="noStrike" dirty="0">
                <a:solidFill>
                  <a:srgbClr val="FFFFFF"/>
                </a:solidFill>
                <a:effectLst/>
                <a:latin typeface="Merriweather" pitchFamily="2" charset="77"/>
              </a:rPr>
              <a:t>A king in Jerusalem - 1:1</a:t>
            </a:r>
          </a:p>
          <a:p>
            <a:pPr lvl="1" algn="l">
              <a:buFont typeface="Arial" panose="020B0604020202020204" pitchFamily="34" charset="0"/>
              <a:buChar char="•"/>
            </a:pPr>
            <a:r>
              <a:rPr lang="en-US" b="0" i="0" u="none" strike="noStrike" dirty="0">
                <a:solidFill>
                  <a:srgbClr val="FFFFFF"/>
                </a:solidFill>
                <a:effectLst/>
                <a:latin typeface="Merriweather" pitchFamily="2" charset="77"/>
              </a:rPr>
              <a:t>Wisest person who had ever ruled over Jerusalem - 1:16</a:t>
            </a:r>
          </a:p>
          <a:p>
            <a:pPr lvl="1" algn="l">
              <a:buFont typeface="Arial" panose="020B0604020202020204" pitchFamily="34" charset="0"/>
              <a:buChar char="•"/>
            </a:pPr>
            <a:r>
              <a:rPr lang="en-US" b="0" i="0" u="none" strike="noStrike" dirty="0">
                <a:solidFill>
                  <a:srgbClr val="FFFFFF"/>
                </a:solidFill>
                <a:effectLst/>
                <a:latin typeface="Merriweather" pitchFamily="2" charset="77"/>
              </a:rPr>
              <a:t>Builder of great projects - 2:4-6</a:t>
            </a:r>
          </a:p>
          <a:p>
            <a:pPr lvl="1" algn="l">
              <a:buFont typeface="Arial" panose="020B0604020202020204" pitchFamily="34" charset="0"/>
              <a:buChar char="•"/>
            </a:pPr>
            <a:r>
              <a:rPr lang="en-US" b="0" i="0" u="none" strike="noStrike" dirty="0">
                <a:solidFill>
                  <a:srgbClr val="FFFFFF"/>
                </a:solidFill>
                <a:effectLst/>
                <a:latin typeface="Merriweather" pitchFamily="2" charset="77"/>
              </a:rPr>
              <a:t>Man of much wealth - 2:8</a:t>
            </a:r>
          </a:p>
          <a:p>
            <a:pPr lvl="1" algn="l">
              <a:buFont typeface="Arial" panose="020B0604020202020204" pitchFamily="34" charset="0"/>
              <a:buChar char="•"/>
            </a:pPr>
            <a:r>
              <a:rPr lang="en-US" b="0" i="0" u="none" strike="noStrike" dirty="0">
                <a:solidFill>
                  <a:srgbClr val="FFFFFF"/>
                </a:solidFill>
                <a:effectLst/>
                <a:latin typeface="Merriweather" pitchFamily="2" charset="77"/>
              </a:rPr>
              <a:t>Possessor of a large harem - 2:8</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These references, among others, can only be attributed to Solomon because only he, among the Jewish kings, fits this description.</a:t>
            </a:r>
          </a:p>
          <a:p>
            <a:pPr algn="l"/>
            <a:endParaRPr lang="en-US" b="1" i="0" u="none" strike="noStrike" dirty="0">
              <a:solidFill>
                <a:srgbClr val="FFFFFF"/>
              </a:solidFill>
              <a:effectLst/>
              <a:latin typeface="Barlow" pitchFamily="2" charset="77"/>
            </a:endParaRPr>
          </a:p>
          <a:p>
            <a:pPr algn="l"/>
            <a:r>
              <a:rPr lang="en-US" b="1" i="0" u="none" strike="noStrike" dirty="0">
                <a:solidFill>
                  <a:srgbClr val="FFFFFF"/>
                </a:solidFill>
                <a:effectLst/>
                <a:latin typeface="Barlow" pitchFamily="2" charset="77"/>
              </a:rPr>
              <a:t>Date Written</a:t>
            </a:r>
          </a:p>
          <a:p>
            <a:pPr algn="l"/>
            <a:r>
              <a:rPr lang="en-US" b="0" i="0" u="none" strike="noStrike" dirty="0">
                <a:solidFill>
                  <a:srgbClr val="FFFFFF"/>
                </a:solidFill>
                <a:effectLst/>
                <a:latin typeface="Merriweather" pitchFamily="2" charset="77"/>
              </a:rPr>
              <a:t>925 BC (30 centuries ago and it is still relevant As well as a good argument for the uniqueness of the Bible as an inspired book.)</a:t>
            </a:r>
          </a:p>
          <a:p>
            <a:pPr algn="l"/>
            <a:endParaRPr lang="en-US" b="1" i="0" u="none" strike="noStrike" dirty="0">
              <a:solidFill>
                <a:srgbClr val="FFFFFF"/>
              </a:solidFill>
              <a:effectLst/>
              <a:latin typeface="Barlow" pitchFamily="2" charset="77"/>
            </a:endParaRPr>
          </a:p>
          <a:p>
            <a:pPr algn="l"/>
            <a:r>
              <a:rPr lang="en-US" b="1" i="0" u="none" strike="noStrike" dirty="0">
                <a:solidFill>
                  <a:srgbClr val="FFFFFF"/>
                </a:solidFill>
                <a:effectLst/>
                <a:latin typeface="Barlow" pitchFamily="2" charset="77"/>
              </a:rPr>
              <a:t>Theme - Chapter 1:2 (Vanity)</a:t>
            </a:r>
          </a:p>
          <a:p>
            <a:pPr algn="l"/>
            <a:r>
              <a:rPr lang="en-US" b="0" i="0" u="none" strike="noStrike" dirty="0">
                <a:solidFill>
                  <a:srgbClr val="FFFFFF"/>
                </a:solidFill>
                <a:effectLst/>
                <a:latin typeface="Merriweather" pitchFamily="2" charset="77"/>
              </a:rPr>
              <a:t>We see vanity as pride, however the term actually means "breath." The writer of Ecclesiastes uses this word metaphorically to mean purposelessness or meaninglessness.</a:t>
            </a:r>
          </a:p>
          <a:p>
            <a:pPr algn="l"/>
            <a:endParaRPr lang="en-US" b="0" i="0" u="none" strike="noStrike" dirty="0">
              <a:solidFill>
                <a:srgbClr val="FFFFFF"/>
              </a:solidFill>
              <a:effectLst/>
              <a:latin typeface="Merriweather" pitchFamily="2" charset="77"/>
            </a:endParaRPr>
          </a:p>
          <a:p>
            <a:pPr marL="171450" indent="-171450" algn="l">
              <a:buFont typeface="Arial" panose="020B0604020202020204" pitchFamily="34" charset="0"/>
              <a:buChar char="•"/>
            </a:pPr>
            <a:r>
              <a:rPr lang="en-US" b="0" i="0" u="none" strike="noStrike" dirty="0">
                <a:solidFill>
                  <a:srgbClr val="FFFFFF"/>
                </a:solidFill>
                <a:effectLst/>
                <a:latin typeface="Merriweather" pitchFamily="2" charset="77"/>
              </a:rPr>
              <a:t>The point is that whatever man does apart from God (without regard to Him in asking, thanking, serving etc.) amounts to nothing in the end … like a breath. </a:t>
            </a:r>
          </a:p>
          <a:p>
            <a:pPr marL="171450" indent="-171450" algn="l">
              <a:buFont typeface="Arial" panose="020B0604020202020204" pitchFamily="34" charset="0"/>
              <a:buChar char="•"/>
            </a:pPr>
            <a:r>
              <a:rPr lang="en-US" b="0" i="0" u="none" strike="noStrike" dirty="0">
                <a:solidFill>
                  <a:srgbClr val="FFFFFF"/>
                </a:solidFill>
                <a:effectLst/>
                <a:latin typeface="Merriweather" pitchFamily="2" charset="77"/>
              </a:rPr>
              <a:t>The reason he gives for this conclusion is that life (without God) is simply a repetitious cycle of events - it does not give nor does it possess lasting value or satisfaction.</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4</a:t>
            </a:fld>
            <a:endParaRPr lang="en-US"/>
          </a:p>
        </p:txBody>
      </p:sp>
    </p:spTree>
    <p:extLst>
      <p:ext uri="{BB962C8B-B14F-4D97-AF65-F5344CB8AC3E}">
        <p14:creationId xmlns:p14="http://schemas.microsoft.com/office/powerpoint/2010/main" val="393641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5</a:t>
            </a:fld>
            <a:endParaRPr lang="en-US"/>
          </a:p>
        </p:txBody>
      </p:sp>
    </p:spTree>
    <p:extLst>
      <p:ext uri="{BB962C8B-B14F-4D97-AF65-F5344CB8AC3E}">
        <p14:creationId xmlns:p14="http://schemas.microsoft.com/office/powerpoint/2010/main" val="30239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u="none" strike="noStrike" dirty="0">
                <a:solidFill>
                  <a:srgbClr val="FFFFFF"/>
                </a:solidFill>
                <a:effectLst/>
                <a:latin typeface="Merriweather" pitchFamily="2" charset="77"/>
              </a:rPr>
              <a:t>The conclusion is that for a man without God, life, when examined, will be found to be empty and meaningless. </a:t>
            </a:r>
          </a:p>
          <a:p>
            <a:pPr marL="628650" lvl="1" indent="-171450" algn="l">
              <a:buFont typeface="Arial" panose="020B0604020202020204" pitchFamily="34" charset="0"/>
              <a:buChar char="•"/>
            </a:pPr>
            <a:r>
              <a:rPr lang="en-US" b="0" i="0" u="none" strike="noStrike" dirty="0">
                <a:solidFill>
                  <a:srgbClr val="FFFFFF"/>
                </a:solidFill>
                <a:effectLst/>
                <a:latin typeface="Merriweather" pitchFamily="2" charset="77"/>
              </a:rPr>
              <a:t>Many since Solomon have come to the same conclusion and have tried to inject, with their own philosophies, some sort of meaning to life that does not factor in the presence of God. </a:t>
            </a:r>
          </a:p>
          <a:p>
            <a:pPr marL="628650" lvl="1" indent="-171450" algn="l">
              <a:buFont typeface="Arial" panose="020B0604020202020204" pitchFamily="34" charset="0"/>
              <a:buChar char="•"/>
            </a:pPr>
            <a:r>
              <a:rPr lang="en-US" b="0" i="0" u="none" strike="noStrike" dirty="0">
                <a:solidFill>
                  <a:srgbClr val="FFFFFF"/>
                </a:solidFill>
                <a:effectLst/>
                <a:latin typeface="Merriweather" pitchFamily="2" charset="77"/>
              </a:rPr>
              <a:t>For example:</a:t>
            </a:r>
          </a:p>
          <a:p>
            <a:pPr algn="l"/>
            <a:endParaRPr lang="en-US" b="0" i="0" u="none" strike="noStrike" dirty="0">
              <a:solidFill>
                <a:srgbClr val="FFFFFF"/>
              </a:solidFill>
              <a:effectLst/>
              <a:latin typeface="Merriweather" pitchFamily="2" charset="77"/>
            </a:endParaRP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6</a:t>
            </a:fld>
            <a:endParaRPr lang="en-US"/>
          </a:p>
        </p:txBody>
      </p:sp>
    </p:spTree>
    <p:extLst>
      <p:ext uri="{BB962C8B-B14F-4D97-AF65-F5344CB8AC3E}">
        <p14:creationId xmlns:p14="http://schemas.microsoft.com/office/powerpoint/2010/main" val="407672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FFFFFF"/>
                </a:solidFill>
                <a:effectLst/>
                <a:latin typeface="Merriweather" pitchFamily="2" charset="77"/>
              </a:rPr>
              <a:t>Materialism (life is about gathering and using resources)</a:t>
            </a:r>
          </a:p>
          <a:p>
            <a:pPr algn="l">
              <a:buFont typeface="Arial" panose="020B0604020202020204" pitchFamily="34" charset="0"/>
              <a:buChar char="•"/>
            </a:pPr>
            <a:r>
              <a:rPr lang="en-US" b="0" i="0" u="none" strike="noStrike" dirty="0">
                <a:solidFill>
                  <a:srgbClr val="FFFFFF"/>
                </a:solidFill>
                <a:effectLst/>
                <a:latin typeface="Merriweather" pitchFamily="2" charset="77"/>
              </a:rPr>
              <a:t>Existentialism (life is what you make it)</a:t>
            </a:r>
          </a:p>
          <a:p>
            <a:pPr algn="l">
              <a:buFont typeface="Arial" panose="020B0604020202020204" pitchFamily="34" charset="0"/>
              <a:buChar char="•"/>
            </a:pPr>
            <a:r>
              <a:rPr lang="en-US" b="0" i="0" u="none" strike="noStrike" dirty="0">
                <a:solidFill>
                  <a:srgbClr val="FFFFFF"/>
                </a:solidFill>
                <a:effectLst/>
                <a:latin typeface="Merriweather" pitchFamily="2" charset="77"/>
              </a:rPr>
              <a:t>Positivism (life is whatever works best for you)</a:t>
            </a:r>
          </a:p>
          <a:p>
            <a:pPr algn="l">
              <a:buFont typeface="Arial" panose="020B0604020202020204" pitchFamily="34" charset="0"/>
              <a:buChar char="•"/>
            </a:pPr>
            <a:r>
              <a:rPr lang="en-US" b="0" i="0" u="none" strike="noStrike" dirty="0">
                <a:solidFill>
                  <a:srgbClr val="FFFFFF"/>
                </a:solidFill>
                <a:effectLst/>
                <a:latin typeface="Merriweather" pitchFamily="2" charset="77"/>
              </a:rPr>
              <a:t>Postmodernism (life is the sum total of our history)</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7</a:t>
            </a:fld>
            <a:endParaRPr lang="en-US"/>
          </a:p>
        </p:txBody>
      </p:sp>
    </p:spTree>
    <p:extLst>
      <p:ext uri="{BB962C8B-B14F-4D97-AF65-F5344CB8AC3E}">
        <p14:creationId xmlns:p14="http://schemas.microsoft.com/office/powerpoint/2010/main" val="216539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Outline</a:t>
            </a:r>
          </a:p>
          <a:p>
            <a:pPr algn="l"/>
            <a:r>
              <a:rPr lang="en-US" b="0" i="0" u="none" strike="noStrike" dirty="0">
                <a:solidFill>
                  <a:srgbClr val="FFFFFF"/>
                </a:solidFill>
                <a:effectLst/>
                <a:latin typeface="Merriweather" pitchFamily="2" charset="77"/>
              </a:rPr>
              <a:t>Think of Ecclesiastes as a journal or a diary written by a man who is consciously examining his own life's journey while he is experiencing it. He is on the outside looking in at himself.</a:t>
            </a:r>
          </a:p>
          <a:p>
            <a:pPr algn="l"/>
            <a:endParaRPr lang="en-US" b="0" i="0" u="none" strike="noStrike" dirty="0">
              <a:solidFill>
                <a:srgbClr val="FFFFFF"/>
              </a:solidFill>
              <a:effectLst/>
              <a:latin typeface="Merriweather" pitchFamily="2" charset="77"/>
            </a:endParaRPr>
          </a:p>
          <a:p>
            <a:pPr algn="l"/>
            <a:r>
              <a:rPr lang="en-US" b="1" i="0" u="none" strike="noStrike" dirty="0">
                <a:solidFill>
                  <a:srgbClr val="FFFFFF"/>
                </a:solidFill>
                <a:effectLst/>
                <a:latin typeface="Barlow" pitchFamily="2" charset="77"/>
              </a:rPr>
              <a:t>Introducing the journey - 1:1-11</a:t>
            </a:r>
          </a:p>
          <a:p>
            <a:pPr marL="171450" indent="-171450" algn="l">
              <a:buFont typeface="Arial" panose="020B0604020202020204" pitchFamily="34" charset="0"/>
              <a:buChar char="•"/>
            </a:pPr>
            <a:r>
              <a:rPr lang="en-US" b="0" i="0" u="none" strike="noStrike" dirty="0">
                <a:solidFill>
                  <a:srgbClr val="FFFFFF"/>
                </a:solidFill>
                <a:effectLst/>
                <a:latin typeface="Merriweather" pitchFamily="2" charset="77"/>
              </a:rPr>
              <a:t>The journey of life is seen as wearisome, an endless repetition of events that are meaningless when examined. </a:t>
            </a:r>
          </a:p>
          <a:p>
            <a:pPr marL="628650" lvl="1" indent="-171450" algn="l">
              <a:buFont typeface="Arial" panose="020B0604020202020204" pitchFamily="34" charset="0"/>
              <a:buChar char="•"/>
            </a:pPr>
            <a:r>
              <a:rPr lang="en-US" b="0" i="0" u="none" strike="noStrike" dirty="0">
                <a:solidFill>
                  <a:srgbClr val="FFFFFF"/>
                </a:solidFill>
                <a:effectLst/>
                <a:latin typeface="Merriweather" pitchFamily="2" charset="77"/>
              </a:rPr>
              <a:t>The author comes to this conclusion before he begins and then explains how he got there.</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8</a:t>
            </a:fld>
            <a:endParaRPr lang="en-US"/>
          </a:p>
        </p:txBody>
      </p:sp>
    </p:spTree>
    <p:extLst>
      <p:ext uri="{BB962C8B-B14F-4D97-AF65-F5344CB8AC3E}">
        <p14:creationId xmlns:p14="http://schemas.microsoft.com/office/powerpoint/2010/main" val="108078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Barlow" pitchFamily="2" charset="77"/>
              </a:rPr>
              <a:t>Pursuing and exploring - 1:12 - 6:9</a:t>
            </a:r>
          </a:p>
          <a:p>
            <a:pPr algn="l"/>
            <a:endParaRPr lang="en-US" b="0" i="0" u="none" strike="noStrike" dirty="0">
              <a:solidFill>
                <a:srgbClr val="FFFFFF"/>
              </a:solidFill>
              <a:effectLst/>
              <a:latin typeface="Merriweather" pitchFamily="2" charset="77"/>
            </a:endParaRPr>
          </a:p>
          <a:p>
            <a:pPr algn="l"/>
            <a:r>
              <a:rPr lang="en-US" b="0" i="0" u="none" strike="noStrike" dirty="0">
                <a:solidFill>
                  <a:srgbClr val="FFFFFF"/>
                </a:solidFill>
                <a:effectLst/>
                <a:latin typeface="Merriweather" pitchFamily="2" charset="77"/>
              </a:rPr>
              <a:t>Here Solomon describes his attempts at finding ultimate value and enduring happiness apart from a consistent walk with God. </a:t>
            </a:r>
          </a:p>
          <a:p>
            <a:pPr algn="l"/>
            <a:r>
              <a:rPr lang="en-US" b="0" i="0" u="none" strike="noStrike" dirty="0">
                <a:solidFill>
                  <a:srgbClr val="FFFFFF"/>
                </a:solidFill>
                <a:effectLst/>
                <a:latin typeface="Merriweather" pitchFamily="2" charset="77"/>
              </a:rPr>
              <a:t>He records the areas he explores as well as his findings:</a:t>
            </a:r>
          </a:p>
          <a:p>
            <a:pPr algn="l"/>
            <a:endParaRPr lang="en-US" b="0" i="0" u="none" strike="noStrike" dirty="0">
              <a:solidFill>
                <a:srgbClr val="FFFFFF"/>
              </a:solidFill>
              <a:effectLst/>
              <a:latin typeface="Merriweather" pitchFamily="2" charset="77"/>
            </a:endParaRPr>
          </a:p>
          <a:p>
            <a:pPr algn="l">
              <a:buFont typeface="Arial" panose="020B0604020202020204" pitchFamily="34" charset="0"/>
              <a:buChar char="•"/>
            </a:pPr>
            <a:r>
              <a:rPr lang="en-US" b="1" i="0" u="none" strike="noStrike" dirty="0">
                <a:solidFill>
                  <a:srgbClr val="FFFFFF"/>
                </a:solidFill>
                <a:effectLst/>
                <a:latin typeface="Merriweather" pitchFamily="2" charset="77"/>
              </a:rPr>
              <a:t>1:12-18</a:t>
            </a:r>
            <a:r>
              <a:rPr lang="en-US" b="0" i="0" u="none" strike="noStrike" dirty="0">
                <a:solidFill>
                  <a:srgbClr val="FFFFFF"/>
                </a:solidFill>
                <a:effectLst/>
                <a:latin typeface="Merriweather" pitchFamily="2" charset="77"/>
              </a:rPr>
              <a:t> - The pursuit of knowledge and wisdom ends in much grief and increasing pain.</a:t>
            </a:r>
          </a:p>
          <a:p>
            <a:pPr algn="l">
              <a:buFont typeface="Arial" panose="020B0604020202020204" pitchFamily="34" charset="0"/>
              <a:buChar char="•"/>
            </a:pPr>
            <a:r>
              <a:rPr lang="en-US" b="1" i="0" u="none" strike="noStrike" dirty="0">
                <a:solidFill>
                  <a:srgbClr val="FFFFFF"/>
                </a:solidFill>
                <a:effectLst/>
                <a:latin typeface="Merriweather" pitchFamily="2" charset="77"/>
              </a:rPr>
              <a:t>2:1-11</a:t>
            </a:r>
            <a:r>
              <a:rPr lang="en-US" b="0" i="0" u="none" strike="noStrike" dirty="0">
                <a:solidFill>
                  <a:srgbClr val="FFFFFF"/>
                </a:solidFill>
                <a:effectLst/>
                <a:latin typeface="Merriweather" pitchFamily="2" charset="77"/>
              </a:rPr>
              <a:t> - The many paths of pursuing pleasure and acquiring possessions are futile and unprofitable.</a:t>
            </a:r>
          </a:p>
          <a:p>
            <a:pPr algn="l">
              <a:buFont typeface="Arial" panose="020B0604020202020204" pitchFamily="34" charset="0"/>
              <a:buChar char="•"/>
            </a:pPr>
            <a:r>
              <a:rPr lang="en-US" b="1" i="0" u="none" strike="noStrike" dirty="0">
                <a:solidFill>
                  <a:srgbClr val="FFFFFF"/>
                </a:solidFill>
                <a:effectLst/>
                <a:latin typeface="Merriweather" pitchFamily="2" charset="77"/>
              </a:rPr>
              <a:t>2:12-17</a:t>
            </a:r>
            <a:r>
              <a:rPr lang="en-US" b="0" i="0" u="none" strike="noStrike" dirty="0">
                <a:solidFill>
                  <a:srgbClr val="FFFFFF"/>
                </a:solidFill>
                <a:effectLst/>
                <a:latin typeface="Merriweather" pitchFamily="2" charset="77"/>
              </a:rPr>
              <a:t> - To live wisely or foolishly are equally empty since both end in death.</a:t>
            </a:r>
          </a:p>
          <a:p>
            <a:pPr algn="l">
              <a:buFont typeface="Arial" panose="020B0604020202020204" pitchFamily="34" charset="0"/>
              <a:buChar char="•"/>
            </a:pPr>
            <a:r>
              <a:rPr lang="en-US" b="1" i="0" u="none" strike="noStrike" dirty="0">
                <a:solidFill>
                  <a:srgbClr val="FFFFFF"/>
                </a:solidFill>
                <a:effectLst/>
                <a:latin typeface="Merriweather" pitchFamily="2" charset="77"/>
              </a:rPr>
              <a:t>2:18-3:22</a:t>
            </a:r>
            <a:r>
              <a:rPr lang="en-US" b="0" i="0" u="none" strike="noStrike" dirty="0">
                <a:solidFill>
                  <a:srgbClr val="FFFFFF"/>
                </a:solidFill>
                <a:effectLst/>
                <a:latin typeface="Merriweather" pitchFamily="2" charset="77"/>
              </a:rPr>
              <a:t> - The work ethic is examined and found to be full of grief and emptiness in the end because you cannot keep what you earn.</a:t>
            </a:r>
          </a:p>
          <a:p>
            <a:pPr algn="l">
              <a:buFont typeface="Arial" panose="020B0604020202020204" pitchFamily="34" charset="0"/>
              <a:buChar char="•"/>
            </a:pPr>
            <a:r>
              <a:rPr lang="en-US" b="1" i="0" u="none" strike="noStrike" dirty="0">
                <a:solidFill>
                  <a:srgbClr val="FFFFFF"/>
                </a:solidFill>
                <a:effectLst/>
                <a:latin typeface="Merriweather" pitchFamily="2" charset="77"/>
              </a:rPr>
              <a:t>4:1-6:9</a:t>
            </a:r>
            <a:r>
              <a:rPr lang="en-US" b="0" i="0" u="none" strike="noStrike" dirty="0">
                <a:solidFill>
                  <a:srgbClr val="FFFFFF"/>
                </a:solidFill>
                <a:effectLst/>
                <a:latin typeface="Merriweather" pitchFamily="2" charset="77"/>
              </a:rPr>
              <a:t> - Even the accumulation of power and wealth through oppression are not satisfying and lead to frustration and dissatisfaction.</a:t>
            </a:r>
          </a:p>
          <a:p>
            <a:endParaRPr lang="en-US" dirty="0"/>
          </a:p>
        </p:txBody>
      </p:sp>
      <p:sp>
        <p:nvSpPr>
          <p:cNvPr id="4" name="Slide Number Placeholder 3"/>
          <p:cNvSpPr>
            <a:spLocks noGrp="1"/>
          </p:cNvSpPr>
          <p:nvPr>
            <p:ph type="sldNum" sz="quarter" idx="5"/>
          </p:nvPr>
        </p:nvSpPr>
        <p:spPr/>
        <p:txBody>
          <a:bodyPr/>
          <a:lstStyle/>
          <a:p>
            <a:fld id="{95B7835F-5A45-104D-B5B5-E4DD067493DD}" type="slidenum">
              <a:rPr lang="en-US" smtClean="0"/>
              <a:t>9</a:t>
            </a:fld>
            <a:endParaRPr lang="en-US"/>
          </a:p>
        </p:txBody>
      </p:sp>
    </p:spTree>
    <p:extLst>
      <p:ext uri="{BB962C8B-B14F-4D97-AF65-F5344CB8AC3E}">
        <p14:creationId xmlns:p14="http://schemas.microsoft.com/office/powerpoint/2010/main" val="394660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hyperlink" Target="http://www.barrysbureau.com/Ecclesiaste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Introduction</a:t>
            </a:r>
          </a:p>
          <a:p>
            <a:r>
              <a:rPr lang="en-US" dirty="0" err="1"/>
              <a:t>Ecc</a:t>
            </a:r>
            <a:r>
              <a:rPr lang="en-US" dirty="0"/>
              <a:t>. 1:1-18</a:t>
            </a:r>
          </a:p>
        </p:txBody>
      </p:sp>
      <p:sp>
        <p:nvSpPr>
          <p:cNvPr id="3" name="Text Placeholder 2"/>
          <p:cNvSpPr>
            <a:spLocks noGrp="1"/>
          </p:cNvSpPr>
          <p:nvPr>
            <p:ph type="body" sz="quarter" idx="10"/>
          </p:nvPr>
        </p:nvSpPr>
        <p:spPr/>
        <p:txBody>
          <a:bodyPr/>
          <a:lstStyle/>
          <a:p>
            <a:r>
              <a:rPr lang="en-US" dirty="0"/>
              <a:t>1</a:t>
            </a:r>
          </a:p>
        </p:txBody>
      </p:sp>
      <p:sp>
        <p:nvSpPr>
          <p:cNvPr id="4" name="TextBox 3">
            <a:extLst>
              <a:ext uri="{FF2B5EF4-FFF2-40B4-BE49-F238E27FC236}">
                <a16:creationId xmlns:a16="http://schemas.microsoft.com/office/drawing/2014/main" id="{2F6EF8A9-0402-1756-01CD-C5DD4E9212B8}"/>
              </a:ext>
            </a:extLst>
          </p:cNvPr>
          <p:cNvSpPr txBox="1"/>
          <p:nvPr/>
        </p:nvSpPr>
        <p:spPr>
          <a:xfrm>
            <a:off x="4206984" y="3755672"/>
            <a:ext cx="3967817" cy="369332"/>
          </a:xfrm>
          <a:prstGeom prst="rect">
            <a:avLst/>
          </a:prstGeom>
          <a:noFill/>
        </p:spPr>
        <p:txBody>
          <a:bodyPr wrap="none" rtlCol="0">
            <a:spAutoFit/>
          </a:bodyPr>
          <a:lstStyle/>
          <a:p>
            <a:r>
              <a:rPr lang="en-US" b="1" dirty="0"/>
              <a:t>Barry G. Johnson, Sr. - Facilitating</a:t>
            </a:r>
          </a:p>
        </p:txBody>
      </p:sp>
      <p:sp>
        <p:nvSpPr>
          <p:cNvPr id="5" name="TextBox 4">
            <a:extLst>
              <a:ext uri="{FF2B5EF4-FFF2-40B4-BE49-F238E27FC236}">
                <a16:creationId xmlns:a16="http://schemas.microsoft.com/office/drawing/2014/main" id="{A6CACE40-0338-0CAB-FDC5-8E1C4B9AB33F}"/>
              </a:ext>
            </a:extLst>
          </p:cNvPr>
          <p:cNvSpPr txBox="1"/>
          <p:nvPr/>
        </p:nvSpPr>
        <p:spPr>
          <a:xfrm>
            <a:off x="3349955" y="235047"/>
            <a:ext cx="5412572" cy="369332"/>
          </a:xfrm>
          <a:prstGeom prst="rect">
            <a:avLst/>
          </a:prstGeom>
          <a:noFill/>
        </p:spPr>
        <p:txBody>
          <a:bodyPr wrap="none" rtlCol="0">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Outline</a:t>
            </a:r>
          </a:p>
        </p:txBody>
      </p:sp>
      <p:sp>
        <p:nvSpPr>
          <p:cNvPr id="3" name="Text Placeholder 2"/>
          <p:cNvSpPr>
            <a:spLocks noGrp="1"/>
          </p:cNvSpPr>
          <p:nvPr>
            <p:ph type="body" sz="quarter" idx="10"/>
          </p:nvPr>
        </p:nvSpPr>
        <p:spPr/>
        <p:txBody>
          <a:bodyPr/>
          <a:lstStyle/>
          <a:p>
            <a:pPr marL="514350" indent="-514350">
              <a:buFont typeface="+mj-lt"/>
              <a:buAutoNum type="arabicPeriod"/>
            </a:pPr>
            <a:r>
              <a:rPr lang="en-US" dirty="0"/>
              <a:t>Introducing the Journey – 1:1-11</a:t>
            </a:r>
          </a:p>
          <a:p>
            <a:pPr marL="514350" indent="-514350">
              <a:buFont typeface="+mj-lt"/>
              <a:buAutoNum type="arabicPeriod"/>
            </a:pPr>
            <a:r>
              <a:rPr lang="en-US" dirty="0"/>
              <a:t>Pursuing the Journey – 1:12-6:9</a:t>
            </a:r>
          </a:p>
          <a:p>
            <a:pPr marL="514350" indent="-514350">
              <a:buFont typeface="+mj-lt"/>
              <a:buAutoNum type="arabicPeriod"/>
            </a:pPr>
            <a:r>
              <a:rPr lang="en-US" b="1" dirty="0"/>
              <a:t>Reflection &amp; Summary </a:t>
            </a:r>
            <a:r>
              <a:rPr lang="en-US" dirty="0"/>
              <a:t>– 6:10-12:14</a:t>
            </a:r>
          </a:p>
        </p:txBody>
      </p:sp>
    </p:spTree>
    <p:extLst>
      <p:ext uri="{BB962C8B-B14F-4D97-AF65-F5344CB8AC3E}">
        <p14:creationId xmlns:p14="http://schemas.microsoft.com/office/powerpoint/2010/main" val="219368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FECF-A8C8-60B8-F394-203C33A5633C}"/>
              </a:ext>
            </a:extLst>
          </p:cNvPr>
          <p:cNvSpPr>
            <a:spLocks noGrp="1"/>
          </p:cNvSpPr>
          <p:nvPr>
            <p:ph type="title"/>
          </p:nvPr>
        </p:nvSpPr>
        <p:spPr/>
        <p:txBody>
          <a:bodyPr/>
          <a:lstStyle/>
          <a:p>
            <a:r>
              <a:rPr lang="en-US" dirty="0"/>
              <a:t>Lesson 1 – Preview Questions</a:t>
            </a:r>
          </a:p>
        </p:txBody>
      </p:sp>
      <p:sp>
        <p:nvSpPr>
          <p:cNvPr id="3" name="Text Placeholder 2">
            <a:extLst>
              <a:ext uri="{FF2B5EF4-FFF2-40B4-BE49-F238E27FC236}">
                <a16:creationId xmlns:a16="http://schemas.microsoft.com/office/drawing/2014/main" id="{C23CB3A0-7BCE-A910-E0F4-D57F9E086718}"/>
              </a:ext>
            </a:extLst>
          </p:cNvPr>
          <p:cNvSpPr>
            <a:spLocks noGrp="1"/>
          </p:cNvSpPr>
          <p:nvPr>
            <p:ph type="body" sz="quarter" idx="10"/>
          </p:nvPr>
        </p:nvSpPr>
        <p:spPr/>
        <p:txBody>
          <a:bodyPr/>
          <a:lstStyle/>
          <a:p>
            <a:r>
              <a:rPr lang="en-US" dirty="0"/>
              <a:t>What would give your life meaning and purpose?</a:t>
            </a:r>
          </a:p>
          <a:p>
            <a:r>
              <a:rPr lang="en-US" dirty="0"/>
              <a:t>What do you think, "a striving after the wind" means?</a:t>
            </a:r>
          </a:p>
          <a:p>
            <a:r>
              <a:rPr lang="en-US" dirty="0"/>
              <a:t>Is purpose and meaning found under the Sun?</a:t>
            </a:r>
          </a:p>
        </p:txBody>
      </p:sp>
    </p:spTree>
    <p:extLst>
      <p:ext uri="{BB962C8B-B14F-4D97-AF65-F5344CB8AC3E}">
        <p14:creationId xmlns:p14="http://schemas.microsoft.com/office/powerpoint/2010/main" val="151655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2F750-CA23-FA77-A347-BD4F9178A2D3}"/>
              </a:ext>
            </a:extLst>
          </p:cNvPr>
          <p:cNvSpPr>
            <a:spLocks noGrp="1"/>
          </p:cNvSpPr>
          <p:nvPr>
            <p:ph type="body" sz="quarter" idx="10"/>
          </p:nvPr>
        </p:nvSpPr>
        <p:spPr/>
        <p:txBody>
          <a:bodyPr>
            <a:normAutofit lnSpcReduction="10000"/>
          </a:bodyPr>
          <a:lstStyle/>
          <a:p>
            <a:r>
              <a:rPr lang="en-US" b="1" i="0" u="none" strike="noStrike" dirty="0">
                <a:solidFill>
                  <a:schemeClr val="bg1"/>
                </a:solidFill>
                <a:effectLst/>
                <a:latin typeface="Helvetica" pitchFamily="2" charset="0"/>
              </a:rPr>
              <a:t>Louise Gipson</a:t>
            </a:r>
          </a:p>
          <a:p>
            <a:r>
              <a:rPr lang="en-US" b="1" i="0" u="none" strike="noStrike" dirty="0">
                <a:solidFill>
                  <a:srgbClr val="FFFF00"/>
                </a:solidFill>
                <a:effectLst/>
                <a:latin typeface="ProximaNova"/>
              </a:rPr>
              <a:t>What would give your life meaning and purpose?</a:t>
            </a:r>
            <a:endParaRPr lang="en-US" dirty="0">
              <a:solidFill>
                <a:srgbClr val="FFFF00"/>
              </a:solidFill>
            </a:endParaRPr>
          </a:p>
          <a:p>
            <a:r>
              <a:rPr lang="en-US" b="0" i="0" u="none" strike="noStrike" dirty="0">
                <a:solidFill>
                  <a:srgbClr val="FFFFFF"/>
                </a:solidFill>
                <a:effectLst/>
                <a:latin typeface="ProximaNova"/>
              </a:rPr>
              <a:t>Knowing that I am living a life that will leave an example of being as Christlike as I can…</a:t>
            </a:r>
          </a:p>
          <a:p>
            <a:r>
              <a:rPr lang="en-US" b="1" i="0" u="none" strike="noStrike" dirty="0">
                <a:solidFill>
                  <a:srgbClr val="FFFF00"/>
                </a:solidFill>
                <a:effectLst/>
                <a:latin typeface="ProximaNova"/>
              </a:rPr>
              <a:t>What do you think, "a striving after the wind" means?</a:t>
            </a:r>
            <a:endParaRPr lang="en-US" dirty="0">
              <a:solidFill>
                <a:srgbClr val="FFFF00"/>
              </a:solidFill>
            </a:endParaRPr>
          </a:p>
          <a:p>
            <a:r>
              <a:rPr lang="en-US" b="0" i="0" u="none" strike="noStrike" dirty="0">
                <a:solidFill>
                  <a:srgbClr val="FFFFFF"/>
                </a:solidFill>
                <a:effectLst/>
                <a:latin typeface="ProximaNova"/>
              </a:rPr>
              <a:t>You will never be satisfied</a:t>
            </a:r>
            <a:endParaRPr lang="en-US" dirty="0"/>
          </a:p>
        </p:txBody>
      </p:sp>
    </p:spTree>
    <p:extLst>
      <p:ext uri="{BB962C8B-B14F-4D97-AF65-F5344CB8AC3E}">
        <p14:creationId xmlns:p14="http://schemas.microsoft.com/office/powerpoint/2010/main" val="184008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The words of the Preacher, the son of David, king in Jerusalem.</a:t>
            </a:r>
          </a:p>
          <a:p>
            <a:r>
              <a:rPr lang="en-US" dirty="0"/>
              <a:t>“Vanity of vanities,” says the Preacher,</a:t>
            </a:r>
          </a:p>
          <a:p>
            <a:r>
              <a:rPr lang="en-US" dirty="0"/>
              <a:t>“Vanity of vanities! All is vanity.”</a:t>
            </a:r>
          </a:p>
          <a:p>
            <a:r>
              <a:rPr lang="en-US" dirty="0"/>
              <a:t>What advantage does man have in all his work</a:t>
            </a:r>
          </a:p>
          <a:p>
            <a:r>
              <a:rPr lang="en-US" dirty="0"/>
              <a:t>Which he does under the sun?</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1:1-3</a:t>
            </a:r>
          </a:p>
        </p:txBody>
      </p:sp>
    </p:spTree>
    <p:extLst>
      <p:ext uri="{BB962C8B-B14F-4D97-AF65-F5344CB8AC3E}">
        <p14:creationId xmlns:p14="http://schemas.microsoft.com/office/powerpoint/2010/main" val="428491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3356F93-D2C5-573C-E63C-B164FEFD85AB}"/>
              </a:ext>
            </a:extLst>
          </p:cNvPr>
          <p:cNvPicPr>
            <a:picLocks noChangeAspect="1"/>
          </p:cNvPicPr>
          <p:nvPr/>
        </p:nvPicPr>
        <p:blipFill>
          <a:blip r:embed="rId3"/>
          <a:stretch>
            <a:fillRect/>
          </a:stretch>
        </p:blipFill>
        <p:spPr>
          <a:xfrm>
            <a:off x="884543" y="465168"/>
            <a:ext cx="7374913" cy="4213164"/>
          </a:xfrm>
          <a:prstGeom prst="rect">
            <a:avLst/>
          </a:prstGeom>
        </p:spPr>
      </p:pic>
    </p:spTree>
    <p:extLst>
      <p:ext uri="{BB962C8B-B14F-4D97-AF65-F5344CB8AC3E}">
        <p14:creationId xmlns:p14="http://schemas.microsoft.com/office/powerpoint/2010/main" val="189101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 generation goes and a generation comes,</a:t>
            </a:r>
          </a:p>
          <a:p>
            <a:r>
              <a:rPr lang="en-US" dirty="0"/>
              <a:t>But the earth remains forever.</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1:4</a:t>
            </a:r>
          </a:p>
        </p:txBody>
      </p:sp>
    </p:spTree>
    <p:extLst>
      <p:ext uri="{BB962C8B-B14F-4D97-AF65-F5344CB8AC3E}">
        <p14:creationId xmlns:p14="http://schemas.microsoft.com/office/powerpoint/2010/main" val="346563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Also, the sun rises and the sun sets;</a:t>
            </a:r>
          </a:p>
          <a:p>
            <a:r>
              <a:rPr lang="en-US" dirty="0"/>
              <a:t>And hastening to its place it rises there again.</a:t>
            </a:r>
          </a:p>
          <a:p>
            <a:r>
              <a:rPr lang="en-US" dirty="0"/>
              <a:t>Blowing toward the south,</a:t>
            </a:r>
          </a:p>
          <a:p>
            <a:r>
              <a:rPr lang="en-US" dirty="0"/>
              <a:t>Then turning toward the north,</a:t>
            </a:r>
          </a:p>
          <a:p>
            <a:r>
              <a:rPr lang="en-US" dirty="0"/>
              <a:t>The wind continues swirling along;</a:t>
            </a:r>
          </a:p>
          <a:p>
            <a:r>
              <a:rPr lang="en-US" dirty="0"/>
              <a:t>And on its circular courses the wind returns.</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1:5-6</a:t>
            </a:r>
          </a:p>
        </p:txBody>
      </p:sp>
    </p:spTree>
    <p:extLst>
      <p:ext uri="{BB962C8B-B14F-4D97-AF65-F5344CB8AC3E}">
        <p14:creationId xmlns:p14="http://schemas.microsoft.com/office/powerpoint/2010/main" val="315496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All the rivers flow into the sea,</a:t>
            </a:r>
          </a:p>
          <a:p>
            <a:r>
              <a:rPr lang="en-US" dirty="0"/>
              <a:t>Yet the sea is not full.</a:t>
            </a:r>
          </a:p>
          <a:p>
            <a:r>
              <a:rPr lang="en-US" dirty="0"/>
              <a:t>To the place where the rivers flow,</a:t>
            </a:r>
          </a:p>
          <a:p>
            <a:r>
              <a:rPr lang="en-US" dirty="0"/>
              <a:t>There they flow again.</a:t>
            </a:r>
          </a:p>
          <a:p>
            <a:r>
              <a:rPr lang="en-US" dirty="0"/>
              <a:t>All things are wearisome;</a:t>
            </a:r>
          </a:p>
          <a:p>
            <a:r>
              <a:rPr lang="en-US" dirty="0"/>
              <a:t>Man is not able to tell it.</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1:7-8a</a:t>
            </a:r>
          </a:p>
        </p:txBody>
      </p:sp>
    </p:spTree>
    <p:extLst>
      <p:ext uri="{BB962C8B-B14F-4D97-AF65-F5344CB8AC3E}">
        <p14:creationId xmlns:p14="http://schemas.microsoft.com/office/powerpoint/2010/main" val="373296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The eye is not satisfied with seeing,</a:t>
            </a:r>
          </a:p>
          <a:p>
            <a:r>
              <a:rPr lang="en-US" dirty="0"/>
              <a:t>Nor is the ear filled with hearing.</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1:8b</a:t>
            </a:r>
          </a:p>
        </p:txBody>
      </p:sp>
    </p:spTree>
    <p:extLst>
      <p:ext uri="{BB962C8B-B14F-4D97-AF65-F5344CB8AC3E}">
        <p14:creationId xmlns:p14="http://schemas.microsoft.com/office/powerpoint/2010/main" val="255655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That which has been is that which will be,</a:t>
            </a:r>
          </a:p>
          <a:p>
            <a:r>
              <a:rPr lang="en-US" dirty="0"/>
              <a:t>And that which has been done is that which will be done.</a:t>
            </a:r>
          </a:p>
          <a:p>
            <a:r>
              <a:rPr lang="en-US" dirty="0"/>
              <a:t>So there is nothing new under the sun.</a:t>
            </a:r>
          </a:p>
          <a:p>
            <a:r>
              <a:rPr lang="en-US" dirty="0"/>
              <a:t>Is there anything of which one might say,</a:t>
            </a:r>
          </a:p>
          <a:p>
            <a:r>
              <a:rPr lang="en-US" dirty="0"/>
              <a:t>“See this, it is new”?</a:t>
            </a:r>
          </a:p>
          <a:p>
            <a:r>
              <a:rPr lang="en-US" dirty="0"/>
              <a:t>Already it has existed for ages</a:t>
            </a:r>
          </a:p>
          <a:p>
            <a:r>
              <a:rPr lang="en-US" dirty="0"/>
              <a:t>Which were before us.</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1:9-10</a:t>
            </a:r>
          </a:p>
        </p:txBody>
      </p:sp>
    </p:spTree>
    <p:extLst>
      <p:ext uri="{BB962C8B-B14F-4D97-AF65-F5344CB8AC3E}">
        <p14:creationId xmlns:p14="http://schemas.microsoft.com/office/powerpoint/2010/main" val="210521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3"/>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 August 16th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4"/>
              </a:rPr>
              <a:t>www.BarrysBureau.com/Ecclesiastes.html</a:t>
            </a:r>
            <a:br>
              <a:rPr lang="en-US" sz="2000" spc="300" dirty="0"/>
            </a:br>
            <a:r>
              <a:rPr lang="en-US" sz="2000" spc="300" dirty="0"/>
              <a:t>Barry Johnson, Sr. – Facilitating</a:t>
            </a:r>
            <a:br>
              <a:rPr lang="en-US" sz="2000" spc="300" dirty="0"/>
            </a:br>
            <a:r>
              <a:rPr lang="en-US" sz="2000" spc="300" dirty="0"/>
              <a:t>Bgjsr22@gmail.com</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5"/>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There is no remembrance of earlier things;</a:t>
            </a:r>
          </a:p>
          <a:p>
            <a:r>
              <a:rPr lang="en-US" dirty="0"/>
              <a:t>And also of the later things which will occur,</a:t>
            </a:r>
          </a:p>
          <a:p>
            <a:r>
              <a:rPr lang="en-US" dirty="0"/>
              <a:t>There will be for them no remembrance</a:t>
            </a:r>
          </a:p>
          <a:p>
            <a:r>
              <a:rPr lang="en-US" dirty="0"/>
              <a:t>Among those who will come later still.</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1:11</a:t>
            </a:r>
          </a:p>
        </p:txBody>
      </p:sp>
    </p:spTree>
    <p:extLst>
      <p:ext uri="{BB962C8B-B14F-4D97-AF65-F5344CB8AC3E}">
        <p14:creationId xmlns:p14="http://schemas.microsoft.com/office/powerpoint/2010/main" val="287911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Examples of Futility </a:t>
            </a:r>
          </a:p>
        </p:txBody>
      </p:sp>
      <p:sp>
        <p:nvSpPr>
          <p:cNvPr id="5" name="Text Placeholder 4"/>
          <p:cNvSpPr>
            <a:spLocks noGrp="1"/>
          </p:cNvSpPr>
          <p:nvPr>
            <p:ph type="body" sz="quarter" idx="10"/>
          </p:nvPr>
        </p:nvSpPr>
        <p:spPr/>
        <p:txBody>
          <a:bodyPr/>
          <a:lstStyle/>
          <a:p>
            <a:pPr marL="514350" indent="-514350">
              <a:buFont typeface="+mj-lt"/>
              <a:buAutoNum type="arabicPeriod"/>
            </a:pPr>
            <a:r>
              <a:rPr lang="en-US" dirty="0"/>
              <a:t>Passing of Generations </a:t>
            </a:r>
          </a:p>
          <a:p>
            <a:pPr marL="514350" indent="-514350">
              <a:buFont typeface="+mj-lt"/>
              <a:buAutoNum type="arabicPeriod"/>
            </a:pPr>
            <a:r>
              <a:rPr lang="en-US" dirty="0"/>
              <a:t>Cycles of Nature</a:t>
            </a:r>
          </a:p>
          <a:p>
            <a:pPr marL="514350" indent="-514350">
              <a:buFont typeface="+mj-lt"/>
              <a:buAutoNum type="arabicPeriod"/>
            </a:pPr>
            <a:r>
              <a:rPr lang="en-US" dirty="0"/>
              <a:t>Curiosity of Man</a:t>
            </a:r>
          </a:p>
          <a:p>
            <a:pPr marL="514350" indent="-514350">
              <a:buFont typeface="+mj-lt"/>
              <a:buAutoNum type="arabicPeriod"/>
            </a:pPr>
            <a:r>
              <a:rPr lang="en-US" b="1" dirty="0"/>
              <a:t>Absence of Newness </a:t>
            </a:r>
          </a:p>
          <a:p>
            <a:pPr marL="514350" indent="-514350">
              <a:buFont typeface="+mj-lt"/>
              <a:buAutoNum type="arabicPeriod"/>
            </a:pPr>
            <a:endParaRPr lang="en-US" dirty="0"/>
          </a:p>
        </p:txBody>
      </p:sp>
    </p:spTree>
    <p:extLst>
      <p:ext uri="{BB962C8B-B14F-4D97-AF65-F5344CB8AC3E}">
        <p14:creationId xmlns:p14="http://schemas.microsoft.com/office/powerpoint/2010/main" val="50317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For every universal, innate need of man there is an available and corresponding satisfaction</a:t>
            </a:r>
            <a:br>
              <a:rPr lang="en-US" dirty="0"/>
            </a:br>
            <a:br>
              <a:rPr lang="en-US" sz="1800" dirty="0"/>
            </a:br>
            <a:r>
              <a:rPr lang="en-US" sz="2400" dirty="0"/>
              <a:t>FOR EXAMPLE:</a:t>
            </a:r>
            <a:br>
              <a:rPr lang="en-US" dirty="0"/>
            </a:br>
            <a:r>
              <a:rPr lang="en-US" dirty="0"/>
              <a:t>  </a:t>
            </a:r>
            <a:r>
              <a:rPr lang="en-US" b="0" dirty="0"/>
              <a:t>Hunger 	– Food</a:t>
            </a:r>
            <a:br>
              <a:rPr lang="en-US" b="0" dirty="0"/>
            </a:br>
            <a:r>
              <a:rPr lang="en-US" b="0" dirty="0"/>
              <a:t>  Sex 			– Sex Partner</a:t>
            </a:r>
          </a:p>
        </p:txBody>
      </p:sp>
    </p:spTree>
    <p:extLst>
      <p:ext uri="{BB962C8B-B14F-4D97-AF65-F5344CB8AC3E}">
        <p14:creationId xmlns:p14="http://schemas.microsoft.com/office/powerpoint/2010/main" val="1873398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5779" y="484632"/>
            <a:ext cx="8150667" cy="4151376"/>
          </a:xfrm>
        </p:spPr>
        <p:txBody>
          <a:bodyPr>
            <a:normAutofit lnSpcReduction="10000"/>
          </a:bodyPr>
          <a:lstStyle/>
          <a:p>
            <a:r>
              <a:rPr lang="en-US" dirty="0"/>
              <a:t>Creatures are not born with desires unless satisfaction for 	those desires exists. </a:t>
            </a:r>
          </a:p>
          <a:p>
            <a:pPr lvl="1"/>
            <a:r>
              <a:rPr lang="en-US" dirty="0"/>
              <a:t>A baby feels </a:t>
            </a:r>
            <a:r>
              <a:rPr lang="en-US" dirty="0">
                <a:solidFill>
                  <a:srgbClr val="FFFF00"/>
                </a:solidFill>
              </a:rPr>
              <a:t>hunger</a:t>
            </a:r>
            <a:r>
              <a:rPr lang="en-US" dirty="0"/>
              <a:t>: </a:t>
            </a:r>
          </a:p>
          <a:p>
            <a:pPr lvl="2"/>
            <a:r>
              <a:rPr lang="en-US" dirty="0"/>
              <a:t>well, there is such a thing as </a:t>
            </a:r>
            <a:r>
              <a:rPr lang="en-US" dirty="0">
                <a:solidFill>
                  <a:srgbClr val="FFFF00"/>
                </a:solidFill>
              </a:rPr>
              <a:t>food</a:t>
            </a:r>
            <a:r>
              <a:rPr lang="en-US" dirty="0"/>
              <a:t>. </a:t>
            </a:r>
          </a:p>
          <a:p>
            <a:pPr lvl="1"/>
            <a:r>
              <a:rPr lang="en-US" dirty="0"/>
              <a:t>A Ducking wants to </a:t>
            </a:r>
            <a:r>
              <a:rPr lang="en-US" dirty="0">
                <a:solidFill>
                  <a:srgbClr val="FFFF00"/>
                </a:solidFill>
              </a:rPr>
              <a:t>swim</a:t>
            </a:r>
            <a:r>
              <a:rPr lang="en-US" dirty="0"/>
              <a:t>: </a:t>
            </a:r>
          </a:p>
          <a:p>
            <a:pPr lvl="2"/>
            <a:r>
              <a:rPr lang="en-US" dirty="0"/>
              <a:t>well, there is such a thing as </a:t>
            </a:r>
            <a:r>
              <a:rPr lang="en-US" dirty="0">
                <a:solidFill>
                  <a:srgbClr val="FFFF00"/>
                </a:solidFill>
              </a:rPr>
              <a:t>water</a:t>
            </a:r>
            <a:r>
              <a:rPr lang="en-US" dirty="0"/>
              <a:t>. </a:t>
            </a:r>
          </a:p>
          <a:p>
            <a:pPr lvl="1"/>
            <a:r>
              <a:rPr lang="en-US" dirty="0"/>
              <a:t>Men feel </a:t>
            </a:r>
            <a:r>
              <a:rPr lang="en-US" dirty="0">
                <a:solidFill>
                  <a:srgbClr val="FFFF00"/>
                </a:solidFill>
              </a:rPr>
              <a:t>sexual desire</a:t>
            </a:r>
            <a:r>
              <a:rPr lang="en-US" dirty="0"/>
              <a:t>: </a:t>
            </a:r>
          </a:p>
          <a:p>
            <a:pPr lvl="2"/>
            <a:r>
              <a:rPr lang="en-US" dirty="0"/>
              <a:t>well, there is such a thing as </a:t>
            </a:r>
            <a:r>
              <a:rPr lang="en-US" dirty="0">
                <a:solidFill>
                  <a:srgbClr val="FFFF00"/>
                </a:solidFill>
              </a:rPr>
              <a:t>sex</a:t>
            </a:r>
            <a:r>
              <a:rPr lang="en-US" dirty="0"/>
              <a:t>. </a:t>
            </a:r>
          </a:p>
        </p:txBody>
      </p:sp>
    </p:spTree>
    <p:extLst>
      <p:ext uri="{BB962C8B-B14F-4D97-AF65-F5344CB8AC3E}">
        <p14:creationId xmlns:p14="http://schemas.microsoft.com/office/powerpoint/2010/main" val="2195555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E498BF-40C9-D6A5-E2D0-08D791AD398A}"/>
              </a:ext>
            </a:extLst>
          </p:cNvPr>
          <p:cNvSpPr>
            <a:spLocks noGrp="1"/>
          </p:cNvSpPr>
          <p:nvPr>
            <p:ph type="body" sz="quarter" idx="10"/>
          </p:nvPr>
        </p:nvSpPr>
        <p:spPr/>
        <p:txBody>
          <a:bodyPr>
            <a:normAutofit fontScale="92500" lnSpcReduction="10000"/>
          </a:bodyPr>
          <a:lstStyle/>
          <a:p>
            <a:r>
              <a:rPr lang="en-US" dirty="0"/>
              <a:t>If I find myself a desire which no experience in this world can satisfy, the most probable explanation is that I was made for another world. If none of my earthly pleasures satisfy it, that does not prove that the universe is a fraud. Probably earthly pleasures were never meant to satisfy it, but only to arouse it, to suggest the real thing.</a:t>
            </a:r>
          </a:p>
        </p:txBody>
      </p:sp>
    </p:spTree>
    <p:extLst>
      <p:ext uri="{BB962C8B-B14F-4D97-AF65-F5344CB8AC3E}">
        <p14:creationId xmlns:p14="http://schemas.microsoft.com/office/powerpoint/2010/main" val="2841671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B4293-BE12-EA51-B530-736EAB5B86CC}"/>
              </a:ext>
            </a:extLst>
          </p:cNvPr>
          <p:cNvSpPr>
            <a:spLocks noGrp="1"/>
          </p:cNvSpPr>
          <p:nvPr>
            <p:ph type="body" sz="quarter" idx="10"/>
          </p:nvPr>
        </p:nvSpPr>
        <p:spPr/>
        <p:txBody>
          <a:bodyPr anchor="ctr"/>
          <a:lstStyle/>
          <a:p>
            <a:pPr marL="0" indent="0">
              <a:buNone/>
            </a:pPr>
            <a:r>
              <a:rPr lang="en-US" dirty="0"/>
              <a:t>It was the desire to satisfy his longing for joy that eventually drove C.S. Lewis to Jesus Christ. </a:t>
            </a:r>
          </a:p>
          <a:p>
            <a:pPr marL="0" indent="0">
              <a:buNone/>
            </a:pPr>
            <a:r>
              <a:rPr lang="en-US" dirty="0"/>
              <a:t>				“Surprised By Joy” – C.S. Lewis</a:t>
            </a:r>
          </a:p>
          <a:p>
            <a:endParaRPr lang="en-US" dirty="0"/>
          </a:p>
        </p:txBody>
      </p:sp>
    </p:spTree>
    <p:extLst>
      <p:ext uri="{BB962C8B-B14F-4D97-AF65-F5344CB8AC3E}">
        <p14:creationId xmlns:p14="http://schemas.microsoft.com/office/powerpoint/2010/main" val="3320412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I, the Preacher, have been king over Israel in Jerusalem. And I set my mind to seek and explore by wisdom concerning all that has been done under heaven. </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1:12-13a</a:t>
            </a:r>
          </a:p>
        </p:txBody>
      </p:sp>
    </p:spTree>
    <p:extLst>
      <p:ext uri="{BB962C8B-B14F-4D97-AF65-F5344CB8AC3E}">
        <p14:creationId xmlns:p14="http://schemas.microsoft.com/office/powerpoint/2010/main" val="114558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It is a grievous task which God has given to the sons of men to be afflicted with.</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1:12-13b</a:t>
            </a:r>
          </a:p>
        </p:txBody>
      </p:sp>
    </p:spTree>
    <p:extLst>
      <p:ext uri="{BB962C8B-B14F-4D97-AF65-F5344CB8AC3E}">
        <p14:creationId xmlns:p14="http://schemas.microsoft.com/office/powerpoint/2010/main" val="307948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Solomon Learned</a:t>
            </a:r>
          </a:p>
        </p:txBody>
      </p:sp>
      <p:sp>
        <p:nvSpPr>
          <p:cNvPr id="5" name="Text Placeholder 4"/>
          <p:cNvSpPr>
            <a:spLocks noGrp="1"/>
          </p:cNvSpPr>
          <p:nvPr>
            <p:ph type="body" sz="quarter" idx="10"/>
          </p:nvPr>
        </p:nvSpPr>
        <p:spPr/>
        <p:txBody>
          <a:bodyPr>
            <a:normAutofit/>
          </a:bodyPr>
          <a:lstStyle/>
          <a:p>
            <a:pPr marL="514350" indent="-514350">
              <a:buFont typeface="+mj-lt"/>
              <a:buAutoNum type="arabicPeriod"/>
            </a:pPr>
            <a:r>
              <a:rPr lang="en-US" sz="3600" b="1" dirty="0"/>
              <a:t>All lifestyles are meaningless</a:t>
            </a:r>
          </a:p>
          <a:p>
            <a:pPr marL="0" indent="0">
              <a:buNone/>
            </a:pPr>
            <a:endParaRPr lang="en-US" sz="1600" dirty="0"/>
          </a:p>
          <a:p>
            <a:pPr marL="0" indent="0">
              <a:buNone/>
            </a:pPr>
            <a:r>
              <a:rPr lang="en-US" dirty="0"/>
              <a:t>I have seen all the works which have been done under the sun, and behold, all is vanity and striving after wind.</a:t>
            </a:r>
          </a:p>
          <a:p>
            <a:pPr marL="0" indent="0">
              <a:buNone/>
            </a:pPr>
            <a:r>
              <a:rPr lang="en-US" b="1" dirty="0"/>
              <a:t>- </a:t>
            </a:r>
            <a:r>
              <a:rPr lang="en-US" b="1" dirty="0" err="1"/>
              <a:t>Ecc</a:t>
            </a:r>
            <a:r>
              <a:rPr lang="en-US" b="1" dirty="0"/>
              <a:t>. 1:14</a:t>
            </a:r>
          </a:p>
        </p:txBody>
      </p:sp>
    </p:spTree>
    <p:extLst>
      <p:ext uri="{BB962C8B-B14F-4D97-AF65-F5344CB8AC3E}">
        <p14:creationId xmlns:p14="http://schemas.microsoft.com/office/powerpoint/2010/main" val="4158969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Solomon Learned</a:t>
            </a:r>
          </a:p>
        </p:txBody>
      </p:sp>
      <p:sp>
        <p:nvSpPr>
          <p:cNvPr id="5" name="Text Placeholder 4"/>
          <p:cNvSpPr>
            <a:spLocks noGrp="1"/>
          </p:cNvSpPr>
          <p:nvPr>
            <p:ph type="body" sz="quarter" idx="10"/>
          </p:nvPr>
        </p:nvSpPr>
        <p:spPr/>
        <p:txBody>
          <a:bodyPr>
            <a:normAutofit/>
          </a:bodyPr>
          <a:lstStyle/>
          <a:p>
            <a:pPr marL="514350" indent="-514350">
              <a:buFont typeface="+mj-lt"/>
              <a:buAutoNum type="arabicPeriod" startAt="2"/>
            </a:pPr>
            <a:r>
              <a:rPr lang="en-US" sz="4000" b="1" dirty="0"/>
              <a:t>Nothing can be changed</a:t>
            </a:r>
          </a:p>
          <a:p>
            <a:pPr marL="0" indent="0">
              <a:buNone/>
            </a:pPr>
            <a:endParaRPr lang="en-US" sz="1600" dirty="0"/>
          </a:p>
          <a:p>
            <a:pPr marL="0" indent="0">
              <a:buNone/>
            </a:pPr>
            <a:r>
              <a:rPr lang="en-US" dirty="0"/>
              <a:t>What is crooked cannot be straightened and what is lacking cannot be counted.</a:t>
            </a:r>
          </a:p>
          <a:p>
            <a:pPr marL="0" indent="0">
              <a:buNone/>
            </a:pPr>
            <a:r>
              <a:rPr lang="en-US" b="1" dirty="0"/>
              <a:t>- </a:t>
            </a:r>
            <a:r>
              <a:rPr lang="en-US" b="1" dirty="0" err="1"/>
              <a:t>Ecc</a:t>
            </a:r>
            <a:r>
              <a:rPr lang="en-US" b="1" dirty="0"/>
              <a:t>. 1:15</a:t>
            </a:r>
          </a:p>
        </p:txBody>
      </p:sp>
    </p:spTree>
    <p:extLst>
      <p:ext uri="{BB962C8B-B14F-4D97-AF65-F5344CB8AC3E}">
        <p14:creationId xmlns:p14="http://schemas.microsoft.com/office/powerpoint/2010/main" val="104407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in Ecclesiastes </a:t>
            </a:r>
          </a:p>
        </p:txBody>
      </p:sp>
      <p:sp>
        <p:nvSpPr>
          <p:cNvPr id="3" name="Text Placeholder 2"/>
          <p:cNvSpPr>
            <a:spLocks noGrp="1"/>
          </p:cNvSpPr>
          <p:nvPr>
            <p:ph type="body" sz="quarter" idx="10"/>
          </p:nvPr>
        </p:nvSpPr>
        <p:spPr/>
        <p:txBody>
          <a:bodyPr>
            <a:normAutofit/>
          </a:bodyPr>
          <a:lstStyle/>
          <a:p>
            <a:r>
              <a:rPr lang="en-US" sz="3600" dirty="0"/>
              <a:t>He notes his own loss of enthusiasm for life. </a:t>
            </a:r>
          </a:p>
          <a:p>
            <a:r>
              <a:rPr lang="en-US" sz="3600" dirty="0"/>
              <a:t>He records his feelings as he searches for meaning</a:t>
            </a:r>
          </a:p>
          <a:p>
            <a:r>
              <a:rPr lang="en-US" sz="3600" dirty="0"/>
              <a:t>He sets forth final conclusions </a:t>
            </a:r>
          </a:p>
        </p:txBody>
      </p:sp>
    </p:spTree>
    <p:extLst>
      <p:ext uri="{BB962C8B-B14F-4D97-AF65-F5344CB8AC3E}">
        <p14:creationId xmlns:p14="http://schemas.microsoft.com/office/powerpoint/2010/main" val="180680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Solomon Learned</a:t>
            </a:r>
          </a:p>
        </p:txBody>
      </p:sp>
      <p:sp>
        <p:nvSpPr>
          <p:cNvPr id="5" name="Text Placeholder 4"/>
          <p:cNvSpPr>
            <a:spLocks noGrp="1"/>
          </p:cNvSpPr>
          <p:nvPr>
            <p:ph type="body" sz="quarter" idx="10"/>
          </p:nvPr>
        </p:nvSpPr>
        <p:spPr>
          <a:xfrm>
            <a:off x="598488" y="1251437"/>
            <a:ext cx="8034524" cy="3642243"/>
          </a:xfrm>
        </p:spPr>
        <p:txBody>
          <a:bodyPr>
            <a:normAutofit fontScale="85000" lnSpcReduction="10000"/>
          </a:bodyPr>
          <a:lstStyle/>
          <a:p>
            <a:pPr marL="514350" indent="-514350">
              <a:buFont typeface="+mj-lt"/>
              <a:buAutoNum type="arabicPeriod" startAt="3"/>
            </a:pPr>
            <a:r>
              <a:rPr lang="en-US" sz="3900" b="1" dirty="0"/>
              <a:t>Knowledge is useless</a:t>
            </a:r>
          </a:p>
          <a:p>
            <a:pPr marL="0" indent="0">
              <a:buNone/>
            </a:pPr>
            <a:endParaRPr lang="en-US" sz="900" dirty="0"/>
          </a:p>
          <a:p>
            <a:pPr marL="0" indent="0">
              <a:buNone/>
            </a:pPr>
            <a:r>
              <a:rPr lang="en-US" dirty="0"/>
              <a:t>I said to myself, “Behold, I have magnified and increased wisdom more than all who were over Jerusalem before me; and my mind has observed a wealth of wisdom and knowledge.” And I set my mind to know wisdom and to know madness and folly; I realized that this also is striving after wind.                                    </a:t>
            </a:r>
            <a:r>
              <a:rPr lang="en-US" b="1" dirty="0"/>
              <a:t>- </a:t>
            </a:r>
            <a:r>
              <a:rPr lang="en-US" b="1" dirty="0" err="1"/>
              <a:t>Ecc</a:t>
            </a:r>
            <a:r>
              <a:rPr lang="en-US" b="1" dirty="0"/>
              <a:t>. 1:16-17</a:t>
            </a:r>
          </a:p>
        </p:txBody>
      </p:sp>
    </p:spTree>
    <p:extLst>
      <p:ext uri="{BB962C8B-B14F-4D97-AF65-F5344CB8AC3E}">
        <p14:creationId xmlns:p14="http://schemas.microsoft.com/office/powerpoint/2010/main" val="391183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Solomon Learned</a:t>
            </a:r>
          </a:p>
        </p:txBody>
      </p:sp>
      <p:sp>
        <p:nvSpPr>
          <p:cNvPr id="5" name="Text Placeholder 4"/>
          <p:cNvSpPr>
            <a:spLocks noGrp="1"/>
          </p:cNvSpPr>
          <p:nvPr>
            <p:ph type="body" sz="quarter" idx="10"/>
          </p:nvPr>
        </p:nvSpPr>
        <p:spPr>
          <a:xfrm>
            <a:off x="598488" y="1251437"/>
            <a:ext cx="8034524" cy="3642243"/>
          </a:xfrm>
        </p:spPr>
        <p:txBody>
          <a:bodyPr>
            <a:normAutofit/>
          </a:bodyPr>
          <a:lstStyle/>
          <a:p>
            <a:pPr marL="514350" indent="-514350">
              <a:buFont typeface="+mj-lt"/>
              <a:buAutoNum type="arabicPeriod" startAt="3"/>
            </a:pPr>
            <a:r>
              <a:rPr lang="en-US" b="1" dirty="0"/>
              <a:t>Desire for knowledge brings pain</a:t>
            </a:r>
          </a:p>
          <a:p>
            <a:pPr marL="0" indent="0">
              <a:buNone/>
            </a:pPr>
            <a:endParaRPr lang="en-US" sz="900" dirty="0"/>
          </a:p>
          <a:p>
            <a:pPr marL="0" indent="0">
              <a:buNone/>
            </a:pPr>
            <a:r>
              <a:rPr lang="en-US" dirty="0"/>
              <a:t>Because in much wisdom there is much grief, and increasing knowledge results in increasing pain.                                                </a:t>
            </a:r>
            <a:r>
              <a:rPr lang="en-US" b="1" dirty="0"/>
              <a:t>- </a:t>
            </a:r>
            <a:r>
              <a:rPr lang="en-US" b="1" dirty="0" err="1"/>
              <a:t>Ecc</a:t>
            </a:r>
            <a:r>
              <a:rPr lang="en-US" b="1" dirty="0"/>
              <a:t>. 1:18</a:t>
            </a:r>
          </a:p>
        </p:txBody>
      </p:sp>
    </p:spTree>
    <p:extLst>
      <p:ext uri="{BB962C8B-B14F-4D97-AF65-F5344CB8AC3E}">
        <p14:creationId xmlns:p14="http://schemas.microsoft.com/office/powerpoint/2010/main" val="3921899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MAIN LESSON</a:t>
            </a:r>
            <a:br>
              <a:rPr lang="en-US" dirty="0"/>
            </a:br>
            <a:br>
              <a:rPr lang="en-US" sz="2400" u="sng" dirty="0"/>
            </a:br>
            <a:r>
              <a:rPr lang="en-US" b="0" dirty="0"/>
              <a:t>Some things cannot now,</a:t>
            </a:r>
            <a:br>
              <a:rPr lang="en-US" b="0" dirty="0"/>
            </a:br>
            <a:r>
              <a:rPr lang="en-US" b="0" dirty="0"/>
              <a:t>or will ever be found here on earth. </a:t>
            </a:r>
            <a:endParaRPr lang="en-US" b="0" u="sng" dirty="0"/>
          </a:p>
        </p:txBody>
      </p:sp>
      <p:cxnSp>
        <p:nvCxnSpPr>
          <p:cNvPr id="3" name="Straight Connector 2"/>
          <p:cNvCxnSpPr/>
          <p:nvPr/>
        </p:nvCxnSpPr>
        <p:spPr>
          <a:xfrm>
            <a:off x="1653871" y="2218414"/>
            <a:ext cx="6050943"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50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Ecclesiastes</a:t>
            </a:r>
          </a:p>
        </p:txBody>
      </p:sp>
      <p:sp>
        <p:nvSpPr>
          <p:cNvPr id="3" name="Text Placeholder 2"/>
          <p:cNvSpPr>
            <a:spLocks noGrp="1"/>
          </p:cNvSpPr>
          <p:nvPr>
            <p:ph type="body" sz="quarter" idx="10"/>
          </p:nvPr>
        </p:nvSpPr>
        <p:spPr/>
        <p:txBody>
          <a:bodyPr>
            <a:normAutofit fontScale="92500" lnSpcReduction="10000"/>
          </a:bodyPr>
          <a:lstStyle/>
          <a:p>
            <a:pPr>
              <a:lnSpc>
                <a:spcPct val="150000"/>
              </a:lnSpc>
            </a:pPr>
            <a:r>
              <a:rPr lang="en-US" dirty="0"/>
              <a:t>Ecclesiastes</a:t>
            </a:r>
            <a:br>
              <a:rPr lang="en-US" dirty="0"/>
            </a:br>
            <a:r>
              <a:rPr lang="en-US" dirty="0"/>
              <a:t>  – One who calls the Assembly</a:t>
            </a:r>
          </a:p>
          <a:p>
            <a:pPr>
              <a:lnSpc>
                <a:spcPct val="150000"/>
              </a:lnSpc>
            </a:pPr>
            <a:r>
              <a:rPr lang="en-US" dirty="0"/>
              <a:t>The “Preacher” is Solomon</a:t>
            </a:r>
          </a:p>
          <a:p>
            <a:pPr>
              <a:lnSpc>
                <a:spcPct val="150000"/>
              </a:lnSpc>
            </a:pPr>
            <a:r>
              <a:rPr lang="en-US" dirty="0"/>
              <a:t>Date: 925 BC</a:t>
            </a:r>
          </a:p>
          <a:p>
            <a:pPr>
              <a:lnSpc>
                <a:spcPct val="150000"/>
              </a:lnSpc>
            </a:pPr>
            <a:r>
              <a:rPr lang="en-US" dirty="0"/>
              <a:t>Theme: Ch 1:2</a:t>
            </a:r>
          </a:p>
        </p:txBody>
      </p:sp>
    </p:spTree>
    <p:extLst>
      <p:ext uri="{BB962C8B-B14F-4D97-AF65-F5344CB8AC3E}">
        <p14:creationId xmlns:p14="http://schemas.microsoft.com/office/powerpoint/2010/main" val="80199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And I set my mind to seek and explore by wisdom concerning all that has been done under heaven. It is a grievous task which God has given to the sons of men to be afflicted with. I have seen all the works which have been done under the sun, and behold, all is vanity and striving after wind.</a:t>
            </a:r>
          </a:p>
        </p:txBody>
      </p:sp>
      <p:sp>
        <p:nvSpPr>
          <p:cNvPr id="3" name="Text Placeholder 2"/>
          <p:cNvSpPr>
            <a:spLocks noGrp="1"/>
          </p:cNvSpPr>
          <p:nvPr>
            <p:ph type="body" sz="quarter" idx="11"/>
          </p:nvPr>
        </p:nvSpPr>
        <p:spPr/>
        <p:txBody>
          <a:bodyPr/>
          <a:lstStyle/>
          <a:p>
            <a:r>
              <a:rPr lang="en-US" dirty="0"/>
              <a:t>- Ecclesiastes 1:13-14</a:t>
            </a:r>
          </a:p>
        </p:txBody>
      </p:sp>
    </p:spTree>
    <p:extLst>
      <p:ext uri="{BB962C8B-B14F-4D97-AF65-F5344CB8AC3E}">
        <p14:creationId xmlns:p14="http://schemas.microsoft.com/office/powerpoint/2010/main" val="123380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p>
        </p:txBody>
      </p:sp>
      <p:sp>
        <p:nvSpPr>
          <p:cNvPr id="3" name="Text Placeholder 2"/>
          <p:cNvSpPr>
            <a:spLocks noGrp="1"/>
          </p:cNvSpPr>
          <p:nvPr>
            <p:ph type="body" sz="quarter" idx="10"/>
          </p:nvPr>
        </p:nvSpPr>
        <p:spPr/>
        <p:txBody>
          <a:bodyPr anchor="ctr">
            <a:normAutofit/>
          </a:bodyPr>
          <a:lstStyle/>
          <a:p>
            <a:pPr marL="0" indent="0" algn="ctr">
              <a:buNone/>
            </a:pPr>
            <a:r>
              <a:rPr lang="en-US" sz="3600" dirty="0"/>
              <a:t>For a man without God, life, when examined, will be found useless. </a:t>
            </a:r>
          </a:p>
        </p:txBody>
      </p:sp>
    </p:spTree>
    <p:extLst>
      <p:ext uri="{BB962C8B-B14F-4D97-AF65-F5344CB8AC3E}">
        <p14:creationId xmlns:p14="http://schemas.microsoft.com/office/powerpoint/2010/main" val="68651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“Ecclesiastes”  </a:t>
            </a:r>
          </a:p>
        </p:txBody>
      </p:sp>
      <p:sp>
        <p:nvSpPr>
          <p:cNvPr id="3" name="Text Placeholder 2"/>
          <p:cNvSpPr>
            <a:spLocks noGrp="1"/>
          </p:cNvSpPr>
          <p:nvPr>
            <p:ph type="body" sz="quarter" idx="10"/>
          </p:nvPr>
        </p:nvSpPr>
        <p:spPr/>
        <p:txBody>
          <a:bodyPr>
            <a:noAutofit/>
          </a:bodyPr>
          <a:lstStyle/>
          <a:p>
            <a:pPr>
              <a:lnSpc>
                <a:spcPct val="150000"/>
              </a:lnSpc>
            </a:pPr>
            <a:r>
              <a:rPr lang="en-US" dirty="0"/>
              <a:t>Materialism</a:t>
            </a:r>
          </a:p>
          <a:p>
            <a:pPr>
              <a:lnSpc>
                <a:spcPct val="150000"/>
              </a:lnSpc>
            </a:pPr>
            <a:r>
              <a:rPr lang="en-US" dirty="0"/>
              <a:t>Existentialism</a:t>
            </a:r>
          </a:p>
          <a:p>
            <a:pPr>
              <a:lnSpc>
                <a:spcPct val="150000"/>
              </a:lnSpc>
            </a:pPr>
            <a:r>
              <a:rPr lang="en-US" dirty="0"/>
              <a:t>Positivism </a:t>
            </a:r>
          </a:p>
          <a:p>
            <a:pPr>
              <a:lnSpc>
                <a:spcPct val="150000"/>
              </a:lnSpc>
            </a:pPr>
            <a:r>
              <a:rPr lang="en-US" dirty="0"/>
              <a:t>Post Modernism</a:t>
            </a:r>
          </a:p>
        </p:txBody>
      </p:sp>
    </p:spTree>
    <p:extLst>
      <p:ext uri="{BB962C8B-B14F-4D97-AF65-F5344CB8AC3E}">
        <p14:creationId xmlns:p14="http://schemas.microsoft.com/office/powerpoint/2010/main" val="57211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Outline</a:t>
            </a:r>
          </a:p>
        </p:txBody>
      </p:sp>
      <p:sp>
        <p:nvSpPr>
          <p:cNvPr id="3" name="Text Placeholder 2"/>
          <p:cNvSpPr>
            <a:spLocks noGrp="1"/>
          </p:cNvSpPr>
          <p:nvPr>
            <p:ph type="body" sz="quarter" idx="10"/>
          </p:nvPr>
        </p:nvSpPr>
        <p:spPr/>
        <p:txBody>
          <a:bodyPr/>
          <a:lstStyle/>
          <a:p>
            <a:pPr marL="514350" indent="-514350">
              <a:buFont typeface="+mj-lt"/>
              <a:buAutoNum type="arabicPeriod"/>
            </a:pPr>
            <a:r>
              <a:rPr lang="en-US" b="1" dirty="0"/>
              <a:t>Introducing the Journey </a:t>
            </a:r>
            <a:r>
              <a:rPr lang="en-US" dirty="0"/>
              <a:t>– 1:1-11</a:t>
            </a:r>
          </a:p>
        </p:txBody>
      </p:sp>
    </p:spTree>
    <p:extLst>
      <p:ext uri="{BB962C8B-B14F-4D97-AF65-F5344CB8AC3E}">
        <p14:creationId xmlns:p14="http://schemas.microsoft.com/office/powerpoint/2010/main" val="376448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Outline</a:t>
            </a:r>
          </a:p>
        </p:txBody>
      </p:sp>
      <p:sp>
        <p:nvSpPr>
          <p:cNvPr id="3" name="Text Placeholder 2"/>
          <p:cNvSpPr>
            <a:spLocks noGrp="1"/>
          </p:cNvSpPr>
          <p:nvPr>
            <p:ph type="body" sz="quarter" idx="10"/>
          </p:nvPr>
        </p:nvSpPr>
        <p:spPr/>
        <p:txBody>
          <a:bodyPr/>
          <a:lstStyle/>
          <a:p>
            <a:pPr marL="514350" indent="-514350">
              <a:buFont typeface="+mj-lt"/>
              <a:buAutoNum type="arabicPeriod" startAt="2"/>
            </a:pPr>
            <a:r>
              <a:rPr lang="en-US" b="1" dirty="0"/>
              <a:t>Pursing the Journey </a:t>
            </a:r>
            <a:r>
              <a:rPr lang="en-US" dirty="0"/>
              <a:t>– 1:12-6:9</a:t>
            </a:r>
          </a:p>
          <a:p>
            <a:pPr marL="914400" lvl="1" indent="-514350">
              <a:buFont typeface="Arial" panose="020B0604020202020204" pitchFamily="34" charset="0"/>
              <a:buChar char="•"/>
            </a:pPr>
            <a:r>
              <a:rPr lang="en-US" dirty="0"/>
              <a:t>1:12-18 – Wisdom</a:t>
            </a:r>
          </a:p>
          <a:p>
            <a:pPr marL="914400" lvl="1" indent="-514350">
              <a:buFont typeface="Arial" panose="020B0604020202020204" pitchFamily="34" charset="0"/>
              <a:buChar char="•"/>
            </a:pPr>
            <a:r>
              <a:rPr lang="en-US" dirty="0"/>
              <a:t>2:1-11 – Pleasure</a:t>
            </a:r>
          </a:p>
          <a:p>
            <a:pPr marL="914400" lvl="1" indent="-514350">
              <a:buFont typeface="Arial" panose="020B0604020202020204" pitchFamily="34" charset="0"/>
              <a:buChar char="•"/>
            </a:pPr>
            <a:r>
              <a:rPr lang="en-US" dirty="0"/>
              <a:t>2:12-17 – Wisdom/Folly</a:t>
            </a:r>
          </a:p>
          <a:p>
            <a:pPr marL="914400" lvl="1" indent="-514350">
              <a:buFont typeface="Arial" panose="020B0604020202020204" pitchFamily="34" charset="0"/>
              <a:buChar char="•"/>
            </a:pPr>
            <a:r>
              <a:rPr lang="en-US" dirty="0"/>
              <a:t>2:18-3:22 – Work</a:t>
            </a:r>
          </a:p>
          <a:p>
            <a:pPr marL="914400" lvl="1" indent="-514350">
              <a:buFont typeface="Arial" panose="020B0604020202020204" pitchFamily="34" charset="0"/>
              <a:buChar char="•"/>
            </a:pPr>
            <a:r>
              <a:rPr lang="en-US" dirty="0"/>
              <a:t>4:1-6:9 – Wealth &amp; Power</a:t>
            </a:r>
          </a:p>
        </p:txBody>
      </p:sp>
    </p:spTree>
    <p:extLst>
      <p:ext uri="{BB962C8B-B14F-4D97-AF65-F5344CB8AC3E}">
        <p14:creationId xmlns:p14="http://schemas.microsoft.com/office/powerpoint/2010/main" val="212062767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{855AEBF1-4190-3F40-8E01-AE7AEE246B47}tf10001058</Template>
  <TotalTime>504</TotalTime>
  <Words>4069</Words>
  <Application>Microsoft Macintosh PowerPoint</Application>
  <PresentationFormat>On-screen Show (16:9)</PresentationFormat>
  <Paragraphs>364</Paragraphs>
  <Slides>32</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Barlow</vt:lpstr>
      <vt:lpstr>Calibri</vt:lpstr>
      <vt:lpstr>Helvetica</vt:lpstr>
      <vt:lpstr>Lato</vt:lpstr>
      <vt:lpstr>Lato Black</vt:lpstr>
      <vt:lpstr>Lato Regular</vt:lpstr>
      <vt:lpstr>Merriweather</vt:lpstr>
      <vt:lpstr>ProximaNova</vt:lpstr>
      <vt:lpstr>Times</vt:lpstr>
      <vt:lpstr>With Title</vt:lpstr>
      <vt:lpstr>PowerPoint Presentation</vt:lpstr>
      <vt:lpstr>New Coming Soon: Ecclesiastes:  A Striving After the Wind  Wednesday, August 16th  On Zoom @ 6:15 p.m.   Free PDF Book &amp; Student Workbook available for download at  www.BarrysBureau.com/Ecclesiastes.html Barry Johnson, Sr. – Facilitating Bgjsr22@gmail.com</vt:lpstr>
      <vt:lpstr>Observations in Ecclesiastes </vt:lpstr>
      <vt:lpstr>Background: Ecclesiastes</vt:lpstr>
      <vt:lpstr>PowerPoint Presentation</vt:lpstr>
      <vt:lpstr>Conclusions: </vt:lpstr>
      <vt:lpstr>Modern “Ecclesiastes”  </vt:lpstr>
      <vt:lpstr>Main Outline</vt:lpstr>
      <vt:lpstr>Main Outline</vt:lpstr>
      <vt:lpstr>Main Outline</vt:lpstr>
      <vt:lpstr>Lesson 1 – Preview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Futility </vt:lpstr>
      <vt:lpstr>For every universal, innate need of man there is an available and corresponding satisfaction  FOR EXAMPLE:   Hunger  – Food   Sex    – Sex Partner</vt:lpstr>
      <vt:lpstr>PowerPoint Presentation</vt:lpstr>
      <vt:lpstr>PowerPoint Presentation</vt:lpstr>
      <vt:lpstr>PowerPoint Presentation</vt:lpstr>
      <vt:lpstr>PowerPoint Presentation</vt:lpstr>
      <vt:lpstr>PowerPoint Presentation</vt:lpstr>
      <vt:lpstr>What Solomon Learned</vt:lpstr>
      <vt:lpstr>What Solomon Learned</vt:lpstr>
      <vt:lpstr>What Solomon Learned</vt:lpstr>
      <vt:lpstr>What Solomon Learned</vt:lpstr>
      <vt:lpstr>MAIN LESSON  Some things cannot now, or will ever be found here on earth.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52</cp:revision>
  <dcterms:created xsi:type="dcterms:W3CDTF">2014-04-30T18:34:38Z</dcterms:created>
  <dcterms:modified xsi:type="dcterms:W3CDTF">2023-08-16T16:29:53Z</dcterms:modified>
</cp:coreProperties>
</file>