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9" r:id="rId3"/>
    <p:sldId id="539" r:id="rId4"/>
    <p:sldId id="540" r:id="rId5"/>
    <p:sldId id="490"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5102" autoAdjust="0"/>
  </p:normalViewPr>
  <p:slideViewPr>
    <p:cSldViewPr snapToGrid="0" snapToObjects="1">
      <p:cViewPr varScale="1">
        <p:scale>
          <a:sx n="162" d="100"/>
          <a:sy n="162" d="100"/>
        </p:scale>
        <p:origin x="67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Positive Thinking</a:t>
            </a:r>
          </a:p>
          <a:p>
            <a:r>
              <a:rPr lang="en-US" sz="2800" dirty="0" err="1"/>
              <a:t>Ecc</a:t>
            </a:r>
            <a:r>
              <a:rPr lang="en-US" sz="2800" dirty="0"/>
              <a:t>. 11:1-12:14</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12</a:t>
            </a:r>
          </a:p>
        </p:txBody>
      </p:sp>
      <p:sp>
        <p:nvSpPr>
          <p:cNvPr id="5" name="TextBox 4">
            <a:extLst>
              <a:ext uri="{FF2B5EF4-FFF2-40B4-BE49-F238E27FC236}">
                <a16:creationId xmlns:a16="http://schemas.microsoft.com/office/drawing/2014/main" id="{95E6C8A9-C2F4-4C82-4A4A-1025FD41972C}"/>
              </a:ext>
            </a:extLst>
          </p:cNvPr>
          <p:cNvSpPr txBox="1"/>
          <p:nvPr/>
        </p:nvSpPr>
        <p:spPr>
          <a:xfrm>
            <a:off x="4189686" y="3693651"/>
            <a:ext cx="5100144"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A75FDB8E-8DF9-B585-46A9-C04A874C0533}"/>
              </a:ext>
            </a:extLst>
          </p:cNvPr>
          <p:cNvSpPr txBox="1"/>
          <p:nvPr/>
        </p:nvSpPr>
        <p:spPr>
          <a:xfrm>
            <a:off x="3192517" y="372165"/>
            <a:ext cx="5462752"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chor="ctr">
            <a:normAutofit/>
          </a:bodyPr>
          <a:lstStyle/>
          <a:p>
            <a:pPr marL="514350" indent="-514350">
              <a:buFont typeface="+mj-lt"/>
              <a:buAutoNum type="alphaUcPeriod"/>
            </a:pPr>
            <a:r>
              <a:rPr lang="en-US" sz="4000" b="1" dirty="0"/>
              <a:t>Procrastination</a:t>
            </a:r>
            <a:r>
              <a:rPr lang="en-US" sz="4000" dirty="0"/>
              <a:t> = a form of Laziness and Self-Centeredness </a:t>
            </a:r>
          </a:p>
        </p:txBody>
      </p:sp>
    </p:spTree>
    <p:extLst>
      <p:ext uri="{BB962C8B-B14F-4D97-AF65-F5344CB8AC3E}">
        <p14:creationId xmlns:p14="http://schemas.microsoft.com/office/powerpoint/2010/main" val="98506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chor="ctr">
            <a:normAutofit/>
          </a:bodyPr>
          <a:lstStyle/>
          <a:p>
            <a:pPr marL="514350" indent="-514350">
              <a:buFont typeface="+mj-lt"/>
              <a:buAutoNum type="alphaUcPeriod" startAt="2"/>
            </a:pPr>
            <a:r>
              <a:rPr lang="en-US" sz="3800" b="1" dirty="0"/>
              <a:t>Procrastination </a:t>
            </a:r>
            <a:r>
              <a:rPr lang="en-US" sz="3800" dirty="0"/>
              <a:t>= Form of Greed</a:t>
            </a:r>
          </a:p>
        </p:txBody>
      </p:sp>
    </p:spTree>
    <p:extLst>
      <p:ext uri="{BB962C8B-B14F-4D97-AF65-F5344CB8AC3E}">
        <p14:creationId xmlns:p14="http://schemas.microsoft.com/office/powerpoint/2010/main" val="391379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4632"/>
            <a:ext cx="9144000" cy="4151376"/>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Joy &amp; Satisfaction					Relationship </a:t>
            </a:r>
          </a:p>
          <a:p>
            <a:pPr marL="0" indent="0" algn="ctr">
              <a:buNone/>
            </a:pPr>
            <a:r>
              <a:rPr lang="en-US" dirty="0"/>
              <a:t>										 	with God</a:t>
            </a:r>
          </a:p>
        </p:txBody>
      </p:sp>
      <p:cxnSp>
        <p:nvCxnSpPr>
          <p:cNvPr id="4" name="Straight Arrow Connector 3"/>
          <p:cNvCxnSpPr>
            <a:cxnSpLocks/>
          </p:cNvCxnSpPr>
          <p:nvPr/>
        </p:nvCxnSpPr>
        <p:spPr>
          <a:xfrm>
            <a:off x="4360333" y="2571874"/>
            <a:ext cx="1346200" cy="0"/>
          </a:xfrm>
          <a:prstGeom prst="straightConnector1">
            <a:avLst/>
          </a:prstGeom>
          <a:ln w="57150">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D68032C-44D5-57C8-C059-9D9C12B99E21}"/>
              </a:ext>
            </a:extLst>
          </p:cNvPr>
          <p:cNvPicPr>
            <a:picLocks noChangeAspect="1"/>
          </p:cNvPicPr>
          <p:nvPr/>
        </p:nvPicPr>
        <p:blipFill>
          <a:blip r:embed="rId2"/>
          <a:stretch>
            <a:fillRect/>
          </a:stretch>
        </p:blipFill>
        <p:spPr>
          <a:xfrm>
            <a:off x="685800" y="4058551"/>
            <a:ext cx="7772400" cy="999308"/>
          </a:xfrm>
          <a:prstGeom prst="rect">
            <a:avLst/>
          </a:prstGeom>
        </p:spPr>
      </p:pic>
    </p:spTree>
    <p:extLst>
      <p:ext uri="{BB962C8B-B14F-4D97-AF65-F5344CB8AC3E}">
        <p14:creationId xmlns:p14="http://schemas.microsoft.com/office/powerpoint/2010/main" val="388241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26" y="1260503"/>
            <a:ext cx="9132974" cy="2728171"/>
          </a:xfrm>
        </p:spPr>
        <p:txBody>
          <a:bodyPr>
            <a:normAutofit lnSpcReduction="10000"/>
          </a:bodyPr>
          <a:lstStyle/>
          <a:p>
            <a:pPr marL="0" indent="0">
              <a:buNone/>
            </a:pPr>
            <a:r>
              <a:rPr lang="en-US" sz="3900" b="1" dirty="0"/>
              <a:t>- God permits us to enjoy life now</a:t>
            </a:r>
          </a:p>
          <a:p>
            <a:pPr marL="0" indent="0">
              <a:buNone/>
            </a:pPr>
            <a:br>
              <a:rPr lang="en-US" sz="1500" dirty="0"/>
            </a:br>
            <a:r>
              <a:rPr lang="en-US" dirty="0"/>
              <a:t>The light is pleasant, and it is good for the eyes to see the sun. Indeed, if a man should live many years, let him rejoice in them all</a:t>
            </a:r>
            <a:br>
              <a:rPr lang="en-US" sz="2800" dirty="0"/>
            </a:br>
            <a:r>
              <a:rPr lang="en-US" sz="2800" dirty="0"/>
              <a:t>- </a:t>
            </a:r>
            <a:r>
              <a:rPr lang="en-US" sz="2800" dirty="0" err="1"/>
              <a:t>Ecc</a:t>
            </a:r>
            <a:r>
              <a:rPr lang="en-US" sz="2800" dirty="0"/>
              <a:t>. 11:7-8a</a:t>
            </a:r>
            <a:endParaRPr lang="en-US" sz="5400" dirty="0"/>
          </a:p>
        </p:txBody>
      </p:sp>
      <p:sp>
        <p:nvSpPr>
          <p:cNvPr id="3" name="TextBox 2"/>
          <p:cNvSpPr txBox="1"/>
          <p:nvPr/>
        </p:nvSpPr>
        <p:spPr>
          <a:xfrm>
            <a:off x="795114" y="675727"/>
            <a:ext cx="3131211"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SATISFACTION</a:t>
            </a:r>
          </a:p>
        </p:txBody>
      </p:sp>
      <p:sp>
        <p:nvSpPr>
          <p:cNvPr id="4" name="TextBox 3"/>
          <p:cNvSpPr txBox="1"/>
          <p:nvPr/>
        </p:nvSpPr>
        <p:spPr>
          <a:xfrm>
            <a:off x="5186755" y="675727"/>
            <a:ext cx="3111333"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RELATIONSHIP</a:t>
            </a:r>
          </a:p>
        </p:txBody>
      </p:sp>
      <p:cxnSp>
        <p:nvCxnSpPr>
          <p:cNvPr id="6" name="Straight Connector 5"/>
          <p:cNvCxnSpPr>
            <a:cxnSpLocks/>
            <a:stCxn id="3" idx="3"/>
            <a:endCxn id="4" idx="1"/>
          </p:cNvCxnSpPr>
          <p:nvPr/>
        </p:nvCxnSpPr>
        <p:spPr>
          <a:xfrm>
            <a:off x="3926325" y="968115"/>
            <a:ext cx="1260430" cy="0"/>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1275DE2-1F42-554B-CF0D-18A4041FA1E3}"/>
              </a:ext>
            </a:extLst>
          </p:cNvPr>
          <p:cNvPicPr>
            <a:picLocks noChangeAspect="1"/>
          </p:cNvPicPr>
          <p:nvPr/>
        </p:nvPicPr>
        <p:blipFill rotWithShape="1">
          <a:blip r:embed="rId2"/>
          <a:srcRect t="38820"/>
          <a:stretch/>
        </p:blipFill>
        <p:spPr>
          <a:xfrm>
            <a:off x="1371600" y="3988676"/>
            <a:ext cx="7772400" cy="1154824"/>
          </a:xfrm>
          <a:prstGeom prst="rect">
            <a:avLst/>
          </a:prstGeom>
        </p:spPr>
      </p:pic>
    </p:spTree>
    <p:extLst>
      <p:ext uri="{BB962C8B-B14F-4D97-AF65-F5344CB8AC3E}">
        <p14:creationId xmlns:p14="http://schemas.microsoft.com/office/powerpoint/2010/main" val="19251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26" y="1260503"/>
            <a:ext cx="9132974" cy="2854298"/>
          </a:xfrm>
        </p:spPr>
        <p:txBody>
          <a:bodyPr>
            <a:normAutofit fontScale="92500" lnSpcReduction="20000"/>
          </a:bodyPr>
          <a:lstStyle/>
          <a:p>
            <a:pPr marL="0" indent="0">
              <a:buNone/>
            </a:pPr>
            <a:r>
              <a:rPr lang="en-US" sz="3600" b="1" dirty="0"/>
              <a:t>- </a:t>
            </a:r>
            <a:r>
              <a:rPr lang="en-US" sz="3500" b="1" dirty="0"/>
              <a:t>Take advantage of your blessings now</a:t>
            </a:r>
            <a:br>
              <a:rPr lang="en-US" b="1" dirty="0"/>
            </a:br>
            <a:br>
              <a:rPr lang="en-US" sz="2600" dirty="0"/>
            </a:br>
            <a:r>
              <a:rPr lang="en-US" dirty="0"/>
              <a:t>Rejoice, young man, during your childhood, and let your heart be pleasant during the days of young manhood. And follow the impulses of your heart and the desires of your eyes.</a:t>
            </a:r>
            <a:br>
              <a:rPr lang="en-US" dirty="0"/>
            </a:br>
            <a:r>
              <a:rPr lang="en-US" dirty="0"/>
              <a:t>- </a:t>
            </a:r>
            <a:r>
              <a:rPr lang="en-US" dirty="0" err="1"/>
              <a:t>Ecc</a:t>
            </a:r>
            <a:r>
              <a:rPr lang="en-US" dirty="0"/>
              <a:t>. 11:9a</a:t>
            </a:r>
          </a:p>
        </p:txBody>
      </p:sp>
      <p:sp>
        <p:nvSpPr>
          <p:cNvPr id="10" name="TextBox 9"/>
          <p:cNvSpPr txBox="1"/>
          <p:nvPr/>
        </p:nvSpPr>
        <p:spPr>
          <a:xfrm>
            <a:off x="795114" y="675727"/>
            <a:ext cx="3131211"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SATISFACTION</a:t>
            </a:r>
          </a:p>
        </p:txBody>
      </p:sp>
      <p:sp>
        <p:nvSpPr>
          <p:cNvPr id="11" name="TextBox 10"/>
          <p:cNvSpPr txBox="1"/>
          <p:nvPr/>
        </p:nvSpPr>
        <p:spPr>
          <a:xfrm>
            <a:off x="5186755" y="675727"/>
            <a:ext cx="3111333"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RELATIONSHIP</a:t>
            </a:r>
          </a:p>
        </p:txBody>
      </p:sp>
      <p:cxnSp>
        <p:nvCxnSpPr>
          <p:cNvPr id="12" name="Straight Connector 11"/>
          <p:cNvCxnSpPr>
            <a:cxnSpLocks/>
            <a:stCxn id="11" idx="3"/>
            <a:endCxn id="12" idx="1"/>
          </p:cNvCxnSpPr>
          <p:nvPr/>
        </p:nvCxnSpPr>
        <p:spPr>
          <a:xfrm>
            <a:off x="3926325" y="968115"/>
            <a:ext cx="1260430" cy="0"/>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87D727B-4453-CFE8-34D5-A4CF0CDFD0D8}"/>
              </a:ext>
            </a:extLst>
          </p:cNvPr>
          <p:cNvPicPr>
            <a:picLocks noChangeAspect="1"/>
          </p:cNvPicPr>
          <p:nvPr/>
        </p:nvPicPr>
        <p:blipFill>
          <a:blip r:embed="rId2"/>
          <a:stretch>
            <a:fillRect/>
          </a:stretch>
        </p:blipFill>
        <p:spPr>
          <a:xfrm>
            <a:off x="1371600" y="3888127"/>
            <a:ext cx="7772400" cy="1255373"/>
          </a:xfrm>
          <a:prstGeom prst="rect">
            <a:avLst/>
          </a:prstGeom>
        </p:spPr>
      </p:pic>
    </p:spTree>
    <p:extLst>
      <p:ext uri="{BB962C8B-B14F-4D97-AF65-F5344CB8AC3E}">
        <p14:creationId xmlns:p14="http://schemas.microsoft.com/office/powerpoint/2010/main" val="406885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88111"/>
            <a:ext cx="9144000" cy="3083118"/>
          </a:xfrm>
        </p:spPr>
        <p:txBody>
          <a:bodyPr>
            <a:normAutofit fontScale="77500" lnSpcReduction="20000"/>
          </a:bodyPr>
          <a:lstStyle/>
          <a:p>
            <a:pPr marL="0" indent="0">
              <a:buNone/>
            </a:pPr>
            <a:r>
              <a:rPr lang="en-US" sz="5400" b="1" dirty="0"/>
              <a:t>- </a:t>
            </a:r>
            <a:r>
              <a:rPr lang="en-US" sz="5200" b="1" dirty="0"/>
              <a:t>There are </a:t>
            </a:r>
            <a:r>
              <a:rPr lang="en-US" sz="5200" b="1" u="sng" dirty="0"/>
              <a:t>no</a:t>
            </a:r>
            <a:r>
              <a:rPr lang="en-US" sz="5200" b="1" dirty="0"/>
              <a:t> guarantees</a:t>
            </a:r>
          </a:p>
          <a:p>
            <a:pPr marL="0" indent="0">
              <a:buNone/>
            </a:pPr>
            <a:br>
              <a:rPr lang="en-US" sz="1700" dirty="0"/>
            </a:br>
            <a:r>
              <a:rPr lang="en-US" dirty="0"/>
              <a:t>and let him remember the days of darkness, for they will be many. Everything that is to come will be futility. Yet know that God will bring you to judgment for all these things. So, remove grief and anger from your heart and put away pain from your body, because childhood and the prime of life are fleeting.</a:t>
            </a:r>
            <a:br>
              <a:rPr lang="en-US" dirty="0"/>
            </a:br>
            <a:r>
              <a:rPr lang="en-US" dirty="0"/>
              <a:t>- </a:t>
            </a:r>
            <a:r>
              <a:rPr lang="en-US" dirty="0" err="1"/>
              <a:t>Ecc</a:t>
            </a:r>
            <a:r>
              <a:rPr lang="en-US" dirty="0"/>
              <a:t>. 11:8b; 9b-10</a:t>
            </a:r>
          </a:p>
        </p:txBody>
      </p:sp>
      <p:sp>
        <p:nvSpPr>
          <p:cNvPr id="7" name="TextBox 6"/>
          <p:cNvSpPr txBox="1"/>
          <p:nvPr/>
        </p:nvSpPr>
        <p:spPr>
          <a:xfrm>
            <a:off x="795114" y="675727"/>
            <a:ext cx="3131211"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SATISFACTION</a:t>
            </a:r>
          </a:p>
        </p:txBody>
      </p:sp>
      <p:sp>
        <p:nvSpPr>
          <p:cNvPr id="8" name="TextBox 7"/>
          <p:cNvSpPr txBox="1"/>
          <p:nvPr/>
        </p:nvSpPr>
        <p:spPr>
          <a:xfrm>
            <a:off x="5186755" y="675727"/>
            <a:ext cx="3111333"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RELATIONSHIP</a:t>
            </a:r>
          </a:p>
        </p:txBody>
      </p:sp>
      <p:cxnSp>
        <p:nvCxnSpPr>
          <p:cNvPr id="9" name="Straight Connector 8"/>
          <p:cNvCxnSpPr>
            <a:cxnSpLocks/>
            <a:stCxn id="8" idx="3"/>
            <a:endCxn id="9" idx="1"/>
          </p:cNvCxnSpPr>
          <p:nvPr/>
        </p:nvCxnSpPr>
        <p:spPr>
          <a:xfrm>
            <a:off x="3926325" y="968115"/>
            <a:ext cx="1260430" cy="0"/>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BEB4513-37BE-F95D-B0C6-84F4B2FE88F1}"/>
              </a:ext>
            </a:extLst>
          </p:cNvPr>
          <p:cNvPicPr>
            <a:picLocks noChangeAspect="1"/>
          </p:cNvPicPr>
          <p:nvPr/>
        </p:nvPicPr>
        <p:blipFill>
          <a:blip r:embed="rId2"/>
          <a:stretch>
            <a:fillRect/>
          </a:stretch>
        </p:blipFill>
        <p:spPr>
          <a:xfrm>
            <a:off x="1371600" y="4106453"/>
            <a:ext cx="7772400" cy="1037047"/>
          </a:xfrm>
          <a:prstGeom prst="rect">
            <a:avLst/>
          </a:prstGeom>
        </p:spPr>
      </p:pic>
    </p:spTree>
    <p:extLst>
      <p:ext uri="{BB962C8B-B14F-4D97-AF65-F5344CB8AC3E}">
        <p14:creationId xmlns:p14="http://schemas.microsoft.com/office/powerpoint/2010/main" val="188843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125" y="1305846"/>
            <a:ext cx="8946220" cy="2698596"/>
          </a:xfrm>
        </p:spPr>
        <p:txBody>
          <a:bodyPr>
            <a:normAutofit fontScale="92500" lnSpcReduction="20000"/>
          </a:bodyPr>
          <a:lstStyle/>
          <a:p>
            <a:pPr marL="0" indent="0">
              <a:buNone/>
            </a:pPr>
            <a:r>
              <a:rPr lang="en-US" b="1" dirty="0"/>
              <a:t>- The essential ingredient for happiness today is to have a relationship with God today</a:t>
            </a:r>
            <a:br>
              <a:rPr lang="en-US" dirty="0"/>
            </a:br>
            <a:br>
              <a:rPr lang="en-US" dirty="0"/>
            </a:br>
            <a:r>
              <a:rPr lang="en-US" dirty="0"/>
              <a:t>Remember also your Creator in the days of your youth, before the evil days come and the years draw near when you will say, “I have no delight in them”;</a:t>
            </a:r>
            <a:br>
              <a:rPr lang="en-US" dirty="0"/>
            </a:br>
            <a:r>
              <a:rPr lang="en-US" dirty="0"/>
              <a:t>- </a:t>
            </a:r>
            <a:r>
              <a:rPr lang="en-US" dirty="0" err="1"/>
              <a:t>Ecc</a:t>
            </a:r>
            <a:r>
              <a:rPr lang="en-US" dirty="0"/>
              <a:t>. 12:1</a:t>
            </a:r>
          </a:p>
        </p:txBody>
      </p:sp>
      <p:sp>
        <p:nvSpPr>
          <p:cNvPr id="7" name="TextBox 6"/>
          <p:cNvSpPr txBox="1"/>
          <p:nvPr/>
        </p:nvSpPr>
        <p:spPr>
          <a:xfrm>
            <a:off x="795114" y="675727"/>
            <a:ext cx="3131211"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SATISFACTION</a:t>
            </a:r>
          </a:p>
        </p:txBody>
      </p:sp>
      <p:sp>
        <p:nvSpPr>
          <p:cNvPr id="8" name="TextBox 7"/>
          <p:cNvSpPr txBox="1"/>
          <p:nvPr/>
        </p:nvSpPr>
        <p:spPr>
          <a:xfrm>
            <a:off x="5186755" y="675727"/>
            <a:ext cx="3111333" cy="584775"/>
          </a:xfrm>
          <a:prstGeom prst="rect">
            <a:avLst/>
          </a:prstGeom>
          <a:noFill/>
          <a:ln w="38100">
            <a:solidFill>
              <a:schemeClr val="tx1"/>
            </a:solidFill>
          </a:ln>
        </p:spPr>
        <p:txBody>
          <a:bodyPr wrap="square" rtlCol="0">
            <a:spAutoFit/>
          </a:bodyPr>
          <a:lstStyle/>
          <a:p>
            <a:pPr algn="ctr"/>
            <a:r>
              <a:rPr lang="en-US" sz="3200" b="1" dirty="0">
                <a:latin typeface="Lato Regular" panose="020F0502020204030203" pitchFamily="34" charset="0"/>
                <a:ea typeface="Lato Regular" panose="020F0502020204030203" pitchFamily="34" charset="0"/>
                <a:cs typeface="Lato Regular" panose="020F0502020204030203" pitchFamily="34" charset="0"/>
              </a:rPr>
              <a:t>RELATIONSHIP</a:t>
            </a:r>
          </a:p>
        </p:txBody>
      </p:sp>
      <p:cxnSp>
        <p:nvCxnSpPr>
          <p:cNvPr id="9" name="Straight Connector 8"/>
          <p:cNvCxnSpPr>
            <a:cxnSpLocks/>
            <a:stCxn id="8" idx="3"/>
            <a:endCxn id="9" idx="1"/>
          </p:cNvCxnSpPr>
          <p:nvPr/>
        </p:nvCxnSpPr>
        <p:spPr>
          <a:xfrm>
            <a:off x="3926325" y="968115"/>
            <a:ext cx="1260430" cy="0"/>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625C0962-FD39-CD24-411D-90A4E458CD16}"/>
              </a:ext>
            </a:extLst>
          </p:cNvPr>
          <p:cNvPicPr>
            <a:picLocks noChangeAspect="1"/>
          </p:cNvPicPr>
          <p:nvPr/>
        </p:nvPicPr>
        <p:blipFill>
          <a:blip r:embed="rId2"/>
          <a:stretch>
            <a:fillRect/>
          </a:stretch>
        </p:blipFill>
        <p:spPr>
          <a:xfrm>
            <a:off x="1371600" y="3837654"/>
            <a:ext cx="7772400" cy="1305846"/>
          </a:xfrm>
          <a:prstGeom prst="rect">
            <a:avLst/>
          </a:prstGeom>
        </p:spPr>
      </p:pic>
    </p:spTree>
    <p:extLst>
      <p:ext uri="{BB962C8B-B14F-4D97-AF65-F5344CB8AC3E}">
        <p14:creationId xmlns:p14="http://schemas.microsoft.com/office/powerpoint/2010/main" val="247641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a:t>God’s love </a:t>
            </a:r>
            <a:r>
              <a:rPr lang="en-US" dirty="0"/>
              <a:t>and will </a:t>
            </a:r>
            <a:r>
              <a:rPr lang="en-US" b="0" dirty="0"/>
              <a:t>are the only things you can legitimately desire more and more of </a:t>
            </a:r>
            <a:r>
              <a:rPr lang="en-US" dirty="0"/>
              <a:t>without harming yourself.</a:t>
            </a:r>
          </a:p>
        </p:txBody>
      </p:sp>
    </p:spTree>
    <p:extLst>
      <p:ext uri="{BB962C8B-B14F-4D97-AF65-F5344CB8AC3E}">
        <p14:creationId xmlns:p14="http://schemas.microsoft.com/office/powerpoint/2010/main" val="276148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Growing Old Gracefully</a:t>
            </a:r>
          </a:p>
        </p:txBody>
      </p:sp>
      <p:sp>
        <p:nvSpPr>
          <p:cNvPr id="4" name="Text Placeholder 3"/>
          <p:cNvSpPr>
            <a:spLocks noGrp="1"/>
          </p:cNvSpPr>
          <p:nvPr>
            <p:ph type="body" sz="quarter" idx="10"/>
          </p:nvPr>
        </p:nvSpPr>
        <p:spPr/>
        <p:txBody>
          <a:bodyPr>
            <a:normAutofit/>
          </a:bodyPr>
          <a:lstStyle/>
          <a:p>
            <a:pPr marL="514350" indent="-514350">
              <a:buFont typeface="+mj-lt"/>
              <a:buAutoNum type="arabicPeriod"/>
            </a:pPr>
            <a:r>
              <a:rPr lang="en-US" sz="4000" b="1" dirty="0"/>
              <a:t>Accept the obvious</a:t>
            </a:r>
            <a:br>
              <a:rPr lang="en-US" sz="4000" b="1" dirty="0"/>
            </a:br>
            <a:endParaRPr lang="en-US" sz="2000" b="1" dirty="0"/>
          </a:p>
          <a:p>
            <a:pPr marL="0" indent="0">
              <a:buNone/>
            </a:pPr>
            <a:r>
              <a:rPr lang="en-US" dirty="0"/>
              <a:t>	before the sun and the light, the moon 	and the stars are darkened, and clouds 	return after the rain;</a:t>
            </a:r>
          </a:p>
          <a:p>
            <a:pPr marL="0" indent="0">
              <a:buNone/>
            </a:pPr>
            <a:r>
              <a:rPr lang="en-US" dirty="0"/>
              <a:t>	</a:t>
            </a:r>
            <a:r>
              <a:rPr lang="en-US" b="1" dirty="0"/>
              <a:t>- </a:t>
            </a:r>
            <a:r>
              <a:rPr lang="en-US" b="1" dirty="0" err="1"/>
              <a:t>Ecc</a:t>
            </a:r>
            <a:r>
              <a:rPr lang="en-US" b="1" dirty="0"/>
              <a:t>. 12:2</a:t>
            </a:r>
          </a:p>
        </p:txBody>
      </p:sp>
    </p:spTree>
    <p:extLst>
      <p:ext uri="{BB962C8B-B14F-4D97-AF65-F5344CB8AC3E}">
        <p14:creationId xmlns:p14="http://schemas.microsoft.com/office/powerpoint/2010/main" val="184809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614991" cy="3680039"/>
          </a:xfrm>
        </p:spPr>
        <p:txBody>
          <a:bodyPr>
            <a:normAutofit fontScale="92500" lnSpcReduction="10000"/>
          </a:bodyPr>
          <a:lstStyle/>
          <a:p>
            <a:r>
              <a:rPr lang="en-US" dirty="0"/>
              <a:t>in the day that the watchmen of the house tremble, and mighty men stoop, the grinding ones stand idle because they are few, and those who look through windows grow dim; and the doors on the street are shut as the sound of the grinding mill is low, and one will arise at the sound of the bird, and all the daughters of song will sing softly.</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12:3-4</a:t>
            </a:r>
          </a:p>
        </p:txBody>
      </p:sp>
    </p:spTree>
    <p:extLst>
      <p:ext uri="{BB962C8B-B14F-4D97-AF65-F5344CB8AC3E}">
        <p14:creationId xmlns:p14="http://schemas.microsoft.com/office/powerpoint/2010/main" val="299689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1891" y="429599"/>
            <a:ext cx="8891750" cy="2857512"/>
          </a:xfrm>
        </p:spPr>
        <p:txBody>
          <a:bodyPr>
            <a:normAutofit lnSpcReduction="10000"/>
          </a:bodyPr>
          <a:lstStyle/>
          <a:p>
            <a:r>
              <a:rPr lang="en-US" dirty="0"/>
              <a:t>Furthermore, men are afraid of a high place and of terrors on the road; the almond tree blossoms, the grasshopper drags himself along, and the caperberry is ineffective. For man goes to his eternal home while mourners go about in the street.</a:t>
            </a:r>
          </a:p>
        </p:txBody>
      </p:sp>
      <p:sp>
        <p:nvSpPr>
          <p:cNvPr id="5" name="Text Placeholder 4"/>
          <p:cNvSpPr>
            <a:spLocks noGrp="1"/>
          </p:cNvSpPr>
          <p:nvPr>
            <p:ph type="body" sz="quarter" idx="11"/>
          </p:nvPr>
        </p:nvSpPr>
        <p:spPr>
          <a:xfrm>
            <a:off x="141891" y="3025617"/>
            <a:ext cx="4156042" cy="522988"/>
          </a:xfrm>
        </p:spPr>
        <p:txBody>
          <a:bodyPr/>
          <a:lstStyle/>
          <a:p>
            <a:r>
              <a:rPr lang="en-US" dirty="0"/>
              <a:t>- </a:t>
            </a:r>
            <a:r>
              <a:rPr lang="en-US" dirty="0" err="1"/>
              <a:t>Ecc</a:t>
            </a:r>
            <a:r>
              <a:rPr lang="en-US" dirty="0"/>
              <a:t>. 12:5</a:t>
            </a:r>
          </a:p>
        </p:txBody>
      </p:sp>
      <p:pic>
        <p:nvPicPr>
          <p:cNvPr id="2" name="Picture 1">
            <a:extLst>
              <a:ext uri="{FF2B5EF4-FFF2-40B4-BE49-F238E27FC236}">
                <a16:creationId xmlns:a16="http://schemas.microsoft.com/office/drawing/2014/main" id="{4439B283-A619-8A0F-F7E0-66CA2CBAB45D}"/>
              </a:ext>
            </a:extLst>
          </p:cNvPr>
          <p:cNvPicPr>
            <a:picLocks noChangeAspect="1"/>
          </p:cNvPicPr>
          <p:nvPr/>
        </p:nvPicPr>
        <p:blipFill>
          <a:blip r:embed="rId2"/>
          <a:stretch>
            <a:fillRect/>
          </a:stretch>
        </p:blipFill>
        <p:spPr>
          <a:xfrm>
            <a:off x="685800" y="3485828"/>
            <a:ext cx="7772400" cy="1657672"/>
          </a:xfrm>
          <a:prstGeom prst="rect">
            <a:avLst/>
          </a:prstGeom>
        </p:spPr>
      </p:pic>
    </p:spTree>
    <p:extLst>
      <p:ext uri="{BB962C8B-B14F-4D97-AF65-F5344CB8AC3E}">
        <p14:creationId xmlns:p14="http://schemas.microsoft.com/office/powerpoint/2010/main" val="371008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Growing Old Gracefully</a:t>
            </a:r>
          </a:p>
        </p:txBody>
      </p:sp>
      <p:sp>
        <p:nvSpPr>
          <p:cNvPr id="4" name="Text Placeholder 3"/>
          <p:cNvSpPr>
            <a:spLocks noGrp="1"/>
          </p:cNvSpPr>
          <p:nvPr>
            <p:ph type="body" sz="quarter" idx="10"/>
          </p:nvPr>
        </p:nvSpPr>
        <p:spPr>
          <a:xfrm>
            <a:off x="598230" y="1063229"/>
            <a:ext cx="8113712" cy="890630"/>
          </a:xfrm>
        </p:spPr>
        <p:txBody>
          <a:bodyPr>
            <a:normAutofit/>
          </a:bodyPr>
          <a:lstStyle/>
          <a:p>
            <a:pPr marL="742950" indent="-742950">
              <a:buFont typeface="+mj-lt"/>
              <a:buAutoNum type="arabicPeriod" startAt="2"/>
            </a:pPr>
            <a:r>
              <a:rPr lang="en-US" sz="4000" b="1" dirty="0"/>
              <a:t>Prepare for the obvious</a:t>
            </a:r>
            <a:endParaRPr lang="en-US" sz="2800" b="1" dirty="0"/>
          </a:p>
        </p:txBody>
      </p:sp>
      <p:sp>
        <p:nvSpPr>
          <p:cNvPr id="2" name="Rectangle 1"/>
          <p:cNvSpPr/>
          <p:nvPr/>
        </p:nvSpPr>
        <p:spPr>
          <a:xfrm>
            <a:off x="173421" y="1723996"/>
            <a:ext cx="8789276" cy="1938992"/>
          </a:xfrm>
          <a:prstGeom prst="rect">
            <a:avLst/>
          </a:prstGeom>
        </p:spPr>
        <p:txBody>
          <a:bodyPr wrap="square">
            <a:spAutoFit/>
          </a:bodyPr>
          <a:lstStyle/>
          <a:p>
            <a:r>
              <a:rPr lang="en-US" sz="2400" dirty="0">
                <a:latin typeface="Lato" charset="0"/>
                <a:ea typeface="Lato" charset="0"/>
                <a:cs typeface="Lato" charset="0"/>
              </a:rPr>
              <a:t>Remember Him before the silver cord is broken and the golden bowl is crushed, the pitcher by the well is shattered and the wheel at the cistern is crushed; then the dust will return to the earth as it was, and the spirit will return to God who gave it.</a:t>
            </a:r>
            <a:br>
              <a:rPr lang="en-US" sz="2400" dirty="0">
                <a:latin typeface="Lato" charset="0"/>
                <a:ea typeface="Lato" charset="0"/>
                <a:cs typeface="Lato" charset="0"/>
              </a:rPr>
            </a:br>
            <a:r>
              <a:rPr lang="en-US" sz="2400" dirty="0">
                <a:latin typeface="Lato" charset="0"/>
                <a:ea typeface="Lato" charset="0"/>
                <a:cs typeface="Lato" charset="0"/>
              </a:rPr>
              <a:t>- </a:t>
            </a:r>
            <a:r>
              <a:rPr lang="en-US" sz="2400" dirty="0" err="1">
                <a:latin typeface="Lato" charset="0"/>
                <a:ea typeface="Lato" charset="0"/>
                <a:cs typeface="Lato" charset="0"/>
              </a:rPr>
              <a:t>Ecc</a:t>
            </a:r>
            <a:r>
              <a:rPr lang="en-US" sz="2400" dirty="0">
                <a:latin typeface="Lato" charset="0"/>
                <a:ea typeface="Lato" charset="0"/>
                <a:cs typeface="Lato" charset="0"/>
              </a:rPr>
              <a:t>. 12:6-7</a:t>
            </a:r>
          </a:p>
        </p:txBody>
      </p:sp>
      <p:pic>
        <p:nvPicPr>
          <p:cNvPr id="5" name="Picture 4">
            <a:extLst>
              <a:ext uri="{FF2B5EF4-FFF2-40B4-BE49-F238E27FC236}">
                <a16:creationId xmlns:a16="http://schemas.microsoft.com/office/drawing/2014/main" id="{85BF7443-4A6F-56E9-0F53-F3E94ECAB191}"/>
              </a:ext>
            </a:extLst>
          </p:cNvPr>
          <p:cNvPicPr>
            <a:picLocks noChangeAspect="1"/>
          </p:cNvPicPr>
          <p:nvPr/>
        </p:nvPicPr>
        <p:blipFill>
          <a:blip r:embed="rId2"/>
          <a:stretch>
            <a:fillRect/>
          </a:stretch>
        </p:blipFill>
        <p:spPr>
          <a:xfrm>
            <a:off x="1360355" y="3529739"/>
            <a:ext cx="7772400" cy="1613761"/>
          </a:xfrm>
          <a:prstGeom prst="rect">
            <a:avLst/>
          </a:prstGeom>
        </p:spPr>
      </p:pic>
    </p:spTree>
    <p:extLst>
      <p:ext uri="{BB962C8B-B14F-4D97-AF65-F5344CB8AC3E}">
        <p14:creationId xmlns:p14="http://schemas.microsoft.com/office/powerpoint/2010/main" val="259850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Growing Old Gracefully</a:t>
            </a:r>
          </a:p>
        </p:txBody>
      </p:sp>
      <p:sp>
        <p:nvSpPr>
          <p:cNvPr id="4" name="Text Placeholder 3"/>
          <p:cNvSpPr>
            <a:spLocks noGrp="1"/>
          </p:cNvSpPr>
          <p:nvPr>
            <p:ph type="body" sz="quarter" idx="10"/>
          </p:nvPr>
        </p:nvSpPr>
        <p:spPr>
          <a:xfrm>
            <a:off x="598488" y="1251438"/>
            <a:ext cx="7913687" cy="1017630"/>
          </a:xfrm>
        </p:spPr>
        <p:txBody>
          <a:bodyPr>
            <a:normAutofit/>
          </a:bodyPr>
          <a:lstStyle/>
          <a:p>
            <a:pPr marL="742950" indent="-742950">
              <a:buFont typeface="+mj-lt"/>
              <a:buAutoNum type="arabicPeriod" startAt="3"/>
            </a:pPr>
            <a:r>
              <a:rPr lang="en-US" sz="4000" b="1" dirty="0"/>
              <a:t>Acknowledge the obvious</a:t>
            </a:r>
          </a:p>
        </p:txBody>
      </p:sp>
      <p:sp>
        <p:nvSpPr>
          <p:cNvPr id="2" name="Rectangle 1"/>
          <p:cNvSpPr/>
          <p:nvPr/>
        </p:nvSpPr>
        <p:spPr>
          <a:xfrm>
            <a:off x="908593" y="2142069"/>
            <a:ext cx="7603067" cy="2677656"/>
          </a:xfrm>
          <a:prstGeom prst="rect">
            <a:avLst/>
          </a:prstGeom>
        </p:spPr>
        <p:txBody>
          <a:bodyPr wrap="square">
            <a:spAutoFit/>
          </a:bodyPr>
          <a:lstStyle/>
          <a:p>
            <a:r>
              <a:rPr lang="en-US" sz="2800" dirty="0">
                <a:latin typeface="Lato" charset="0"/>
                <a:ea typeface="Lato" charset="0"/>
                <a:cs typeface="Lato" charset="0"/>
              </a:rPr>
              <a:t>“Vanity of vanities,” says the Preacher, “all is vanity!” In addition to being a wise man, the Preacher also taught the people knowledge; and he pondered, searched out and arranged many </a:t>
            </a:r>
            <a:r>
              <a:rPr lang="en-US" sz="2800">
                <a:latin typeface="Lato" charset="0"/>
                <a:ea typeface="Lato" charset="0"/>
                <a:cs typeface="Lato" charset="0"/>
              </a:rPr>
              <a:t>proverbs.</a:t>
            </a:r>
            <a:br>
              <a:rPr lang="en-US" sz="2800">
                <a:latin typeface="Lato" charset="0"/>
                <a:ea typeface="Lato" charset="0"/>
                <a:cs typeface="Lato" charset="0"/>
              </a:rPr>
            </a:br>
            <a:r>
              <a:rPr lang="en-US" sz="2800" dirty="0">
                <a:latin typeface="Lato" charset="0"/>
                <a:ea typeface="Lato" charset="0"/>
                <a:cs typeface="Lato" charset="0"/>
              </a:rPr>
              <a:t>- </a:t>
            </a:r>
            <a:r>
              <a:rPr lang="en-US" sz="2800" dirty="0" err="1">
                <a:latin typeface="Lato" charset="0"/>
                <a:ea typeface="Lato" charset="0"/>
                <a:cs typeface="Lato" charset="0"/>
              </a:rPr>
              <a:t>Ecc</a:t>
            </a:r>
            <a:r>
              <a:rPr lang="en-US" sz="2800" dirty="0">
                <a:latin typeface="Lato" charset="0"/>
                <a:ea typeface="Lato" charset="0"/>
                <a:cs typeface="Lato" charset="0"/>
              </a:rPr>
              <a:t>. 12:8-9</a:t>
            </a:r>
          </a:p>
        </p:txBody>
      </p:sp>
    </p:spTree>
    <p:extLst>
      <p:ext uri="{BB962C8B-B14F-4D97-AF65-F5344CB8AC3E}">
        <p14:creationId xmlns:p14="http://schemas.microsoft.com/office/powerpoint/2010/main" val="323730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85000" lnSpcReduction="10000"/>
          </a:bodyPr>
          <a:lstStyle/>
          <a:p>
            <a:r>
              <a:rPr lang="en-US" dirty="0"/>
              <a:t>The Preacher sought to find delightful words and to write words of truth correctly.</a:t>
            </a:r>
          </a:p>
          <a:p>
            <a:r>
              <a:rPr lang="en-US" dirty="0"/>
              <a:t>The words of wise men are like goads, and masters of these collections are like well-driven nails; they are given by one Shepherd. But beyond this, my son, be warned: the writing of many books is endless, and excessive devotion to books is wearying to the body.</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12:10-12</a:t>
            </a:r>
          </a:p>
        </p:txBody>
      </p:sp>
    </p:spTree>
    <p:extLst>
      <p:ext uri="{BB962C8B-B14F-4D97-AF65-F5344CB8AC3E}">
        <p14:creationId xmlns:p14="http://schemas.microsoft.com/office/powerpoint/2010/main" val="444269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2" y="429599"/>
            <a:ext cx="7812214" cy="2857512"/>
          </a:xfrm>
        </p:spPr>
        <p:txBody>
          <a:bodyPr>
            <a:normAutofit lnSpcReduction="10000"/>
          </a:bodyPr>
          <a:lstStyle/>
          <a:p>
            <a:r>
              <a:rPr lang="en-US" dirty="0"/>
              <a:t>The conclusion, when all has been heard, is: fear God and keep His commandments, because this applies to every person. For God will bring every act to judgment, everything which is hidden, whether it is good or evil.</a:t>
            </a:r>
          </a:p>
        </p:txBody>
      </p:sp>
      <p:sp>
        <p:nvSpPr>
          <p:cNvPr id="5" name="Text Placeholder 4"/>
          <p:cNvSpPr>
            <a:spLocks noGrp="1"/>
          </p:cNvSpPr>
          <p:nvPr>
            <p:ph type="body" sz="quarter" idx="11"/>
          </p:nvPr>
        </p:nvSpPr>
        <p:spPr>
          <a:xfrm>
            <a:off x="713222" y="3025617"/>
            <a:ext cx="4156042" cy="522988"/>
          </a:xfrm>
        </p:spPr>
        <p:txBody>
          <a:bodyPr/>
          <a:lstStyle/>
          <a:p>
            <a:r>
              <a:rPr lang="en-US" dirty="0"/>
              <a:t>- </a:t>
            </a:r>
            <a:r>
              <a:rPr lang="en-US" dirty="0" err="1"/>
              <a:t>Ecc</a:t>
            </a:r>
            <a:r>
              <a:rPr lang="en-US" dirty="0"/>
              <a:t>. 12:13-14</a:t>
            </a:r>
          </a:p>
        </p:txBody>
      </p:sp>
      <p:pic>
        <p:nvPicPr>
          <p:cNvPr id="2" name="Picture 1">
            <a:extLst>
              <a:ext uri="{FF2B5EF4-FFF2-40B4-BE49-F238E27FC236}">
                <a16:creationId xmlns:a16="http://schemas.microsoft.com/office/drawing/2014/main" id="{EEFF0C79-1923-B784-25CD-8729B23532E6}"/>
              </a:ext>
            </a:extLst>
          </p:cNvPr>
          <p:cNvPicPr>
            <a:picLocks noChangeAspect="1"/>
          </p:cNvPicPr>
          <p:nvPr/>
        </p:nvPicPr>
        <p:blipFill>
          <a:blip r:embed="rId2"/>
          <a:stretch>
            <a:fillRect/>
          </a:stretch>
        </p:blipFill>
        <p:spPr>
          <a:xfrm>
            <a:off x="685800" y="3619552"/>
            <a:ext cx="7772400" cy="1471047"/>
          </a:xfrm>
          <a:prstGeom prst="rect">
            <a:avLst/>
          </a:prstGeom>
        </p:spPr>
      </p:pic>
    </p:spTree>
    <p:extLst>
      <p:ext uri="{BB962C8B-B14F-4D97-AF65-F5344CB8AC3E}">
        <p14:creationId xmlns:p14="http://schemas.microsoft.com/office/powerpoint/2010/main" val="317553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Final Promises</a:t>
            </a:r>
          </a:p>
        </p:txBody>
      </p:sp>
      <p:sp>
        <p:nvSpPr>
          <p:cNvPr id="5" name="Text Placeholder 4"/>
          <p:cNvSpPr>
            <a:spLocks noGrp="1"/>
          </p:cNvSpPr>
          <p:nvPr>
            <p:ph type="body" sz="quarter" idx="10"/>
          </p:nvPr>
        </p:nvSpPr>
        <p:spPr/>
        <p:txBody>
          <a:bodyPr>
            <a:normAutofit/>
          </a:bodyPr>
          <a:lstStyle/>
          <a:p>
            <a:pPr marL="514350" indent="-514350">
              <a:buFont typeface="+mj-lt"/>
              <a:buAutoNum type="arabicPeriod"/>
            </a:pPr>
            <a:r>
              <a:rPr lang="en-US" sz="4000" b="1" dirty="0"/>
              <a:t>There is satisfaction in each day</a:t>
            </a:r>
          </a:p>
        </p:txBody>
      </p:sp>
      <p:pic>
        <p:nvPicPr>
          <p:cNvPr id="2" name="Picture 1">
            <a:extLst>
              <a:ext uri="{FF2B5EF4-FFF2-40B4-BE49-F238E27FC236}">
                <a16:creationId xmlns:a16="http://schemas.microsoft.com/office/drawing/2014/main" id="{817BCDD8-EF26-591C-7E55-A180174AC498}"/>
              </a:ext>
            </a:extLst>
          </p:cNvPr>
          <p:cNvPicPr>
            <a:picLocks noChangeAspect="1"/>
          </p:cNvPicPr>
          <p:nvPr/>
        </p:nvPicPr>
        <p:blipFill>
          <a:blip r:embed="rId2"/>
          <a:stretch>
            <a:fillRect/>
          </a:stretch>
        </p:blipFill>
        <p:spPr>
          <a:xfrm>
            <a:off x="685800" y="4302453"/>
            <a:ext cx="7772400" cy="779435"/>
          </a:xfrm>
          <a:prstGeom prst="rect">
            <a:avLst/>
          </a:prstGeom>
        </p:spPr>
      </p:pic>
      <p:pic>
        <p:nvPicPr>
          <p:cNvPr id="3" name="Picture 2">
            <a:extLst>
              <a:ext uri="{FF2B5EF4-FFF2-40B4-BE49-F238E27FC236}">
                <a16:creationId xmlns:a16="http://schemas.microsoft.com/office/drawing/2014/main" id="{F980F1B7-D903-1EF9-FA3C-F367A8C09B55}"/>
              </a:ext>
            </a:extLst>
          </p:cNvPr>
          <p:cNvPicPr>
            <a:picLocks noChangeAspect="1"/>
          </p:cNvPicPr>
          <p:nvPr/>
        </p:nvPicPr>
        <p:blipFill>
          <a:blip r:embed="rId3"/>
          <a:stretch>
            <a:fillRect/>
          </a:stretch>
        </p:blipFill>
        <p:spPr>
          <a:xfrm>
            <a:off x="668745" y="2796890"/>
            <a:ext cx="7772400" cy="1317355"/>
          </a:xfrm>
          <a:prstGeom prst="rect">
            <a:avLst/>
          </a:prstGeom>
        </p:spPr>
      </p:pic>
    </p:spTree>
    <p:extLst>
      <p:ext uri="{BB962C8B-B14F-4D97-AF65-F5344CB8AC3E}">
        <p14:creationId xmlns:p14="http://schemas.microsoft.com/office/powerpoint/2010/main" val="2310791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Final Promises</a:t>
            </a:r>
          </a:p>
        </p:txBody>
      </p:sp>
      <p:sp>
        <p:nvSpPr>
          <p:cNvPr id="5" name="Text Placeholder 4"/>
          <p:cNvSpPr>
            <a:spLocks noGrp="1"/>
          </p:cNvSpPr>
          <p:nvPr>
            <p:ph type="body" sz="quarter" idx="10"/>
          </p:nvPr>
        </p:nvSpPr>
        <p:spPr/>
        <p:txBody>
          <a:bodyPr/>
          <a:lstStyle/>
          <a:p>
            <a:pPr marL="514350" indent="-514350">
              <a:buFont typeface="+mj-lt"/>
              <a:buAutoNum type="arabicPeriod"/>
            </a:pPr>
            <a:r>
              <a:rPr lang="en-US" sz="2800" dirty="0"/>
              <a:t>There is satisfaction in each day</a:t>
            </a:r>
          </a:p>
          <a:p>
            <a:pPr marL="514350" indent="-514350">
              <a:buFont typeface="+mj-lt"/>
              <a:buAutoNum type="arabicPeriod"/>
            </a:pPr>
            <a:r>
              <a:rPr lang="en-US" sz="4000" b="1" dirty="0"/>
              <a:t>There is a peace regardless of age or position</a:t>
            </a:r>
          </a:p>
        </p:txBody>
      </p:sp>
      <p:pic>
        <p:nvPicPr>
          <p:cNvPr id="2" name="Picture 1">
            <a:extLst>
              <a:ext uri="{FF2B5EF4-FFF2-40B4-BE49-F238E27FC236}">
                <a16:creationId xmlns:a16="http://schemas.microsoft.com/office/drawing/2014/main" id="{BA7E19CD-8BC9-7CC9-82A5-CC3EA207FEA6}"/>
              </a:ext>
            </a:extLst>
          </p:cNvPr>
          <p:cNvPicPr>
            <a:picLocks noChangeAspect="1"/>
          </p:cNvPicPr>
          <p:nvPr/>
        </p:nvPicPr>
        <p:blipFill>
          <a:blip r:embed="rId2"/>
          <a:stretch>
            <a:fillRect/>
          </a:stretch>
        </p:blipFill>
        <p:spPr>
          <a:xfrm>
            <a:off x="668745" y="4302453"/>
            <a:ext cx="7772400" cy="779435"/>
          </a:xfrm>
          <a:prstGeom prst="rect">
            <a:avLst/>
          </a:prstGeom>
        </p:spPr>
      </p:pic>
    </p:spTree>
    <p:extLst>
      <p:ext uri="{BB962C8B-B14F-4D97-AF65-F5344CB8AC3E}">
        <p14:creationId xmlns:p14="http://schemas.microsoft.com/office/powerpoint/2010/main" val="2973618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Final Promises</a:t>
            </a:r>
          </a:p>
        </p:txBody>
      </p:sp>
      <p:sp>
        <p:nvSpPr>
          <p:cNvPr id="5" name="Text Placeholder 4"/>
          <p:cNvSpPr>
            <a:spLocks noGrp="1"/>
          </p:cNvSpPr>
          <p:nvPr>
            <p:ph type="body" sz="quarter" idx="10"/>
          </p:nvPr>
        </p:nvSpPr>
        <p:spPr/>
        <p:txBody>
          <a:bodyPr/>
          <a:lstStyle/>
          <a:p>
            <a:pPr marL="514350" indent="-514350">
              <a:buFont typeface="+mj-lt"/>
              <a:buAutoNum type="arabicPeriod"/>
            </a:pPr>
            <a:r>
              <a:rPr lang="en-US" sz="2800" dirty="0"/>
              <a:t>There is satisfaction in each day</a:t>
            </a:r>
          </a:p>
          <a:p>
            <a:pPr marL="514350" indent="-514350">
              <a:buFont typeface="+mj-lt"/>
              <a:buAutoNum type="arabicPeriod"/>
            </a:pPr>
            <a:r>
              <a:rPr lang="en-US" sz="2800" dirty="0"/>
              <a:t>There is a peace regardless of age or position</a:t>
            </a:r>
          </a:p>
          <a:p>
            <a:pPr marL="514350" indent="-514350">
              <a:buFont typeface="+mj-lt"/>
              <a:buAutoNum type="arabicPeriod"/>
            </a:pPr>
            <a:r>
              <a:rPr lang="en-US" sz="4000" b="1" dirty="0"/>
              <a:t>There is hope when life is over</a:t>
            </a:r>
          </a:p>
        </p:txBody>
      </p:sp>
      <p:pic>
        <p:nvPicPr>
          <p:cNvPr id="2" name="Picture 1">
            <a:extLst>
              <a:ext uri="{FF2B5EF4-FFF2-40B4-BE49-F238E27FC236}">
                <a16:creationId xmlns:a16="http://schemas.microsoft.com/office/drawing/2014/main" id="{A8C005FC-C574-9EAB-5E7D-25CE9B72E170}"/>
              </a:ext>
            </a:extLst>
          </p:cNvPr>
          <p:cNvPicPr>
            <a:picLocks noChangeAspect="1"/>
          </p:cNvPicPr>
          <p:nvPr/>
        </p:nvPicPr>
        <p:blipFill>
          <a:blip r:embed="rId2"/>
          <a:stretch>
            <a:fillRect/>
          </a:stretch>
        </p:blipFill>
        <p:spPr>
          <a:xfrm>
            <a:off x="668745" y="3830400"/>
            <a:ext cx="7772400" cy="1251488"/>
          </a:xfrm>
          <a:prstGeom prst="rect">
            <a:avLst/>
          </a:prstGeom>
        </p:spPr>
      </p:pic>
    </p:spTree>
    <p:extLst>
      <p:ext uri="{BB962C8B-B14F-4D97-AF65-F5344CB8AC3E}">
        <p14:creationId xmlns:p14="http://schemas.microsoft.com/office/powerpoint/2010/main" val="154400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Ecclesiastes for Beginners</a:t>
            </a:r>
            <a:br>
              <a:rPr lang="en-US" dirty="0"/>
            </a:br>
            <a:br>
              <a:rPr lang="en-US" dirty="0"/>
            </a:br>
            <a:r>
              <a:rPr lang="en-US" sz="4400" dirty="0"/>
              <a:t>Thank You</a:t>
            </a:r>
          </a:p>
        </p:txBody>
      </p:sp>
      <p:cxnSp>
        <p:nvCxnSpPr>
          <p:cNvPr id="6" name="Straight Connector 5"/>
          <p:cNvCxnSpPr>
            <a:cxnSpLocks/>
          </p:cNvCxnSpPr>
          <p:nvPr/>
        </p:nvCxnSpPr>
        <p:spPr>
          <a:xfrm>
            <a:off x="2861733" y="2583330"/>
            <a:ext cx="3530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58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95543B-A218-8C39-67BB-79B5ED936D6C}"/>
              </a:ext>
            </a:extLst>
          </p:cNvPr>
          <p:cNvSpPr>
            <a:spLocks noGrp="1"/>
          </p:cNvSpPr>
          <p:nvPr>
            <p:ph type="subTitle" idx="1"/>
          </p:nvPr>
        </p:nvSpPr>
        <p:spPr/>
        <p:txBody>
          <a:bodyPr/>
          <a:lstStyle/>
          <a:p>
            <a:r>
              <a:rPr lang="en-US" dirty="0"/>
              <a:t>Review</a:t>
            </a:r>
          </a:p>
        </p:txBody>
      </p:sp>
      <p:sp>
        <p:nvSpPr>
          <p:cNvPr id="3" name="Text Placeholder 2">
            <a:extLst>
              <a:ext uri="{FF2B5EF4-FFF2-40B4-BE49-F238E27FC236}">
                <a16:creationId xmlns:a16="http://schemas.microsoft.com/office/drawing/2014/main" id="{4D575B11-687B-8FA9-EFA0-B37399BF01FE}"/>
              </a:ext>
            </a:extLst>
          </p:cNvPr>
          <p:cNvSpPr>
            <a:spLocks noGrp="1"/>
          </p:cNvSpPr>
          <p:nvPr>
            <p:ph type="body" sz="quarter" idx="10"/>
          </p:nvPr>
        </p:nvSpPr>
        <p:spPr/>
        <p:txBody>
          <a:bodyPr/>
          <a:lstStyle/>
          <a:p>
            <a:r>
              <a:rPr lang="en-US" dirty="0"/>
              <a:t>13</a:t>
            </a:r>
          </a:p>
        </p:txBody>
      </p:sp>
      <p:sp>
        <p:nvSpPr>
          <p:cNvPr id="5" name="TextBox 4">
            <a:extLst>
              <a:ext uri="{FF2B5EF4-FFF2-40B4-BE49-F238E27FC236}">
                <a16:creationId xmlns:a16="http://schemas.microsoft.com/office/drawing/2014/main" id="{B0BF18C0-1B4E-BE5B-BD2C-C73A1B5CF6CE}"/>
              </a:ext>
            </a:extLst>
          </p:cNvPr>
          <p:cNvSpPr txBox="1"/>
          <p:nvPr/>
        </p:nvSpPr>
        <p:spPr>
          <a:xfrm>
            <a:off x="4043856" y="3500523"/>
            <a:ext cx="5100144"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4DBADB59-9E5C-D4FE-276A-AACF2EEE0364}"/>
              </a:ext>
            </a:extLst>
          </p:cNvPr>
          <p:cNvSpPr txBox="1"/>
          <p:nvPr/>
        </p:nvSpPr>
        <p:spPr>
          <a:xfrm>
            <a:off x="3212223" y="356786"/>
            <a:ext cx="5387865"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252730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D63036-9FE3-0DC2-B669-7B8B41777C58}"/>
              </a:ext>
            </a:extLst>
          </p:cNvPr>
          <p:cNvPicPr>
            <a:picLocks noChangeAspect="1"/>
          </p:cNvPicPr>
          <p:nvPr/>
        </p:nvPicPr>
        <p:blipFill>
          <a:blip r:embed="rId2"/>
          <a:stretch>
            <a:fillRect/>
          </a:stretch>
        </p:blipFill>
        <p:spPr>
          <a:xfrm>
            <a:off x="685800" y="1132214"/>
            <a:ext cx="7772400" cy="2879072"/>
          </a:xfrm>
          <a:prstGeom prst="rect">
            <a:avLst/>
          </a:prstGeom>
        </p:spPr>
      </p:pic>
    </p:spTree>
    <p:extLst>
      <p:ext uri="{BB962C8B-B14F-4D97-AF65-F5344CB8AC3E}">
        <p14:creationId xmlns:p14="http://schemas.microsoft.com/office/powerpoint/2010/main" val="293583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Keys to Positive Thinking</a:t>
            </a:r>
          </a:p>
        </p:txBody>
      </p:sp>
      <p:sp>
        <p:nvSpPr>
          <p:cNvPr id="5" name="Text Placeholder 4"/>
          <p:cNvSpPr>
            <a:spLocks noGrp="1"/>
          </p:cNvSpPr>
          <p:nvPr>
            <p:ph type="body" sz="quarter" idx="10"/>
          </p:nvPr>
        </p:nvSpPr>
        <p:spPr>
          <a:xfrm>
            <a:off x="598230" y="1037888"/>
            <a:ext cx="8357253" cy="1457896"/>
          </a:xfrm>
        </p:spPr>
        <p:txBody>
          <a:bodyPr>
            <a:normAutofit/>
          </a:bodyPr>
          <a:lstStyle/>
          <a:p>
            <a:pPr marL="0" indent="0">
              <a:buNone/>
            </a:pPr>
            <a:r>
              <a:rPr lang="en-US" sz="4000" b="1" dirty="0"/>
              <a:t>Key #1</a:t>
            </a:r>
            <a:br>
              <a:rPr lang="en-US" sz="4000" b="1" dirty="0"/>
            </a:br>
            <a:r>
              <a:rPr lang="en-US" sz="4000" b="1" dirty="0"/>
              <a:t>Instead of defense, think offense</a:t>
            </a:r>
          </a:p>
        </p:txBody>
      </p:sp>
      <p:sp>
        <p:nvSpPr>
          <p:cNvPr id="2" name="Rectangle 1"/>
          <p:cNvSpPr/>
          <p:nvPr/>
        </p:nvSpPr>
        <p:spPr>
          <a:xfrm>
            <a:off x="0" y="2211743"/>
            <a:ext cx="9143999" cy="1200329"/>
          </a:xfrm>
          <a:prstGeom prst="rect">
            <a:avLst/>
          </a:prstGeom>
        </p:spPr>
        <p:txBody>
          <a:bodyPr wrap="square">
            <a:spAutoFit/>
          </a:bodyPr>
          <a:lstStyle/>
          <a:p>
            <a:r>
              <a:rPr lang="en-US" sz="2400" dirty="0">
                <a:latin typeface="Lato" charset="0"/>
                <a:ea typeface="Lato" charset="0"/>
                <a:cs typeface="Lato" charset="0"/>
              </a:rPr>
              <a:t>Cast your bread on the surface of the waters, for you will find it after many days.</a:t>
            </a:r>
            <a:br>
              <a:rPr lang="en-US" sz="2400" dirty="0">
                <a:latin typeface="Lato" charset="0"/>
                <a:ea typeface="Lato" charset="0"/>
                <a:cs typeface="Lato" charset="0"/>
              </a:rPr>
            </a:br>
            <a:r>
              <a:rPr lang="en-US" sz="2400" dirty="0">
                <a:latin typeface="Lato" charset="0"/>
                <a:ea typeface="Lato" charset="0"/>
                <a:cs typeface="Lato" charset="0"/>
              </a:rPr>
              <a:t>- </a:t>
            </a:r>
            <a:r>
              <a:rPr lang="en-US" sz="2400" dirty="0" err="1">
                <a:latin typeface="Lato" charset="0"/>
                <a:ea typeface="Lato" charset="0"/>
                <a:cs typeface="Lato" charset="0"/>
              </a:rPr>
              <a:t>Ecc</a:t>
            </a:r>
            <a:r>
              <a:rPr lang="en-US" sz="2400" dirty="0">
                <a:latin typeface="Lato" charset="0"/>
                <a:ea typeface="Lato" charset="0"/>
                <a:cs typeface="Lato" charset="0"/>
              </a:rPr>
              <a:t>. 11:1</a:t>
            </a:r>
          </a:p>
        </p:txBody>
      </p:sp>
      <p:pic>
        <p:nvPicPr>
          <p:cNvPr id="3" name="Picture 2">
            <a:extLst>
              <a:ext uri="{FF2B5EF4-FFF2-40B4-BE49-F238E27FC236}">
                <a16:creationId xmlns:a16="http://schemas.microsoft.com/office/drawing/2014/main" id="{56844EB7-15EF-2F0E-84CD-83BEF8E6BF88}"/>
              </a:ext>
            </a:extLst>
          </p:cNvPr>
          <p:cNvPicPr>
            <a:picLocks noChangeAspect="1"/>
          </p:cNvPicPr>
          <p:nvPr/>
        </p:nvPicPr>
        <p:blipFill>
          <a:blip r:embed="rId2"/>
          <a:stretch>
            <a:fillRect/>
          </a:stretch>
        </p:blipFill>
        <p:spPr>
          <a:xfrm>
            <a:off x="1371600" y="3381027"/>
            <a:ext cx="7772400" cy="1762473"/>
          </a:xfrm>
          <a:prstGeom prst="rect">
            <a:avLst/>
          </a:prstGeom>
        </p:spPr>
      </p:pic>
    </p:spTree>
    <p:extLst>
      <p:ext uri="{BB962C8B-B14F-4D97-AF65-F5344CB8AC3E}">
        <p14:creationId xmlns:p14="http://schemas.microsoft.com/office/powerpoint/2010/main" val="129848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Keys to Positive Thinking</a:t>
            </a:r>
          </a:p>
        </p:txBody>
      </p:sp>
      <p:sp>
        <p:nvSpPr>
          <p:cNvPr id="5" name="Text Placeholder 4"/>
          <p:cNvSpPr>
            <a:spLocks noGrp="1"/>
          </p:cNvSpPr>
          <p:nvPr>
            <p:ph type="body" sz="quarter" idx="10"/>
          </p:nvPr>
        </p:nvSpPr>
        <p:spPr>
          <a:xfrm>
            <a:off x="598488" y="1251437"/>
            <a:ext cx="8357253" cy="1390163"/>
          </a:xfrm>
        </p:spPr>
        <p:txBody>
          <a:bodyPr>
            <a:normAutofit/>
          </a:bodyPr>
          <a:lstStyle/>
          <a:p>
            <a:pPr marL="0" indent="0">
              <a:buNone/>
            </a:pPr>
            <a:r>
              <a:rPr lang="en-US" sz="4000" b="1" dirty="0"/>
              <a:t>Key #2</a:t>
            </a:r>
            <a:br>
              <a:rPr lang="en-US" sz="4000" b="1" dirty="0"/>
            </a:br>
            <a:r>
              <a:rPr lang="en-US" sz="4000" b="1" dirty="0"/>
              <a:t>Instead of hoarding, </a:t>
            </a:r>
            <a:r>
              <a:rPr lang="en-US" sz="4000" b="1"/>
              <a:t>try giving</a:t>
            </a:r>
            <a:endParaRPr lang="en-US" sz="4000" b="1" dirty="0"/>
          </a:p>
        </p:txBody>
      </p:sp>
      <p:sp>
        <p:nvSpPr>
          <p:cNvPr id="2" name="Rectangle 1"/>
          <p:cNvSpPr/>
          <p:nvPr/>
        </p:nvSpPr>
        <p:spPr>
          <a:xfrm>
            <a:off x="0" y="2462155"/>
            <a:ext cx="9144000" cy="1384995"/>
          </a:xfrm>
          <a:prstGeom prst="rect">
            <a:avLst/>
          </a:prstGeom>
        </p:spPr>
        <p:txBody>
          <a:bodyPr wrap="square">
            <a:spAutoFit/>
          </a:bodyPr>
          <a:lstStyle/>
          <a:p>
            <a:r>
              <a:rPr lang="en-US" sz="2800" dirty="0">
                <a:latin typeface="Lato" charset="0"/>
                <a:ea typeface="Lato" charset="0"/>
                <a:cs typeface="Lato" charset="0"/>
              </a:rPr>
              <a:t>Divide your portion to seven, or even to eight, for you do not know what misfortune may occur on the earth.</a:t>
            </a:r>
            <a:br>
              <a:rPr lang="en-US" sz="2800" dirty="0">
                <a:latin typeface="Lato" charset="0"/>
                <a:ea typeface="Lato" charset="0"/>
                <a:cs typeface="Lato" charset="0"/>
              </a:rPr>
            </a:br>
            <a:r>
              <a:rPr lang="en-US" sz="2800" dirty="0">
                <a:latin typeface="Lato" charset="0"/>
                <a:ea typeface="Lato" charset="0"/>
                <a:cs typeface="Lato" charset="0"/>
              </a:rPr>
              <a:t>- </a:t>
            </a:r>
            <a:r>
              <a:rPr lang="en-US" sz="2800" dirty="0" err="1">
                <a:latin typeface="Lato" charset="0"/>
                <a:ea typeface="Lato" charset="0"/>
                <a:cs typeface="Lato" charset="0"/>
              </a:rPr>
              <a:t>Ecc</a:t>
            </a:r>
            <a:r>
              <a:rPr lang="en-US" sz="2800" dirty="0">
                <a:latin typeface="Lato" charset="0"/>
                <a:ea typeface="Lato" charset="0"/>
                <a:cs typeface="Lato" charset="0"/>
              </a:rPr>
              <a:t>. 11:2</a:t>
            </a:r>
          </a:p>
        </p:txBody>
      </p:sp>
      <p:pic>
        <p:nvPicPr>
          <p:cNvPr id="3" name="Picture 2">
            <a:extLst>
              <a:ext uri="{FF2B5EF4-FFF2-40B4-BE49-F238E27FC236}">
                <a16:creationId xmlns:a16="http://schemas.microsoft.com/office/drawing/2014/main" id="{186DD27B-0B81-436A-4954-BF6B7D3F1F52}"/>
              </a:ext>
            </a:extLst>
          </p:cNvPr>
          <p:cNvPicPr>
            <a:picLocks noChangeAspect="1"/>
          </p:cNvPicPr>
          <p:nvPr/>
        </p:nvPicPr>
        <p:blipFill>
          <a:blip r:embed="rId2"/>
          <a:stretch>
            <a:fillRect/>
          </a:stretch>
        </p:blipFill>
        <p:spPr>
          <a:xfrm>
            <a:off x="1371600" y="4070690"/>
            <a:ext cx="7772400" cy="1072810"/>
          </a:xfrm>
          <a:prstGeom prst="rect">
            <a:avLst/>
          </a:prstGeom>
        </p:spPr>
      </p:pic>
    </p:spTree>
    <p:extLst>
      <p:ext uri="{BB962C8B-B14F-4D97-AF65-F5344CB8AC3E}">
        <p14:creationId xmlns:p14="http://schemas.microsoft.com/office/powerpoint/2010/main" val="61962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Keys to Positive Thinking</a:t>
            </a:r>
          </a:p>
        </p:txBody>
      </p:sp>
      <p:sp>
        <p:nvSpPr>
          <p:cNvPr id="5" name="Text Placeholder 4"/>
          <p:cNvSpPr>
            <a:spLocks noGrp="1"/>
          </p:cNvSpPr>
          <p:nvPr>
            <p:ph type="body" sz="quarter" idx="10"/>
          </p:nvPr>
        </p:nvSpPr>
        <p:spPr>
          <a:xfrm>
            <a:off x="598488" y="1251438"/>
            <a:ext cx="8357253" cy="1610296"/>
          </a:xfrm>
        </p:spPr>
        <p:txBody>
          <a:bodyPr>
            <a:normAutofit/>
          </a:bodyPr>
          <a:lstStyle/>
          <a:p>
            <a:pPr marL="0" indent="0">
              <a:buNone/>
            </a:pPr>
            <a:r>
              <a:rPr lang="en-US" sz="4000" b="1" dirty="0"/>
              <a:t>Key #3</a:t>
            </a:r>
            <a:br>
              <a:rPr lang="en-US" sz="4000" b="1" dirty="0"/>
            </a:br>
            <a:r>
              <a:rPr lang="en-US" sz="4000" b="1" dirty="0"/>
              <a:t>Instead of watching, try doing</a:t>
            </a:r>
          </a:p>
        </p:txBody>
      </p:sp>
      <p:sp>
        <p:nvSpPr>
          <p:cNvPr id="2" name="Rectangle 1"/>
          <p:cNvSpPr/>
          <p:nvPr/>
        </p:nvSpPr>
        <p:spPr>
          <a:xfrm>
            <a:off x="0" y="2648289"/>
            <a:ext cx="9144000" cy="1323439"/>
          </a:xfrm>
          <a:prstGeom prst="rect">
            <a:avLst/>
          </a:prstGeom>
        </p:spPr>
        <p:txBody>
          <a:bodyPr wrap="square">
            <a:spAutoFit/>
          </a:bodyPr>
          <a:lstStyle/>
          <a:p>
            <a:r>
              <a:rPr lang="en-US" sz="2000" dirty="0">
                <a:latin typeface="Lato" charset="0"/>
                <a:ea typeface="Lato" charset="0"/>
                <a:cs typeface="Lato" charset="0"/>
              </a:rPr>
              <a:t>If the clouds are full, they pour out rain upon the earth; and whether a tree falls toward the south or toward the north, wherever the tree falls, there it lies. He who watches the wind will not sow and he who looks at the clouds will not reap.</a:t>
            </a:r>
            <a:br>
              <a:rPr lang="en-US" sz="2000" dirty="0">
                <a:latin typeface="Lato" charset="0"/>
                <a:ea typeface="Lato" charset="0"/>
                <a:cs typeface="Lato" charset="0"/>
              </a:rPr>
            </a:br>
            <a:r>
              <a:rPr lang="en-US" sz="2000" dirty="0">
                <a:latin typeface="Lato" charset="0"/>
                <a:ea typeface="Lato" charset="0"/>
                <a:cs typeface="Lato" charset="0"/>
              </a:rPr>
              <a:t>- </a:t>
            </a:r>
            <a:r>
              <a:rPr lang="en-US" sz="2000" dirty="0" err="1">
                <a:latin typeface="Lato" charset="0"/>
                <a:ea typeface="Lato" charset="0"/>
                <a:cs typeface="Lato" charset="0"/>
              </a:rPr>
              <a:t>Ecc</a:t>
            </a:r>
            <a:r>
              <a:rPr lang="en-US" sz="2000" dirty="0">
                <a:latin typeface="Lato" charset="0"/>
                <a:ea typeface="Lato" charset="0"/>
                <a:cs typeface="Lato" charset="0"/>
              </a:rPr>
              <a:t>. 11:3-4</a:t>
            </a:r>
          </a:p>
        </p:txBody>
      </p:sp>
      <p:pic>
        <p:nvPicPr>
          <p:cNvPr id="3" name="Picture 2">
            <a:extLst>
              <a:ext uri="{FF2B5EF4-FFF2-40B4-BE49-F238E27FC236}">
                <a16:creationId xmlns:a16="http://schemas.microsoft.com/office/drawing/2014/main" id="{F7189615-4DB2-9073-FEDF-316F29BD8629}"/>
              </a:ext>
            </a:extLst>
          </p:cNvPr>
          <p:cNvPicPr>
            <a:picLocks noChangeAspect="1"/>
          </p:cNvPicPr>
          <p:nvPr/>
        </p:nvPicPr>
        <p:blipFill>
          <a:blip r:embed="rId2"/>
          <a:stretch>
            <a:fillRect/>
          </a:stretch>
        </p:blipFill>
        <p:spPr>
          <a:xfrm>
            <a:off x="1371600" y="4070690"/>
            <a:ext cx="7772400" cy="1072810"/>
          </a:xfrm>
          <a:prstGeom prst="rect">
            <a:avLst/>
          </a:prstGeom>
        </p:spPr>
      </p:pic>
    </p:spTree>
    <p:extLst>
      <p:ext uri="{BB962C8B-B14F-4D97-AF65-F5344CB8AC3E}">
        <p14:creationId xmlns:p14="http://schemas.microsoft.com/office/powerpoint/2010/main" val="384995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 Keys to Positive Thinking</a:t>
            </a:r>
          </a:p>
        </p:txBody>
      </p:sp>
      <p:sp>
        <p:nvSpPr>
          <p:cNvPr id="3" name="Text Placeholder 2"/>
          <p:cNvSpPr>
            <a:spLocks noGrp="1"/>
          </p:cNvSpPr>
          <p:nvPr>
            <p:ph type="body" sz="quarter" idx="10"/>
          </p:nvPr>
        </p:nvSpPr>
        <p:spPr>
          <a:xfrm>
            <a:off x="598488" y="1251438"/>
            <a:ext cx="7913687" cy="1305496"/>
          </a:xfrm>
        </p:spPr>
        <p:txBody>
          <a:bodyPr>
            <a:noAutofit/>
          </a:bodyPr>
          <a:lstStyle/>
          <a:p>
            <a:pPr marL="0" indent="0" defTabSz="914400">
              <a:spcBef>
                <a:spcPts val="0"/>
              </a:spcBef>
              <a:buNone/>
            </a:pPr>
            <a:r>
              <a:rPr lang="en-US" sz="4000" b="1" dirty="0"/>
              <a:t>Key #4</a:t>
            </a:r>
            <a:br>
              <a:rPr lang="en-US" sz="4000" b="1" dirty="0"/>
            </a:br>
            <a:r>
              <a:rPr lang="en-US" sz="4000" b="1" dirty="0"/>
              <a:t>Instead of doubting, try trusting</a:t>
            </a:r>
          </a:p>
        </p:txBody>
      </p:sp>
      <p:sp>
        <p:nvSpPr>
          <p:cNvPr id="2" name="Rectangle 1"/>
          <p:cNvSpPr/>
          <p:nvPr/>
        </p:nvSpPr>
        <p:spPr>
          <a:xfrm>
            <a:off x="778934" y="2745143"/>
            <a:ext cx="7800460" cy="2246769"/>
          </a:xfrm>
          <a:prstGeom prst="rect">
            <a:avLst/>
          </a:prstGeom>
        </p:spPr>
        <p:txBody>
          <a:bodyPr wrap="square">
            <a:spAutoFit/>
          </a:bodyPr>
          <a:lstStyle/>
          <a:p>
            <a:r>
              <a:rPr lang="en-US" sz="2800" dirty="0">
                <a:latin typeface="Lato" charset="0"/>
                <a:ea typeface="Lato" charset="0"/>
                <a:cs typeface="Lato" charset="0"/>
              </a:rPr>
              <a:t>Just as you do not know the path of the wind and how bones are formed in the womb of the pregnant woman, so you do not know the activity of God who makes all things.</a:t>
            </a:r>
            <a:br>
              <a:rPr lang="en-US" sz="2800" dirty="0">
                <a:latin typeface="Lato" charset="0"/>
                <a:ea typeface="Lato" charset="0"/>
                <a:cs typeface="Lato" charset="0"/>
              </a:rPr>
            </a:br>
            <a:r>
              <a:rPr lang="en-US" sz="2800" dirty="0">
                <a:latin typeface="Lato" charset="0"/>
                <a:ea typeface="Lato" charset="0"/>
                <a:cs typeface="Lato" charset="0"/>
              </a:rPr>
              <a:t>- </a:t>
            </a:r>
            <a:r>
              <a:rPr lang="en-US" sz="2800" dirty="0" err="1">
                <a:latin typeface="Lato" charset="0"/>
                <a:ea typeface="Lato" charset="0"/>
                <a:cs typeface="Lato" charset="0"/>
              </a:rPr>
              <a:t>Ecc</a:t>
            </a:r>
            <a:r>
              <a:rPr lang="en-US" sz="2800" dirty="0">
                <a:latin typeface="Lato" charset="0"/>
                <a:ea typeface="Lato" charset="0"/>
                <a:cs typeface="Lato" charset="0"/>
              </a:rPr>
              <a:t>. 11:5</a:t>
            </a:r>
          </a:p>
        </p:txBody>
      </p:sp>
    </p:spTree>
    <p:extLst>
      <p:ext uri="{BB962C8B-B14F-4D97-AF65-F5344CB8AC3E}">
        <p14:creationId xmlns:p14="http://schemas.microsoft.com/office/powerpoint/2010/main" val="89357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Sow your seed in the morning and do not be idle in the evening, for you do not know whether morning or evening sowing will succeed, or whether both of them alike will be good.</a:t>
            </a:r>
          </a:p>
        </p:txBody>
      </p:sp>
      <p:sp>
        <p:nvSpPr>
          <p:cNvPr id="5" name="Text Placeholder 4"/>
          <p:cNvSpPr>
            <a:spLocks noGrp="1"/>
          </p:cNvSpPr>
          <p:nvPr>
            <p:ph type="body" sz="quarter" idx="11"/>
          </p:nvPr>
        </p:nvSpPr>
        <p:spPr>
          <a:xfrm>
            <a:off x="618628" y="3455368"/>
            <a:ext cx="4156042" cy="522988"/>
          </a:xfrm>
        </p:spPr>
        <p:txBody>
          <a:bodyPr/>
          <a:lstStyle/>
          <a:p>
            <a:r>
              <a:rPr lang="en-US" dirty="0"/>
              <a:t>- </a:t>
            </a:r>
            <a:r>
              <a:rPr lang="en-US" dirty="0" err="1"/>
              <a:t>Ecc</a:t>
            </a:r>
            <a:r>
              <a:rPr lang="en-US" dirty="0"/>
              <a:t>. 11:6</a:t>
            </a:r>
          </a:p>
        </p:txBody>
      </p:sp>
      <p:pic>
        <p:nvPicPr>
          <p:cNvPr id="2" name="Picture 1">
            <a:extLst>
              <a:ext uri="{FF2B5EF4-FFF2-40B4-BE49-F238E27FC236}">
                <a16:creationId xmlns:a16="http://schemas.microsoft.com/office/drawing/2014/main" id="{1E0070D1-9F9F-CF74-0074-3CCAEC737836}"/>
              </a:ext>
            </a:extLst>
          </p:cNvPr>
          <p:cNvPicPr>
            <a:picLocks noChangeAspect="1"/>
          </p:cNvPicPr>
          <p:nvPr/>
        </p:nvPicPr>
        <p:blipFill>
          <a:blip r:embed="rId2"/>
          <a:stretch>
            <a:fillRect/>
          </a:stretch>
        </p:blipFill>
        <p:spPr>
          <a:xfrm>
            <a:off x="1371600" y="3893987"/>
            <a:ext cx="7772400" cy="1249513"/>
          </a:xfrm>
          <a:prstGeom prst="rect">
            <a:avLst/>
          </a:prstGeom>
        </p:spPr>
      </p:pic>
    </p:spTree>
    <p:extLst>
      <p:ext uri="{BB962C8B-B14F-4D97-AF65-F5344CB8AC3E}">
        <p14:creationId xmlns:p14="http://schemas.microsoft.com/office/powerpoint/2010/main" val="3279880138"/>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1195</TotalTime>
  <Words>1125</Words>
  <Application>Microsoft Macintosh PowerPoint</Application>
  <PresentationFormat>On-screen Show (16:9)</PresentationFormat>
  <Paragraphs>75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Lato</vt:lpstr>
      <vt:lpstr>Lato Black</vt:lpstr>
      <vt:lpstr>Lato Regular</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PowerPoint Presentation</vt:lpstr>
      <vt:lpstr>PowerPoint Presentation</vt:lpstr>
      <vt:lpstr>4 Keys to Positive Thinking</vt:lpstr>
      <vt:lpstr>4 Keys to Positive Thinking</vt:lpstr>
      <vt:lpstr>4 Keys to Positive Thinking</vt:lpstr>
      <vt:lpstr>4 Keys to Positive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love and will are the only things you can legitimately desire more and more of without harming yourself.</vt:lpstr>
      <vt:lpstr>Growing Old Gracefully</vt:lpstr>
      <vt:lpstr>PowerPoint Presentation</vt:lpstr>
      <vt:lpstr>PowerPoint Presentation</vt:lpstr>
      <vt:lpstr>Growing Old Gracefully</vt:lpstr>
      <vt:lpstr>Growing Old Gracefully</vt:lpstr>
      <vt:lpstr>PowerPoint Presentation</vt:lpstr>
      <vt:lpstr>PowerPoint Presentation</vt:lpstr>
      <vt:lpstr>3 Final Promises</vt:lpstr>
      <vt:lpstr>3 Final Promises</vt:lpstr>
      <vt:lpstr>3 Final Promises</vt:lpstr>
      <vt:lpstr>Ecclesiastes for Beginners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134</cp:revision>
  <dcterms:created xsi:type="dcterms:W3CDTF">2014-04-30T18:34:38Z</dcterms:created>
  <dcterms:modified xsi:type="dcterms:W3CDTF">2023-10-31T21:57:24Z</dcterms:modified>
</cp:coreProperties>
</file>