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9" r:id="rId3"/>
    <p:sldId id="516" r:id="rId4"/>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7A58"/>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5102" autoAdjust="0"/>
  </p:normalViewPr>
  <p:slideViewPr>
    <p:cSldViewPr snapToGrid="0" snapToObjects="1">
      <p:cViewPr varScale="1">
        <p:scale>
          <a:sx n="162" d="100"/>
          <a:sy n="162" d="100"/>
        </p:scale>
        <p:origin x="592"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arrysbureau.com/Ecclesiastes.html"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Comments on</a:t>
            </a:r>
            <a:br>
              <a:rPr lang="en-US" dirty="0"/>
            </a:br>
            <a:r>
              <a:rPr lang="en-US" dirty="0"/>
              <a:t>the Rat Race</a:t>
            </a:r>
          </a:p>
          <a:p>
            <a:r>
              <a:rPr lang="en-US" sz="2800" dirty="0" err="1"/>
              <a:t>Ecc</a:t>
            </a:r>
            <a:r>
              <a:rPr lang="en-US" sz="2800" dirty="0"/>
              <a:t>. 9:11-10:20</a:t>
            </a:r>
          </a:p>
        </p:txBody>
      </p:sp>
      <p:sp>
        <p:nvSpPr>
          <p:cNvPr id="3" name="Text Placeholder 2"/>
          <p:cNvSpPr>
            <a:spLocks noGrp="1"/>
          </p:cNvSpPr>
          <p:nvPr>
            <p:ph type="body" sz="quarter" idx="10"/>
          </p:nvPr>
        </p:nvSpPr>
        <p:spPr>
          <a:xfrm>
            <a:off x="227748" y="1423005"/>
            <a:ext cx="3406621" cy="3363913"/>
          </a:xfrm>
        </p:spPr>
        <p:txBody>
          <a:bodyPr>
            <a:normAutofit/>
          </a:bodyPr>
          <a:lstStyle/>
          <a:p>
            <a:r>
              <a:rPr lang="en-US" dirty="0"/>
              <a:t>11</a:t>
            </a:r>
          </a:p>
        </p:txBody>
      </p:sp>
      <p:sp>
        <p:nvSpPr>
          <p:cNvPr id="5" name="TextBox 4">
            <a:extLst>
              <a:ext uri="{FF2B5EF4-FFF2-40B4-BE49-F238E27FC236}">
                <a16:creationId xmlns:a16="http://schemas.microsoft.com/office/drawing/2014/main" id="{1B0E2111-3609-C75E-AE5E-E8A648C3F784}"/>
              </a:ext>
            </a:extLst>
          </p:cNvPr>
          <p:cNvSpPr txBox="1"/>
          <p:nvPr/>
        </p:nvSpPr>
        <p:spPr>
          <a:xfrm>
            <a:off x="3275286" y="356582"/>
            <a:ext cx="5372099" cy="369332"/>
          </a:xfrm>
          <a:prstGeom prst="rect">
            <a:avLst/>
          </a:prstGeom>
          <a:noFill/>
        </p:spPr>
        <p:txBody>
          <a:bodyPr wrap="square">
            <a:spAutoFit/>
          </a:bodyPr>
          <a:lstStyle/>
          <a:p>
            <a:r>
              <a:rPr lang="en-US" b="1" dirty="0"/>
              <a:t>Taught at: Schrader Lane Church of Christ 2023</a:t>
            </a:r>
          </a:p>
        </p:txBody>
      </p:sp>
      <p:sp>
        <p:nvSpPr>
          <p:cNvPr id="7" name="TextBox 6">
            <a:extLst>
              <a:ext uri="{FF2B5EF4-FFF2-40B4-BE49-F238E27FC236}">
                <a16:creationId xmlns:a16="http://schemas.microsoft.com/office/drawing/2014/main" id="{7DCD24BE-2B21-3E45-D95E-8C93EFAE12B8}"/>
              </a:ext>
            </a:extLst>
          </p:cNvPr>
          <p:cNvSpPr txBox="1"/>
          <p:nvPr/>
        </p:nvSpPr>
        <p:spPr>
          <a:xfrm>
            <a:off x="4110859" y="3851307"/>
            <a:ext cx="5100144" cy="369332"/>
          </a:xfrm>
          <a:prstGeom prst="rect">
            <a:avLst/>
          </a:prstGeom>
          <a:noFill/>
        </p:spPr>
        <p:txBody>
          <a:bodyPr wrap="square">
            <a:spAutoFit/>
          </a:bodyPr>
          <a:lstStyle/>
          <a:p>
            <a:r>
              <a:rPr lang="en-US" b="1" dirty="0"/>
              <a:t>Barry G. Johnson, Sr. - Facilitating</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in the Fast Lane</a:t>
            </a:r>
          </a:p>
        </p:txBody>
      </p:sp>
      <p:sp>
        <p:nvSpPr>
          <p:cNvPr id="3" name="Text Placeholder 2"/>
          <p:cNvSpPr>
            <a:spLocks noGrp="1"/>
          </p:cNvSpPr>
          <p:nvPr>
            <p:ph type="body" sz="quarter" idx="10"/>
          </p:nvPr>
        </p:nvSpPr>
        <p:spPr/>
        <p:txBody>
          <a:bodyPr>
            <a:normAutofit fontScale="92500" lnSpcReduction="10000"/>
          </a:bodyPr>
          <a:lstStyle/>
          <a:p>
            <a:pPr marL="742950" indent="-742950">
              <a:buFont typeface="+mj-lt"/>
              <a:buAutoNum type="arabicPeriod" startAt="4"/>
            </a:pPr>
            <a:r>
              <a:rPr lang="en-US" sz="4000" b="1" dirty="0"/>
              <a:t>Human rulers will always shout down wise counselors, and fools like it this way</a:t>
            </a:r>
          </a:p>
          <a:p>
            <a:pPr marL="0" indent="0">
              <a:buNone/>
            </a:pPr>
            <a:r>
              <a:rPr lang="en-US" dirty="0"/>
              <a:t>	The words of the wise heard in quietness 	are better than the shouting of a ruler 	among fools.</a:t>
            </a:r>
          </a:p>
          <a:p>
            <a:pPr marL="0" indent="0">
              <a:buNone/>
            </a:pPr>
            <a:r>
              <a:rPr lang="en-US" dirty="0"/>
              <a:t>	- </a:t>
            </a:r>
            <a:r>
              <a:rPr lang="en-US" dirty="0" err="1"/>
              <a:t>Ecc</a:t>
            </a:r>
            <a:r>
              <a:rPr lang="en-US" dirty="0"/>
              <a:t>. 9:17</a:t>
            </a:r>
          </a:p>
        </p:txBody>
      </p:sp>
      <p:pic>
        <p:nvPicPr>
          <p:cNvPr id="4" name="Picture 3">
            <a:extLst>
              <a:ext uri="{FF2B5EF4-FFF2-40B4-BE49-F238E27FC236}">
                <a16:creationId xmlns:a16="http://schemas.microsoft.com/office/drawing/2014/main" id="{44A6C76F-B285-B3A5-CFC2-803F4A77E36F}"/>
              </a:ext>
            </a:extLst>
          </p:cNvPr>
          <p:cNvPicPr>
            <a:picLocks noChangeAspect="1"/>
          </p:cNvPicPr>
          <p:nvPr/>
        </p:nvPicPr>
        <p:blipFill>
          <a:blip r:embed="rId2"/>
          <a:stretch>
            <a:fillRect/>
          </a:stretch>
        </p:blipFill>
        <p:spPr>
          <a:xfrm>
            <a:off x="2968625" y="4267061"/>
            <a:ext cx="6096000" cy="814827"/>
          </a:xfrm>
          <a:prstGeom prst="rect">
            <a:avLst/>
          </a:prstGeom>
        </p:spPr>
      </p:pic>
    </p:spTree>
    <p:extLst>
      <p:ext uri="{BB962C8B-B14F-4D97-AF65-F5344CB8AC3E}">
        <p14:creationId xmlns:p14="http://schemas.microsoft.com/office/powerpoint/2010/main" val="304438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in the Fast Lane</a:t>
            </a:r>
          </a:p>
        </p:txBody>
      </p:sp>
      <p:sp>
        <p:nvSpPr>
          <p:cNvPr id="3" name="Text Placeholder 2"/>
          <p:cNvSpPr>
            <a:spLocks noGrp="1"/>
          </p:cNvSpPr>
          <p:nvPr>
            <p:ph type="body" sz="quarter" idx="10"/>
          </p:nvPr>
        </p:nvSpPr>
        <p:spPr/>
        <p:txBody>
          <a:bodyPr>
            <a:normAutofit/>
          </a:bodyPr>
          <a:lstStyle/>
          <a:p>
            <a:pPr marL="742950" indent="-742950">
              <a:buFont typeface="+mj-lt"/>
              <a:buAutoNum type="arabicPeriod" startAt="5"/>
            </a:pPr>
            <a:r>
              <a:rPr lang="en-US" sz="4000" b="1" dirty="0"/>
              <a:t>Wisdom is Better than war</a:t>
            </a:r>
          </a:p>
          <a:p>
            <a:pPr marL="0" indent="0">
              <a:buNone/>
            </a:pPr>
            <a:r>
              <a:rPr lang="en-US" dirty="0"/>
              <a:t>	Wisdom is better than weapons of war, 	but one sinner destroys much good.			- </a:t>
            </a:r>
            <a:r>
              <a:rPr lang="en-US" dirty="0" err="1"/>
              <a:t>Ecc</a:t>
            </a:r>
            <a:r>
              <a:rPr lang="en-US" dirty="0"/>
              <a:t>. 9:18</a:t>
            </a:r>
          </a:p>
        </p:txBody>
      </p:sp>
      <p:pic>
        <p:nvPicPr>
          <p:cNvPr id="4" name="Picture 3">
            <a:extLst>
              <a:ext uri="{FF2B5EF4-FFF2-40B4-BE49-F238E27FC236}">
                <a16:creationId xmlns:a16="http://schemas.microsoft.com/office/drawing/2014/main" id="{E05EA44E-2F86-2A94-F003-8FF72CA033CA}"/>
              </a:ext>
            </a:extLst>
          </p:cNvPr>
          <p:cNvPicPr>
            <a:picLocks noChangeAspect="1"/>
          </p:cNvPicPr>
          <p:nvPr/>
        </p:nvPicPr>
        <p:blipFill>
          <a:blip r:embed="rId2"/>
          <a:stretch>
            <a:fillRect/>
          </a:stretch>
        </p:blipFill>
        <p:spPr>
          <a:xfrm>
            <a:off x="2833688" y="4151406"/>
            <a:ext cx="6096000" cy="742274"/>
          </a:xfrm>
          <a:prstGeom prst="rect">
            <a:avLst/>
          </a:prstGeom>
        </p:spPr>
      </p:pic>
    </p:spTree>
    <p:extLst>
      <p:ext uri="{BB962C8B-B14F-4D97-AF65-F5344CB8AC3E}">
        <p14:creationId xmlns:p14="http://schemas.microsoft.com/office/powerpoint/2010/main" val="104847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&amp; Folly Contrasted</a:t>
            </a:r>
          </a:p>
        </p:txBody>
      </p:sp>
      <p:sp>
        <p:nvSpPr>
          <p:cNvPr id="3" name="Text Placeholder 2"/>
          <p:cNvSpPr>
            <a:spLocks noGrp="1"/>
          </p:cNvSpPr>
          <p:nvPr>
            <p:ph type="body" sz="quarter" idx="10"/>
          </p:nvPr>
        </p:nvSpPr>
        <p:spPr/>
        <p:txBody>
          <a:bodyPr>
            <a:normAutofit/>
          </a:bodyPr>
          <a:lstStyle/>
          <a:p>
            <a:pPr marL="514350" indent="-514350">
              <a:buFont typeface="+mj-lt"/>
              <a:buAutoNum type="alphaUcPeriod"/>
            </a:pPr>
            <a:r>
              <a:rPr lang="en-US" sz="4000" b="1" dirty="0"/>
              <a:t>Advantages &amp; Disadvantages of wisdom</a:t>
            </a:r>
          </a:p>
          <a:p>
            <a:pPr marL="0" indent="0">
              <a:buNone/>
            </a:pPr>
            <a:r>
              <a:rPr lang="en-US" dirty="0"/>
              <a:t>	Dead flies make a perfumer’s oil stink, so 	a little foolishness is weightier than 	wisdom and honor.</a:t>
            </a:r>
          </a:p>
          <a:p>
            <a:pPr marL="0" indent="0">
              <a:buNone/>
            </a:pPr>
            <a:r>
              <a:rPr lang="en-US" dirty="0"/>
              <a:t>	-</a:t>
            </a:r>
            <a:r>
              <a:rPr lang="en-US" dirty="0" err="1"/>
              <a:t>Ecc</a:t>
            </a:r>
            <a:r>
              <a:rPr lang="en-US" dirty="0"/>
              <a:t>. 10:1</a:t>
            </a:r>
          </a:p>
        </p:txBody>
      </p:sp>
    </p:spTree>
    <p:extLst>
      <p:ext uri="{BB962C8B-B14F-4D97-AF65-F5344CB8AC3E}">
        <p14:creationId xmlns:p14="http://schemas.microsoft.com/office/powerpoint/2010/main" val="123383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 wise man’s heart directs him toward the right, but the foolish man’s heart directs him toward the left.</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10:2</a:t>
            </a:r>
          </a:p>
        </p:txBody>
      </p:sp>
    </p:spTree>
    <p:extLst>
      <p:ext uri="{BB962C8B-B14F-4D97-AF65-F5344CB8AC3E}">
        <p14:creationId xmlns:p14="http://schemas.microsoft.com/office/powerpoint/2010/main" val="374632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8"/>
            <a:ext cx="7561203" cy="3680039"/>
          </a:xfrm>
        </p:spPr>
        <p:txBody>
          <a:bodyPr/>
          <a:lstStyle/>
          <a:p>
            <a:r>
              <a:rPr lang="en-US" dirty="0"/>
              <a:t>Even when the fool walks along the road, his sense is lacking and he demonstrates to everyone that he is a fool.</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10:3</a:t>
            </a:r>
          </a:p>
        </p:txBody>
      </p:sp>
      <p:pic>
        <p:nvPicPr>
          <p:cNvPr id="2" name="Picture 1">
            <a:extLst>
              <a:ext uri="{FF2B5EF4-FFF2-40B4-BE49-F238E27FC236}">
                <a16:creationId xmlns:a16="http://schemas.microsoft.com/office/drawing/2014/main" id="{366A45B5-B954-7BAD-C8A0-7EF3A10C785B}"/>
              </a:ext>
            </a:extLst>
          </p:cNvPr>
          <p:cNvPicPr>
            <a:picLocks noChangeAspect="1"/>
          </p:cNvPicPr>
          <p:nvPr/>
        </p:nvPicPr>
        <p:blipFill>
          <a:blip r:embed="rId2"/>
          <a:stretch>
            <a:fillRect/>
          </a:stretch>
        </p:blipFill>
        <p:spPr>
          <a:xfrm>
            <a:off x="2960688" y="3144073"/>
            <a:ext cx="6096000" cy="1931127"/>
          </a:xfrm>
          <a:prstGeom prst="rect">
            <a:avLst/>
          </a:prstGeom>
        </p:spPr>
      </p:pic>
    </p:spTree>
    <p:extLst>
      <p:ext uri="{BB962C8B-B14F-4D97-AF65-F5344CB8AC3E}">
        <p14:creationId xmlns:p14="http://schemas.microsoft.com/office/powerpoint/2010/main" val="70789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&amp; Folly Contrasted</a:t>
            </a:r>
          </a:p>
        </p:txBody>
      </p:sp>
      <p:sp>
        <p:nvSpPr>
          <p:cNvPr id="3" name="Text Placeholder 2"/>
          <p:cNvSpPr>
            <a:spLocks noGrp="1"/>
          </p:cNvSpPr>
          <p:nvPr>
            <p:ph type="body" sz="quarter" idx="10"/>
          </p:nvPr>
        </p:nvSpPr>
        <p:spPr/>
        <p:txBody>
          <a:bodyPr>
            <a:normAutofit/>
          </a:bodyPr>
          <a:lstStyle/>
          <a:p>
            <a:pPr marL="742950" indent="-742950">
              <a:buFont typeface="+mj-lt"/>
              <a:buAutoNum type="alphaUcPeriod" startAt="2"/>
            </a:pPr>
            <a:r>
              <a:rPr lang="en-US" sz="4000" b="1" dirty="0"/>
              <a:t>Humility &amp; Patience vs. Popularity &amp; Partiality</a:t>
            </a:r>
          </a:p>
          <a:p>
            <a:pPr marL="0" indent="0">
              <a:buNone/>
            </a:pPr>
            <a:r>
              <a:rPr lang="en-US" dirty="0"/>
              <a:t>	If the ruler’s temper rises against you, do 	not abandon your position, because 	composure allays great offenses.				-</a:t>
            </a:r>
            <a:r>
              <a:rPr lang="en-US" dirty="0" err="1"/>
              <a:t>Ecc</a:t>
            </a:r>
            <a:r>
              <a:rPr lang="en-US" dirty="0"/>
              <a:t>. 10:4</a:t>
            </a:r>
          </a:p>
        </p:txBody>
      </p:sp>
    </p:spTree>
    <p:extLst>
      <p:ext uri="{BB962C8B-B14F-4D97-AF65-F5344CB8AC3E}">
        <p14:creationId xmlns:p14="http://schemas.microsoft.com/office/powerpoint/2010/main" val="40037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There is an evil I have seen under the sun, like an error which goes forth from the ruler—folly is set in many exalted places while rich men sit in humble places. I have seen slaves riding on horses and princes walking like slaves on the land.</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10:5-7</a:t>
            </a:r>
          </a:p>
        </p:txBody>
      </p:sp>
      <p:pic>
        <p:nvPicPr>
          <p:cNvPr id="2" name="Picture 1">
            <a:extLst>
              <a:ext uri="{FF2B5EF4-FFF2-40B4-BE49-F238E27FC236}">
                <a16:creationId xmlns:a16="http://schemas.microsoft.com/office/drawing/2014/main" id="{4B68F448-E675-793F-41CE-DF4A49C426C2}"/>
              </a:ext>
            </a:extLst>
          </p:cNvPr>
          <p:cNvPicPr>
            <a:picLocks noChangeAspect="1"/>
          </p:cNvPicPr>
          <p:nvPr/>
        </p:nvPicPr>
        <p:blipFill>
          <a:blip r:embed="rId2"/>
          <a:stretch>
            <a:fillRect/>
          </a:stretch>
        </p:blipFill>
        <p:spPr>
          <a:xfrm>
            <a:off x="2928938" y="4252095"/>
            <a:ext cx="6096000" cy="761060"/>
          </a:xfrm>
          <a:prstGeom prst="rect">
            <a:avLst/>
          </a:prstGeom>
        </p:spPr>
      </p:pic>
    </p:spTree>
    <p:extLst>
      <p:ext uri="{BB962C8B-B14F-4D97-AF65-F5344CB8AC3E}">
        <p14:creationId xmlns:p14="http://schemas.microsoft.com/office/powerpoint/2010/main" val="237440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&amp; Folly Contrasted</a:t>
            </a:r>
          </a:p>
        </p:txBody>
      </p:sp>
      <p:sp>
        <p:nvSpPr>
          <p:cNvPr id="3" name="Text Placeholder 2"/>
          <p:cNvSpPr>
            <a:spLocks noGrp="1"/>
          </p:cNvSpPr>
          <p:nvPr>
            <p:ph type="body" sz="quarter" idx="10"/>
          </p:nvPr>
        </p:nvSpPr>
        <p:spPr/>
        <p:txBody>
          <a:bodyPr>
            <a:normAutofit fontScale="77500" lnSpcReduction="20000"/>
          </a:bodyPr>
          <a:lstStyle/>
          <a:p>
            <a:pPr marL="742950" indent="-742950">
              <a:buFont typeface="+mj-lt"/>
              <a:buAutoNum type="alphaUcPeriod" startAt="3"/>
            </a:pPr>
            <a:r>
              <a:rPr lang="en-US" sz="4600" b="1" dirty="0"/>
              <a:t>Inevitable Risk vs.</a:t>
            </a:r>
            <a:br>
              <a:rPr lang="en-US" sz="4600" b="1" dirty="0"/>
            </a:br>
            <a:r>
              <a:rPr lang="en-US" sz="4600" b="1" dirty="0"/>
              <a:t>Inexcusable Stupidity</a:t>
            </a:r>
          </a:p>
          <a:p>
            <a:pPr marL="0" indent="0">
              <a:buNone/>
            </a:pPr>
            <a:r>
              <a:rPr lang="en-US" dirty="0"/>
              <a:t>	</a:t>
            </a:r>
          </a:p>
          <a:p>
            <a:pPr marL="0" indent="0">
              <a:buNone/>
            </a:pPr>
            <a:r>
              <a:rPr lang="en-US" dirty="0"/>
              <a:t>	He who digs a pit may fall into it, and a serpent 	may bite him who breaks through a wall. He 	who 	quarries stones may be hurt by them, and 	he who 	splits logs may be endangered by them. If the axe 	is dull and he does not sharpen its edge, then he 	must exert more strength. 				</a:t>
            </a:r>
          </a:p>
          <a:p>
            <a:pPr marL="0" indent="0">
              <a:buNone/>
            </a:pPr>
            <a:r>
              <a:rPr lang="en-US" dirty="0"/>
              <a:t>	-</a:t>
            </a:r>
            <a:r>
              <a:rPr lang="en-US" dirty="0" err="1"/>
              <a:t>Ecc</a:t>
            </a:r>
            <a:r>
              <a:rPr lang="en-US" dirty="0"/>
              <a:t>. 10:8-10a</a:t>
            </a:r>
          </a:p>
        </p:txBody>
      </p:sp>
    </p:spTree>
    <p:extLst>
      <p:ext uri="{BB962C8B-B14F-4D97-AF65-F5344CB8AC3E}">
        <p14:creationId xmlns:p14="http://schemas.microsoft.com/office/powerpoint/2010/main" val="353340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Wisdom has the advantage of giving success. If the serpent bites before being charmed, there is no profit for the charmer. </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10:10b-11</a:t>
            </a:r>
          </a:p>
        </p:txBody>
      </p:sp>
      <p:pic>
        <p:nvPicPr>
          <p:cNvPr id="2" name="Picture 1">
            <a:extLst>
              <a:ext uri="{FF2B5EF4-FFF2-40B4-BE49-F238E27FC236}">
                <a16:creationId xmlns:a16="http://schemas.microsoft.com/office/drawing/2014/main" id="{42E21119-7ED1-AD34-2BE9-030EEF3C5775}"/>
              </a:ext>
            </a:extLst>
          </p:cNvPr>
          <p:cNvPicPr>
            <a:picLocks noChangeAspect="1"/>
          </p:cNvPicPr>
          <p:nvPr/>
        </p:nvPicPr>
        <p:blipFill>
          <a:blip r:embed="rId2"/>
          <a:stretch>
            <a:fillRect/>
          </a:stretch>
        </p:blipFill>
        <p:spPr>
          <a:xfrm>
            <a:off x="3027763" y="4547761"/>
            <a:ext cx="6096000" cy="571926"/>
          </a:xfrm>
          <a:prstGeom prst="rect">
            <a:avLst/>
          </a:prstGeom>
        </p:spPr>
      </p:pic>
    </p:spTree>
    <p:extLst>
      <p:ext uri="{BB962C8B-B14F-4D97-AF65-F5344CB8AC3E}">
        <p14:creationId xmlns:p14="http://schemas.microsoft.com/office/powerpoint/2010/main" val="122194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Character of a Fool</a:t>
            </a:r>
          </a:p>
        </p:txBody>
      </p:sp>
      <p:sp>
        <p:nvSpPr>
          <p:cNvPr id="5" name="Text Placeholder 4"/>
          <p:cNvSpPr>
            <a:spLocks noGrp="1"/>
          </p:cNvSpPr>
          <p:nvPr>
            <p:ph type="body" sz="quarter" idx="10"/>
          </p:nvPr>
        </p:nvSpPr>
        <p:spPr/>
        <p:txBody>
          <a:bodyPr>
            <a:normAutofit fontScale="92500" lnSpcReduction="10000"/>
          </a:bodyPr>
          <a:lstStyle/>
          <a:p>
            <a:r>
              <a:rPr lang="en-US" sz="4000" b="1" dirty="0"/>
              <a:t>His language is one of disbelief</a:t>
            </a:r>
          </a:p>
          <a:p>
            <a:pPr marL="0" indent="0">
              <a:buNone/>
            </a:pPr>
            <a:r>
              <a:rPr lang="en-US" dirty="0"/>
              <a:t>	The fool has said in his heart, “There is 	no God.”</a:t>
            </a:r>
          </a:p>
          <a:p>
            <a:pPr marL="0" indent="0">
              <a:buNone/>
            </a:pPr>
            <a:r>
              <a:rPr lang="en-US" dirty="0"/>
              <a:t>	They are corrupt, they have committed 	abominable deeds;</a:t>
            </a:r>
          </a:p>
          <a:p>
            <a:pPr marL="0" indent="0">
              <a:buNone/>
            </a:pPr>
            <a:r>
              <a:rPr lang="en-US" dirty="0"/>
              <a:t>	There is no one who does good.</a:t>
            </a:r>
          </a:p>
          <a:p>
            <a:pPr marL="0" indent="0">
              <a:buNone/>
            </a:pPr>
            <a:r>
              <a:rPr lang="en-US" dirty="0"/>
              <a:t>	- Ps. 14:1</a:t>
            </a:r>
          </a:p>
        </p:txBody>
      </p:sp>
    </p:spTree>
    <p:extLst>
      <p:ext uri="{BB962C8B-B14F-4D97-AF65-F5344CB8AC3E}">
        <p14:creationId xmlns:p14="http://schemas.microsoft.com/office/powerpoint/2010/main" val="328688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running&#10;&#10;Description automatically generated">
            <a:extLst>
              <a:ext uri="{FF2B5EF4-FFF2-40B4-BE49-F238E27FC236}">
                <a16:creationId xmlns:a16="http://schemas.microsoft.com/office/drawing/2014/main" id="{D6AA9E52-D12C-600A-1F5C-6630F296CDBA}"/>
              </a:ext>
            </a:extLst>
          </p:cNvPr>
          <p:cNvPicPr>
            <a:picLocks noChangeAspect="1"/>
          </p:cNvPicPr>
          <p:nvPr/>
        </p:nvPicPr>
        <p:blipFill>
          <a:blip r:embed="rId2"/>
          <a:stretch>
            <a:fillRect/>
          </a:stretch>
        </p:blipFill>
        <p:spPr>
          <a:xfrm>
            <a:off x="0" y="0"/>
            <a:ext cx="2412724" cy="2412724"/>
          </a:xfrm>
          <a:prstGeom prst="rect">
            <a:avLst/>
          </a:prstGeom>
        </p:spPr>
      </p:pic>
      <p:sp>
        <p:nvSpPr>
          <p:cNvPr id="2" name="Title 1">
            <a:extLst>
              <a:ext uri="{FF2B5EF4-FFF2-40B4-BE49-F238E27FC236}">
                <a16:creationId xmlns:a16="http://schemas.microsoft.com/office/drawing/2014/main" id="{066698B7-A3DA-C137-44BB-E00A07A6E957}"/>
              </a:ext>
            </a:extLst>
          </p:cNvPr>
          <p:cNvSpPr>
            <a:spLocks noGrp="1"/>
          </p:cNvSpPr>
          <p:nvPr>
            <p:ph type="title"/>
          </p:nvPr>
        </p:nvSpPr>
        <p:spPr>
          <a:xfrm>
            <a:off x="615285" y="1"/>
            <a:ext cx="7913430" cy="5143500"/>
          </a:xfrm>
        </p:spPr>
        <p:txBody>
          <a:bodyPr>
            <a:noAutofit/>
          </a:bodyPr>
          <a:lstStyle/>
          <a:p>
            <a:r>
              <a:rPr lang="en-US" sz="3200" dirty="0"/>
              <a:t>New Coming Soon:</a:t>
            </a:r>
            <a:br>
              <a:rPr lang="en-US" sz="3200" dirty="0"/>
            </a:br>
            <a:r>
              <a:rPr lang="en-US" sz="3200" dirty="0"/>
              <a:t>Ecclesiastes: </a:t>
            </a:r>
            <a:br>
              <a:rPr lang="en-US" sz="3200" dirty="0"/>
            </a:br>
            <a:r>
              <a:rPr lang="en-US" sz="3200" dirty="0"/>
              <a:t>A Striving After the Wind</a:t>
            </a:r>
            <a:br>
              <a:rPr lang="en-US" sz="3200" dirty="0"/>
            </a:br>
            <a:br>
              <a:rPr lang="en-US" sz="3200" dirty="0"/>
            </a:br>
            <a:r>
              <a:rPr lang="en-US" sz="2800" dirty="0"/>
              <a:t>Wednesdays</a:t>
            </a:r>
            <a:br>
              <a:rPr lang="en-US" sz="2800" dirty="0"/>
            </a:br>
            <a:r>
              <a:rPr lang="en-US" sz="2800" dirty="0"/>
              <a:t>through November 8th </a:t>
            </a:r>
            <a:br>
              <a:rPr lang="en-US" sz="2800" dirty="0"/>
            </a:br>
            <a:r>
              <a:rPr lang="en-US" sz="2800" dirty="0"/>
              <a:t>On Zoom @ 6:15 p.m.</a:t>
            </a:r>
            <a:br>
              <a:rPr lang="en-US" sz="2800" dirty="0"/>
            </a:br>
            <a:r>
              <a:rPr lang="en-US" sz="2400" b="0" dirty="0"/>
              <a:t> </a:t>
            </a:r>
            <a:br>
              <a:rPr lang="en-US" sz="3200" dirty="0"/>
            </a:br>
            <a:r>
              <a:rPr lang="en-US" sz="1800" b="0" spc="0" dirty="0"/>
              <a:t>Free PDF Book &amp; Student Workbook available for download at</a:t>
            </a:r>
            <a:r>
              <a:rPr lang="en-US" sz="2400" b="0" spc="0" dirty="0"/>
              <a:t> </a:t>
            </a:r>
            <a:br>
              <a:rPr lang="en-US" sz="3200" dirty="0"/>
            </a:br>
            <a:r>
              <a:rPr lang="en-US" sz="2000" spc="300" dirty="0">
                <a:hlinkClick r:id="rId3"/>
              </a:rPr>
              <a:t>www.BarrysBureau.com/Ecclesiastes.html</a:t>
            </a:r>
            <a:br>
              <a:rPr lang="en-US" sz="2000" spc="300" dirty="0"/>
            </a:br>
            <a:r>
              <a:rPr lang="en-US" sz="2000" spc="300" dirty="0"/>
              <a:t>Barry Johnson, Sr. - Facilitating</a:t>
            </a:r>
          </a:p>
        </p:txBody>
      </p:sp>
      <p:pic>
        <p:nvPicPr>
          <p:cNvPr id="6" name="Picture 5" descr="A qr code with a logo&#10;&#10;Description automatically generated">
            <a:extLst>
              <a:ext uri="{FF2B5EF4-FFF2-40B4-BE49-F238E27FC236}">
                <a16:creationId xmlns:a16="http://schemas.microsoft.com/office/drawing/2014/main" id="{A1D2255F-DD18-8CE4-8C3F-EA7FCBDF5375}"/>
              </a:ext>
            </a:extLst>
          </p:cNvPr>
          <p:cNvPicPr>
            <a:picLocks noChangeAspect="1"/>
          </p:cNvPicPr>
          <p:nvPr/>
        </p:nvPicPr>
        <p:blipFill>
          <a:blip r:embed="rId4"/>
          <a:stretch>
            <a:fillRect/>
          </a:stretch>
        </p:blipFill>
        <p:spPr>
          <a:xfrm>
            <a:off x="6731276" y="0"/>
            <a:ext cx="2412724" cy="2412724"/>
          </a:xfrm>
          <a:prstGeom prst="rect">
            <a:avLst/>
          </a:prstGeom>
        </p:spPr>
      </p:pic>
    </p:spTree>
    <p:extLst>
      <p:ext uri="{BB962C8B-B14F-4D97-AF65-F5344CB8AC3E}">
        <p14:creationId xmlns:p14="http://schemas.microsoft.com/office/powerpoint/2010/main" val="773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6604"/>
            <a:ext cx="3048000" cy="857250"/>
          </a:xfrm>
        </p:spPr>
        <p:txBody>
          <a:bodyPr/>
          <a:lstStyle/>
          <a:p>
            <a:r>
              <a:rPr lang="en-US" dirty="0"/>
              <a:t>The Character of a Fool</a:t>
            </a:r>
          </a:p>
        </p:txBody>
      </p:sp>
      <p:sp>
        <p:nvSpPr>
          <p:cNvPr id="5" name="Text Placeholder 4"/>
          <p:cNvSpPr>
            <a:spLocks noGrp="1"/>
          </p:cNvSpPr>
          <p:nvPr>
            <p:ph type="body" sz="quarter" idx="10"/>
          </p:nvPr>
        </p:nvSpPr>
        <p:spPr>
          <a:xfrm>
            <a:off x="98425" y="1441937"/>
            <a:ext cx="8061418" cy="3642243"/>
          </a:xfrm>
        </p:spPr>
        <p:txBody>
          <a:bodyPr>
            <a:normAutofit fontScale="77500" lnSpcReduction="20000"/>
          </a:bodyPr>
          <a:lstStyle/>
          <a:p>
            <a:r>
              <a:rPr lang="en-US" sz="4600" b="1" dirty="0"/>
              <a:t>He loves sin</a:t>
            </a:r>
          </a:p>
          <a:p>
            <a:pPr marL="0" indent="0">
              <a:buNone/>
            </a:pPr>
            <a:r>
              <a:rPr lang="en-US" dirty="0"/>
              <a:t>	The wisdom of the sensible is to 	understand his way,</a:t>
            </a:r>
          </a:p>
          <a:p>
            <a:pPr marL="0" indent="0">
              <a:buNone/>
            </a:pPr>
            <a:r>
              <a:rPr lang="en-US" dirty="0"/>
              <a:t>	But the foolishness of fools is deceit.</a:t>
            </a:r>
          </a:p>
          <a:p>
            <a:pPr marL="0" indent="0">
              <a:buNone/>
            </a:pPr>
            <a:r>
              <a:rPr lang="en-US" dirty="0"/>
              <a:t>	Fools mock at sin,</a:t>
            </a:r>
          </a:p>
          <a:p>
            <a:pPr marL="0" indent="0">
              <a:buNone/>
            </a:pPr>
            <a:r>
              <a:rPr lang="en-US" dirty="0"/>
              <a:t>	But among the upright there is good will.	</a:t>
            </a:r>
          </a:p>
          <a:p>
            <a:pPr marL="0" indent="0">
              <a:buNone/>
            </a:pPr>
            <a:r>
              <a:rPr lang="en-US" dirty="0"/>
              <a:t>	- Pr. 14:8-9</a:t>
            </a:r>
          </a:p>
          <a:p>
            <a:pPr marL="0" indent="0">
              <a:buNone/>
            </a:pPr>
            <a:r>
              <a:rPr lang="en-US" dirty="0"/>
              <a:t>	The foolishness of man ruins his way,</a:t>
            </a:r>
          </a:p>
          <a:p>
            <a:pPr marL="0" indent="0">
              <a:buNone/>
            </a:pPr>
            <a:r>
              <a:rPr lang="en-US" dirty="0"/>
              <a:t>	And his heart rages against the Lord.</a:t>
            </a:r>
          </a:p>
          <a:p>
            <a:pPr marL="0" indent="0">
              <a:buNone/>
            </a:pPr>
            <a:r>
              <a:rPr lang="en-US" dirty="0"/>
              <a:t>	-Pr. 19:3</a:t>
            </a:r>
          </a:p>
        </p:txBody>
      </p:sp>
      <p:pic>
        <p:nvPicPr>
          <p:cNvPr id="2" name="Picture 1">
            <a:extLst>
              <a:ext uri="{FF2B5EF4-FFF2-40B4-BE49-F238E27FC236}">
                <a16:creationId xmlns:a16="http://schemas.microsoft.com/office/drawing/2014/main" id="{6C5EFC3F-95FE-983C-EC02-7C2664FB02D3}"/>
              </a:ext>
            </a:extLst>
          </p:cNvPr>
          <p:cNvPicPr>
            <a:picLocks noChangeAspect="1"/>
          </p:cNvPicPr>
          <p:nvPr/>
        </p:nvPicPr>
        <p:blipFill>
          <a:blip r:embed="rId2"/>
          <a:stretch>
            <a:fillRect/>
          </a:stretch>
        </p:blipFill>
        <p:spPr>
          <a:xfrm>
            <a:off x="3048000" y="0"/>
            <a:ext cx="6096000" cy="1701391"/>
          </a:xfrm>
          <a:prstGeom prst="rect">
            <a:avLst/>
          </a:prstGeom>
        </p:spPr>
      </p:pic>
    </p:spTree>
    <p:extLst>
      <p:ext uri="{BB962C8B-B14F-4D97-AF65-F5344CB8AC3E}">
        <p14:creationId xmlns:p14="http://schemas.microsoft.com/office/powerpoint/2010/main" val="52770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Actions of a Fool</a:t>
            </a:r>
          </a:p>
        </p:txBody>
      </p:sp>
      <p:sp>
        <p:nvSpPr>
          <p:cNvPr id="5" name="Text Placeholder 4"/>
          <p:cNvSpPr>
            <a:spLocks noGrp="1"/>
          </p:cNvSpPr>
          <p:nvPr>
            <p:ph type="body" sz="quarter" idx="10"/>
          </p:nvPr>
        </p:nvSpPr>
        <p:spPr>
          <a:xfrm>
            <a:off x="598488" y="1251437"/>
            <a:ext cx="8061418" cy="3642243"/>
          </a:xfrm>
        </p:spPr>
        <p:txBody>
          <a:bodyPr>
            <a:normAutofit lnSpcReduction="10000"/>
          </a:bodyPr>
          <a:lstStyle/>
          <a:p>
            <a:r>
              <a:rPr lang="en-US" sz="4400" b="1" dirty="0"/>
              <a:t>Foolish Talk</a:t>
            </a:r>
          </a:p>
          <a:p>
            <a:pPr marL="0" indent="0">
              <a:buNone/>
            </a:pPr>
            <a:r>
              <a:rPr lang="en-US" dirty="0"/>
              <a:t>	Words from the mouth of a wise man are 	gracious, while the lips of a fool consume 	him; the beginning of his talking is folly 	and the end of it is wicked madness. Yet 	the fool multiplies words.	</a:t>
            </a:r>
          </a:p>
          <a:p>
            <a:pPr marL="0" indent="0">
              <a:buNone/>
            </a:pPr>
            <a:r>
              <a:rPr lang="en-US" dirty="0"/>
              <a:t>	- </a:t>
            </a:r>
            <a:r>
              <a:rPr lang="en-US" dirty="0" err="1"/>
              <a:t>Ecc</a:t>
            </a:r>
            <a:r>
              <a:rPr lang="en-US" dirty="0"/>
              <a:t>. 10:12-14a</a:t>
            </a:r>
          </a:p>
        </p:txBody>
      </p:sp>
    </p:spTree>
    <p:extLst>
      <p:ext uri="{BB962C8B-B14F-4D97-AF65-F5344CB8AC3E}">
        <p14:creationId xmlns:p14="http://schemas.microsoft.com/office/powerpoint/2010/main" val="354209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Actions of a Fool</a:t>
            </a:r>
          </a:p>
        </p:txBody>
      </p:sp>
      <p:sp>
        <p:nvSpPr>
          <p:cNvPr id="5" name="Text Placeholder 4"/>
          <p:cNvSpPr>
            <a:spLocks noGrp="1"/>
          </p:cNvSpPr>
          <p:nvPr>
            <p:ph type="body" sz="quarter" idx="10"/>
          </p:nvPr>
        </p:nvSpPr>
        <p:spPr>
          <a:xfrm>
            <a:off x="598488" y="1251437"/>
            <a:ext cx="7913172" cy="3642243"/>
          </a:xfrm>
        </p:spPr>
        <p:txBody>
          <a:bodyPr>
            <a:normAutofit/>
          </a:bodyPr>
          <a:lstStyle/>
          <a:p>
            <a:r>
              <a:rPr lang="en-US" sz="4400" b="1" dirty="0"/>
              <a:t>Unsure Future</a:t>
            </a:r>
          </a:p>
          <a:p>
            <a:pPr marL="0" indent="0">
              <a:buNone/>
            </a:pPr>
            <a:r>
              <a:rPr lang="en-US" dirty="0"/>
              <a:t>	No man knows what will happen, and 	who can tell him what will come after 	him?	</a:t>
            </a:r>
          </a:p>
          <a:p>
            <a:pPr marL="0" indent="0">
              <a:buNone/>
            </a:pPr>
            <a:r>
              <a:rPr lang="en-US" dirty="0"/>
              <a:t>	- </a:t>
            </a:r>
            <a:r>
              <a:rPr lang="en-US" dirty="0" err="1"/>
              <a:t>Ecc</a:t>
            </a:r>
            <a:r>
              <a:rPr lang="en-US" dirty="0"/>
              <a:t>. 10:14b</a:t>
            </a:r>
          </a:p>
        </p:txBody>
      </p:sp>
    </p:spTree>
    <p:extLst>
      <p:ext uri="{BB962C8B-B14F-4D97-AF65-F5344CB8AC3E}">
        <p14:creationId xmlns:p14="http://schemas.microsoft.com/office/powerpoint/2010/main" val="336781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Actions of a Fool</a:t>
            </a:r>
          </a:p>
        </p:txBody>
      </p:sp>
      <p:sp>
        <p:nvSpPr>
          <p:cNvPr id="5" name="Text Placeholder 4"/>
          <p:cNvSpPr>
            <a:spLocks noGrp="1"/>
          </p:cNvSpPr>
          <p:nvPr>
            <p:ph type="body" sz="quarter" idx="10"/>
          </p:nvPr>
        </p:nvSpPr>
        <p:spPr>
          <a:xfrm>
            <a:off x="598488" y="1251437"/>
            <a:ext cx="7913172" cy="3642243"/>
          </a:xfrm>
        </p:spPr>
        <p:txBody>
          <a:bodyPr>
            <a:normAutofit/>
          </a:bodyPr>
          <a:lstStyle/>
          <a:p>
            <a:r>
              <a:rPr lang="en-US" sz="4400" b="1" dirty="0"/>
              <a:t>They are their own worse enemy</a:t>
            </a:r>
          </a:p>
          <a:p>
            <a:pPr marL="0" indent="0">
              <a:buNone/>
            </a:pPr>
            <a:r>
              <a:rPr lang="en-US" dirty="0"/>
              <a:t>	 The toil of a fool so wearies him that he 	does not even know how to go to a city.	- </a:t>
            </a:r>
            <a:r>
              <a:rPr lang="en-US" dirty="0" err="1"/>
              <a:t>Ecc</a:t>
            </a:r>
            <a:r>
              <a:rPr lang="en-US" dirty="0"/>
              <a:t>. 10:15</a:t>
            </a:r>
          </a:p>
        </p:txBody>
      </p:sp>
    </p:spTree>
    <p:extLst>
      <p:ext uri="{BB962C8B-B14F-4D97-AF65-F5344CB8AC3E}">
        <p14:creationId xmlns:p14="http://schemas.microsoft.com/office/powerpoint/2010/main" val="2689090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Actions of a Fool</a:t>
            </a:r>
          </a:p>
        </p:txBody>
      </p:sp>
      <p:sp>
        <p:nvSpPr>
          <p:cNvPr id="5" name="Text Placeholder 4"/>
          <p:cNvSpPr>
            <a:spLocks noGrp="1"/>
          </p:cNvSpPr>
          <p:nvPr>
            <p:ph type="body" sz="quarter" idx="10"/>
          </p:nvPr>
        </p:nvSpPr>
        <p:spPr>
          <a:xfrm>
            <a:off x="598488" y="1251437"/>
            <a:ext cx="7913172" cy="3642243"/>
          </a:xfrm>
        </p:spPr>
        <p:txBody>
          <a:bodyPr>
            <a:normAutofit fontScale="92500" lnSpcReduction="20000"/>
          </a:bodyPr>
          <a:lstStyle/>
          <a:p>
            <a:r>
              <a:rPr lang="en-US" sz="4800" b="1" dirty="0"/>
              <a:t>They make poor leaders</a:t>
            </a:r>
          </a:p>
          <a:p>
            <a:pPr marL="0" indent="0">
              <a:buNone/>
            </a:pPr>
            <a:r>
              <a:rPr lang="en-US" dirty="0"/>
              <a:t>	 Woe to you, O land, whose king is a lad 	and whose princes feast in the morning. 	Blessed are you, O land, whose king is of 	nobility and whose princes eat at the 	appropriate time—for strength and not for 	drunkenness..	</a:t>
            </a:r>
          </a:p>
          <a:p>
            <a:pPr marL="0" indent="0">
              <a:buNone/>
            </a:pPr>
            <a:r>
              <a:rPr lang="en-US" dirty="0"/>
              <a:t>	- </a:t>
            </a:r>
            <a:r>
              <a:rPr lang="en-US" dirty="0" err="1"/>
              <a:t>Ecc</a:t>
            </a:r>
            <a:r>
              <a:rPr lang="en-US" dirty="0"/>
              <a:t>. 10:16-17</a:t>
            </a:r>
          </a:p>
        </p:txBody>
      </p:sp>
    </p:spTree>
    <p:extLst>
      <p:ext uri="{BB962C8B-B14F-4D97-AF65-F5344CB8AC3E}">
        <p14:creationId xmlns:p14="http://schemas.microsoft.com/office/powerpoint/2010/main" val="306940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5" y="161555"/>
            <a:ext cx="3044825" cy="857250"/>
          </a:xfrm>
        </p:spPr>
        <p:txBody>
          <a:bodyPr/>
          <a:lstStyle/>
          <a:p>
            <a:r>
              <a:rPr lang="en-US" dirty="0"/>
              <a:t>Actions of a Fool</a:t>
            </a:r>
          </a:p>
        </p:txBody>
      </p:sp>
      <p:sp>
        <p:nvSpPr>
          <p:cNvPr id="5" name="Text Placeholder 4"/>
          <p:cNvSpPr>
            <a:spLocks noGrp="1"/>
          </p:cNvSpPr>
          <p:nvPr>
            <p:ph type="body" sz="quarter" idx="10"/>
          </p:nvPr>
        </p:nvSpPr>
        <p:spPr>
          <a:xfrm>
            <a:off x="598488" y="1251437"/>
            <a:ext cx="7913172" cy="3642243"/>
          </a:xfrm>
        </p:spPr>
        <p:txBody>
          <a:bodyPr>
            <a:normAutofit lnSpcReduction="10000"/>
          </a:bodyPr>
          <a:lstStyle/>
          <a:p>
            <a:r>
              <a:rPr lang="en-US" sz="4400" b="1" dirty="0"/>
              <a:t>They waste time &amp; money</a:t>
            </a:r>
          </a:p>
          <a:p>
            <a:pPr marL="0" indent="0">
              <a:buNone/>
            </a:pPr>
            <a:r>
              <a:rPr lang="en-US" dirty="0"/>
              <a:t>	 Through indolence the rafters sag, and 	through slackness the house leaks. Men 	prepare a meal for enjoyment, and wine 	makes life merry, and money is the 	answer to everything.	</a:t>
            </a:r>
          </a:p>
          <a:p>
            <a:pPr marL="0" indent="0">
              <a:buNone/>
            </a:pPr>
            <a:r>
              <a:rPr lang="en-US" dirty="0"/>
              <a:t>	- </a:t>
            </a:r>
            <a:r>
              <a:rPr lang="en-US" dirty="0" err="1"/>
              <a:t>Ecc</a:t>
            </a:r>
            <a:r>
              <a:rPr lang="en-US" dirty="0"/>
              <a:t>. 10:18-19</a:t>
            </a:r>
          </a:p>
        </p:txBody>
      </p:sp>
      <p:pic>
        <p:nvPicPr>
          <p:cNvPr id="2" name="Picture 1">
            <a:extLst>
              <a:ext uri="{FF2B5EF4-FFF2-40B4-BE49-F238E27FC236}">
                <a16:creationId xmlns:a16="http://schemas.microsoft.com/office/drawing/2014/main" id="{09062A00-3036-4DC8-F4E9-3CE1A431E66C}"/>
              </a:ext>
            </a:extLst>
          </p:cNvPr>
          <p:cNvPicPr>
            <a:picLocks noChangeAspect="1"/>
          </p:cNvPicPr>
          <p:nvPr/>
        </p:nvPicPr>
        <p:blipFill>
          <a:blip r:embed="rId2"/>
          <a:stretch>
            <a:fillRect/>
          </a:stretch>
        </p:blipFill>
        <p:spPr>
          <a:xfrm>
            <a:off x="3048000" y="0"/>
            <a:ext cx="6096000" cy="1294173"/>
          </a:xfrm>
          <a:prstGeom prst="rect">
            <a:avLst/>
          </a:prstGeom>
        </p:spPr>
      </p:pic>
    </p:spTree>
    <p:extLst>
      <p:ext uri="{BB962C8B-B14F-4D97-AF65-F5344CB8AC3E}">
        <p14:creationId xmlns:p14="http://schemas.microsoft.com/office/powerpoint/2010/main" val="145540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Deal with a Fool</a:t>
            </a:r>
          </a:p>
        </p:txBody>
      </p:sp>
      <p:sp>
        <p:nvSpPr>
          <p:cNvPr id="5" name="Text Placeholder 4"/>
          <p:cNvSpPr>
            <a:spLocks noGrp="1"/>
          </p:cNvSpPr>
          <p:nvPr>
            <p:ph type="body" sz="quarter" idx="10"/>
          </p:nvPr>
        </p:nvSpPr>
        <p:spPr>
          <a:xfrm>
            <a:off x="598488" y="1251437"/>
            <a:ext cx="7913172" cy="3642243"/>
          </a:xfrm>
        </p:spPr>
        <p:txBody>
          <a:bodyPr>
            <a:normAutofit fontScale="85000" lnSpcReduction="10000"/>
          </a:bodyPr>
          <a:lstStyle/>
          <a:p>
            <a:pPr marL="742950" indent="-742950">
              <a:buFont typeface="+mj-lt"/>
              <a:buAutoNum type="arabicPeriod"/>
            </a:pPr>
            <a:r>
              <a:rPr lang="en-US" sz="5200" b="1" dirty="0"/>
              <a:t>Isolate them</a:t>
            </a:r>
          </a:p>
          <a:p>
            <a:pPr marL="0" indent="0">
              <a:buNone/>
            </a:pPr>
            <a:r>
              <a:rPr lang="en-US" dirty="0"/>
              <a:t>	Leave the presence of a fool,</a:t>
            </a:r>
          </a:p>
          <a:p>
            <a:pPr marL="0" indent="0">
              <a:buNone/>
            </a:pPr>
            <a:r>
              <a:rPr lang="en-US" dirty="0"/>
              <a:t>	Or you will not discern words of 	knowledge.</a:t>
            </a:r>
          </a:p>
          <a:p>
            <a:pPr marL="0" indent="0">
              <a:buNone/>
            </a:pPr>
            <a:r>
              <a:rPr lang="en-US" dirty="0"/>
              <a:t>	- Pr. 14:7</a:t>
            </a:r>
          </a:p>
          <a:p>
            <a:pPr marL="0" indent="0">
              <a:buNone/>
            </a:pPr>
            <a:r>
              <a:rPr lang="en-US" dirty="0"/>
              <a:t>	Do not speak in the hearing of a fool,</a:t>
            </a:r>
          </a:p>
          <a:p>
            <a:pPr marL="0" indent="0">
              <a:buNone/>
            </a:pPr>
            <a:r>
              <a:rPr lang="en-US" dirty="0"/>
              <a:t>	For he will despise the wisdom of your 	words.</a:t>
            </a:r>
          </a:p>
          <a:p>
            <a:pPr marL="0" indent="0">
              <a:buNone/>
            </a:pPr>
            <a:r>
              <a:rPr lang="en-US" dirty="0"/>
              <a:t>	-Pr. 23:9</a:t>
            </a:r>
          </a:p>
        </p:txBody>
      </p:sp>
      <p:pic>
        <p:nvPicPr>
          <p:cNvPr id="2" name="Picture 1">
            <a:extLst>
              <a:ext uri="{FF2B5EF4-FFF2-40B4-BE49-F238E27FC236}">
                <a16:creationId xmlns:a16="http://schemas.microsoft.com/office/drawing/2014/main" id="{397E90EE-27CD-EAA9-4421-F0E5D8E9593A}"/>
              </a:ext>
            </a:extLst>
          </p:cNvPr>
          <p:cNvPicPr>
            <a:picLocks noChangeAspect="1"/>
          </p:cNvPicPr>
          <p:nvPr/>
        </p:nvPicPr>
        <p:blipFill>
          <a:blip r:embed="rId2"/>
          <a:stretch>
            <a:fillRect/>
          </a:stretch>
        </p:blipFill>
        <p:spPr>
          <a:xfrm>
            <a:off x="3048000" y="4133822"/>
            <a:ext cx="6096000" cy="1009678"/>
          </a:xfrm>
          <a:prstGeom prst="rect">
            <a:avLst/>
          </a:prstGeom>
        </p:spPr>
      </p:pic>
    </p:spTree>
    <p:extLst>
      <p:ext uri="{BB962C8B-B14F-4D97-AF65-F5344CB8AC3E}">
        <p14:creationId xmlns:p14="http://schemas.microsoft.com/office/powerpoint/2010/main" val="1031829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Deal with a Fool</a:t>
            </a:r>
          </a:p>
        </p:txBody>
      </p:sp>
      <p:sp>
        <p:nvSpPr>
          <p:cNvPr id="5" name="Text Placeholder 4"/>
          <p:cNvSpPr>
            <a:spLocks noGrp="1"/>
          </p:cNvSpPr>
          <p:nvPr>
            <p:ph type="body" sz="quarter" idx="10"/>
          </p:nvPr>
        </p:nvSpPr>
        <p:spPr>
          <a:xfrm>
            <a:off x="598488" y="1251437"/>
            <a:ext cx="7913172" cy="3642243"/>
          </a:xfrm>
        </p:spPr>
        <p:txBody>
          <a:bodyPr>
            <a:normAutofit fontScale="77500" lnSpcReduction="20000"/>
          </a:bodyPr>
          <a:lstStyle/>
          <a:p>
            <a:pPr marL="742950" indent="-742950">
              <a:buFont typeface="+mj-lt"/>
              <a:buAutoNum type="arabicPeriod" startAt="2"/>
            </a:pPr>
            <a:r>
              <a:rPr lang="en-US" sz="4700" b="1" dirty="0"/>
              <a:t>Restore them only if there is evidence of repentance and brokenness</a:t>
            </a:r>
          </a:p>
          <a:p>
            <a:pPr marL="0" indent="0">
              <a:buNone/>
            </a:pPr>
            <a:r>
              <a:rPr lang="en-US" dirty="0"/>
              <a:t>	Let them give thanks to the Lord for His 	lovingkindness,</a:t>
            </a:r>
          </a:p>
          <a:p>
            <a:pPr marL="0" indent="0">
              <a:buNone/>
            </a:pPr>
            <a:r>
              <a:rPr lang="en-US" dirty="0"/>
              <a:t>	And for His wonders to the sons of men!</a:t>
            </a:r>
          </a:p>
          <a:p>
            <a:pPr marL="0" indent="0">
              <a:buNone/>
            </a:pPr>
            <a:r>
              <a:rPr lang="en-US" dirty="0"/>
              <a:t>	Let them also offer sacrifices of thanksgiving,</a:t>
            </a:r>
          </a:p>
          <a:p>
            <a:pPr marL="0" indent="0">
              <a:buNone/>
            </a:pPr>
            <a:r>
              <a:rPr lang="en-US" dirty="0"/>
              <a:t>	And tell of His works with joyful singing.</a:t>
            </a:r>
            <a:br>
              <a:rPr lang="en-US" dirty="0"/>
            </a:br>
            <a:r>
              <a:rPr lang="en-US" dirty="0"/>
              <a:t>      - Ps. 107:10-12</a:t>
            </a:r>
          </a:p>
        </p:txBody>
      </p:sp>
    </p:spTree>
    <p:extLst>
      <p:ext uri="{BB962C8B-B14F-4D97-AF65-F5344CB8AC3E}">
        <p14:creationId xmlns:p14="http://schemas.microsoft.com/office/powerpoint/2010/main" val="267734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8"/>
            <a:ext cx="8278379" cy="3680039"/>
          </a:xfrm>
        </p:spPr>
        <p:txBody>
          <a:bodyPr/>
          <a:lstStyle/>
          <a:p>
            <a:r>
              <a:rPr lang="en-US" dirty="0"/>
              <a:t>When they are diminished and bowed down</a:t>
            </a:r>
          </a:p>
          <a:p>
            <a:r>
              <a:rPr lang="en-US" dirty="0"/>
              <a:t>Through oppression, misery and sorrow,</a:t>
            </a:r>
          </a:p>
          <a:p>
            <a:r>
              <a:rPr lang="en-US" dirty="0"/>
              <a:t>He pours contempt upon princes</a:t>
            </a:r>
          </a:p>
          <a:p>
            <a:r>
              <a:rPr lang="en-US" dirty="0"/>
              <a:t>And makes them wander in a pathless waste.</a:t>
            </a:r>
          </a:p>
        </p:txBody>
      </p:sp>
      <p:sp>
        <p:nvSpPr>
          <p:cNvPr id="5" name="Text Placeholder 4"/>
          <p:cNvSpPr>
            <a:spLocks noGrp="1"/>
          </p:cNvSpPr>
          <p:nvPr>
            <p:ph type="body" sz="quarter" idx="11"/>
          </p:nvPr>
        </p:nvSpPr>
        <p:spPr>
          <a:xfrm>
            <a:off x="415958" y="3685598"/>
            <a:ext cx="4156042" cy="522988"/>
          </a:xfrm>
        </p:spPr>
        <p:txBody>
          <a:bodyPr/>
          <a:lstStyle/>
          <a:p>
            <a:r>
              <a:rPr lang="en-US" dirty="0"/>
              <a:t>- Ps. 107:39-40</a:t>
            </a:r>
          </a:p>
        </p:txBody>
      </p:sp>
      <p:pic>
        <p:nvPicPr>
          <p:cNvPr id="2" name="Picture 1">
            <a:extLst>
              <a:ext uri="{FF2B5EF4-FFF2-40B4-BE49-F238E27FC236}">
                <a16:creationId xmlns:a16="http://schemas.microsoft.com/office/drawing/2014/main" id="{A5B3A4A4-5A4A-9F32-E4FF-2346D442D83B}"/>
              </a:ext>
            </a:extLst>
          </p:cNvPr>
          <p:cNvPicPr>
            <a:picLocks noChangeAspect="1"/>
          </p:cNvPicPr>
          <p:nvPr/>
        </p:nvPicPr>
        <p:blipFill>
          <a:blip r:embed="rId2"/>
          <a:stretch>
            <a:fillRect/>
          </a:stretch>
        </p:blipFill>
        <p:spPr>
          <a:xfrm>
            <a:off x="3048000" y="4211461"/>
            <a:ext cx="6096000" cy="842328"/>
          </a:xfrm>
          <a:prstGeom prst="rect">
            <a:avLst/>
          </a:prstGeom>
        </p:spPr>
      </p:pic>
    </p:spTree>
    <p:extLst>
      <p:ext uri="{BB962C8B-B14F-4D97-AF65-F5344CB8AC3E}">
        <p14:creationId xmlns:p14="http://schemas.microsoft.com/office/powerpoint/2010/main" val="320795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Deal with a Fool</a:t>
            </a:r>
          </a:p>
        </p:txBody>
      </p:sp>
      <p:sp>
        <p:nvSpPr>
          <p:cNvPr id="5" name="Text Placeholder 4"/>
          <p:cNvSpPr>
            <a:spLocks noGrp="1"/>
          </p:cNvSpPr>
          <p:nvPr>
            <p:ph type="body" sz="quarter" idx="10"/>
          </p:nvPr>
        </p:nvSpPr>
        <p:spPr>
          <a:xfrm>
            <a:off x="74613" y="1187937"/>
            <a:ext cx="7913172" cy="3642243"/>
          </a:xfrm>
        </p:spPr>
        <p:txBody>
          <a:bodyPr>
            <a:normAutofit fontScale="85000" lnSpcReduction="20000"/>
          </a:bodyPr>
          <a:lstStyle/>
          <a:p>
            <a:pPr marL="742950" indent="-742950">
              <a:buFont typeface="+mj-lt"/>
              <a:buAutoNum type="arabicPeriod" startAt="3"/>
            </a:pPr>
            <a:r>
              <a:rPr lang="en-US" sz="4700" b="1" dirty="0"/>
              <a:t>When restored, proclaim the change.</a:t>
            </a:r>
          </a:p>
          <a:p>
            <a:pPr marL="0" indent="0">
              <a:buNone/>
            </a:pPr>
            <a:r>
              <a:rPr lang="en-US" dirty="0"/>
              <a:t>	Let them give thanks to the Lord for His 	lovingkindness,</a:t>
            </a:r>
          </a:p>
          <a:p>
            <a:pPr marL="0" indent="0">
              <a:buNone/>
            </a:pPr>
            <a:r>
              <a:rPr lang="en-US" dirty="0"/>
              <a:t>	And for His wonders to the sons of men!</a:t>
            </a:r>
          </a:p>
          <a:p>
            <a:pPr marL="0" indent="0">
              <a:buNone/>
            </a:pPr>
            <a:r>
              <a:rPr lang="en-US" dirty="0"/>
              <a:t>	Let them also offer sacrifices of thanksgiving,</a:t>
            </a:r>
          </a:p>
          <a:p>
            <a:pPr marL="0" indent="0">
              <a:buNone/>
            </a:pPr>
            <a:r>
              <a:rPr lang="en-US" dirty="0"/>
              <a:t>	And tell of His works with joyful singing.			- Ps. 107:21-22</a:t>
            </a:r>
          </a:p>
        </p:txBody>
      </p:sp>
      <p:pic>
        <p:nvPicPr>
          <p:cNvPr id="2" name="Picture 1">
            <a:extLst>
              <a:ext uri="{FF2B5EF4-FFF2-40B4-BE49-F238E27FC236}">
                <a16:creationId xmlns:a16="http://schemas.microsoft.com/office/drawing/2014/main" id="{D91D9D70-29AE-F3F8-1C67-87F7F265398B}"/>
              </a:ext>
            </a:extLst>
          </p:cNvPr>
          <p:cNvPicPr>
            <a:picLocks noChangeAspect="1"/>
          </p:cNvPicPr>
          <p:nvPr/>
        </p:nvPicPr>
        <p:blipFill>
          <a:blip r:embed="rId2"/>
          <a:stretch>
            <a:fillRect/>
          </a:stretch>
        </p:blipFill>
        <p:spPr>
          <a:xfrm>
            <a:off x="3048000" y="4332846"/>
            <a:ext cx="6096000" cy="772854"/>
          </a:xfrm>
          <a:prstGeom prst="rect">
            <a:avLst/>
          </a:prstGeom>
        </p:spPr>
      </p:pic>
    </p:spTree>
    <p:extLst>
      <p:ext uri="{BB962C8B-B14F-4D97-AF65-F5344CB8AC3E}">
        <p14:creationId xmlns:p14="http://schemas.microsoft.com/office/powerpoint/2010/main" val="93626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5C6F9C-9B22-7949-1F69-F8A8EA965B75}"/>
              </a:ext>
            </a:extLst>
          </p:cNvPr>
          <p:cNvPicPr>
            <a:picLocks noChangeAspect="1"/>
          </p:cNvPicPr>
          <p:nvPr/>
        </p:nvPicPr>
        <p:blipFill>
          <a:blip r:embed="rId2"/>
          <a:stretch>
            <a:fillRect/>
          </a:stretch>
        </p:blipFill>
        <p:spPr>
          <a:xfrm>
            <a:off x="0" y="63511"/>
            <a:ext cx="9081542" cy="3944938"/>
          </a:xfrm>
          <a:prstGeom prst="rect">
            <a:avLst/>
          </a:prstGeom>
        </p:spPr>
      </p:pic>
      <p:pic>
        <p:nvPicPr>
          <p:cNvPr id="2" name="Picture 1">
            <a:extLst>
              <a:ext uri="{FF2B5EF4-FFF2-40B4-BE49-F238E27FC236}">
                <a16:creationId xmlns:a16="http://schemas.microsoft.com/office/drawing/2014/main" id="{142F1205-2265-4750-0D50-1AF51192AA26}"/>
              </a:ext>
            </a:extLst>
          </p:cNvPr>
          <p:cNvPicPr>
            <a:picLocks noChangeAspect="1"/>
          </p:cNvPicPr>
          <p:nvPr/>
        </p:nvPicPr>
        <p:blipFill>
          <a:blip r:embed="rId3"/>
          <a:stretch>
            <a:fillRect/>
          </a:stretch>
        </p:blipFill>
        <p:spPr>
          <a:xfrm>
            <a:off x="2985542" y="4078307"/>
            <a:ext cx="6096000" cy="1001682"/>
          </a:xfrm>
          <a:prstGeom prst="rect">
            <a:avLst/>
          </a:prstGeom>
        </p:spPr>
      </p:pic>
    </p:spTree>
    <p:extLst>
      <p:ext uri="{BB962C8B-B14F-4D97-AF65-F5344CB8AC3E}">
        <p14:creationId xmlns:p14="http://schemas.microsoft.com/office/powerpoint/2010/main" val="289336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Comments on the Rat Race</a:t>
            </a:r>
          </a:p>
        </p:txBody>
      </p:sp>
      <p:sp>
        <p:nvSpPr>
          <p:cNvPr id="5" name="Text Placeholder 4"/>
          <p:cNvSpPr>
            <a:spLocks noGrp="1"/>
          </p:cNvSpPr>
          <p:nvPr>
            <p:ph type="body" sz="quarter" idx="10"/>
          </p:nvPr>
        </p:nvSpPr>
        <p:spPr/>
        <p:txBody>
          <a:bodyPr>
            <a:normAutofit fontScale="92500" lnSpcReduction="20000"/>
          </a:bodyPr>
          <a:lstStyle/>
          <a:p>
            <a:r>
              <a:rPr lang="en-US" sz="4300" b="1" dirty="0"/>
              <a:t>The Race is Foolish</a:t>
            </a:r>
          </a:p>
          <a:p>
            <a:pPr marL="0" indent="0">
              <a:buNone/>
            </a:pPr>
            <a:r>
              <a:rPr lang="en-US" dirty="0"/>
              <a:t>	I again saw under the sun that the race is 	not to the swift and the battle is not to the 	warriors, and neither is bread to 	the wise 	nor wealth to the discerning nor favor to 	men of ability; for time and chance 	overtake them all.</a:t>
            </a:r>
          </a:p>
          <a:p>
            <a:pPr marL="0" indent="0">
              <a:buNone/>
            </a:pPr>
            <a:r>
              <a:rPr lang="en-US" dirty="0"/>
              <a:t>	</a:t>
            </a:r>
            <a:r>
              <a:rPr lang="en-US" b="1" dirty="0"/>
              <a:t>- </a:t>
            </a:r>
            <a:r>
              <a:rPr lang="en-US" b="1" dirty="0" err="1"/>
              <a:t>Ecc</a:t>
            </a:r>
            <a:r>
              <a:rPr lang="en-US" b="1" dirty="0"/>
              <a:t>. 9:11</a:t>
            </a:r>
          </a:p>
        </p:txBody>
      </p:sp>
      <p:pic>
        <p:nvPicPr>
          <p:cNvPr id="2" name="Picture 1">
            <a:extLst>
              <a:ext uri="{FF2B5EF4-FFF2-40B4-BE49-F238E27FC236}">
                <a16:creationId xmlns:a16="http://schemas.microsoft.com/office/drawing/2014/main" id="{83CC9B86-5B10-07FE-EABD-6683E2B294F3}"/>
              </a:ext>
            </a:extLst>
          </p:cNvPr>
          <p:cNvPicPr>
            <a:picLocks noChangeAspect="1"/>
          </p:cNvPicPr>
          <p:nvPr/>
        </p:nvPicPr>
        <p:blipFill>
          <a:blip r:embed="rId2"/>
          <a:stretch>
            <a:fillRect/>
          </a:stretch>
        </p:blipFill>
        <p:spPr>
          <a:xfrm>
            <a:off x="2992437" y="4300548"/>
            <a:ext cx="6096000" cy="781340"/>
          </a:xfrm>
          <a:prstGeom prst="rect">
            <a:avLst/>
          </a:prstGeom>
        </p:spPr>
      </p:pic>
    </p:spTree>
    <p:extLst>
      <p:ext uri="{BB962C8B-B14F-4D97-AF65-F5344CB8AC3E}">
        <p14:creationId xmlns:p14="http://schemas.microsoft.com/office/powerpoint/2010/main" val="129848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Comments on the Rat Race</a:t>
            </a:r>
          </a:p>
        </p:txBody>
      </p:sp>
      <p:sp>
        <p:nvSpPr>
          <p:cNvPr id="5" name="Text Placeholder 4"/>
          <p:cNvSpPr>
            <a:spLocks noGrp="1"/>
          </p:cNvSpPr>
          <p:nvPr>
            <p:ph type="body" sz="quarter" idx="10"/>
          </p:nvPr>
        </p:nvSpPr>
        <p:spPr>
          <a:xfrm>
            <a:off x="241300" y="1187937"/>
            <a:ext cx="7913687" cy="3642243"/>
          </a:xfrm>
        </p:spPr>
        <p:txBody>
          <a:bodyPr>
            <a:normAutofit fontScale="85000" lnSpcReduction="10000"/>
          </a:bodyPr>
          <a:lstStyle/>
          <a:p>
            <a:r>
              <a:rPr lang="en-US" sz="4200" b="1" dirty="0"/>
              <a:t>Trusting In Your Ability is Foolish</a:t>
            </a:r>
          </a:p>
          <a:p>
            <a:pPr marL="0" indent="0">
              <a:buNone/>
            </a:pPr>
            <a:r>
              <a:rPr lang="en-US" dirty="0"/>
              <a:t>	Moreover, man does not know his time: like 	fish caught in a treacherous net and birds 	trapped in a snare, so the sons of men are 	ensnared at an evil time when it suddenly falls 	on them. Also this I came to see as wisdom 	under the sun, and it impressed me.	</a:t>
            </a:r>
          </a:p>
          <a:p>
            <a:pPr marL="0" indent="0">
              <a:buNone/>
            </a:pPr>
            <a:r>
              <a:rPr lang="en-US" b="1" dirty="0"/>
              <a:t>	- </a:t>
            </a:r>
            <a:r>
              <a:rPr lang="en-US" b="1" dirty="0" err="1"/>
              <a:t>Ecc</a:t>
            </a:r>
            <a:r>
              <a:rPr lang="en-US" b="1" dirty="0"/>
              <a:t>. 9:12-13</a:t>
            </a:r>
          </a:p>
        </p:txBody>
      </p:sp>
      <p:pic>
        <p:nvPicPr>
          <p:cNvPr id="2" name="Picture 1">
            <a:extLst>
              <a:ext uri="{FF2B5EF4-FFF2-40B4-BE49-F238E27FC236}">
                <a16:creationId xmlns:a16="http://schemas.microsoft.com/office/drawing/2014/main" id="{86DC73DB-814A-4E09-3526-4784836D6206}"/>
              </a:ext>
            </a:extLst>
          </p:cNvPr>
          <p:cNvPicPr>
            <a:picLocks noChangeAspect="1"/>
          </p:cNvPicPr>
          <p:nvPr/>
        </p:nvPicPr>
        <p:blipFill>
          <a:blip r:embed="rId2"/>
          <a:stretch>
            <a:fillRect/>
          </a:stretch>
        </p:blipFill>
        <p:spPr>
          <a:xfrm>
            <a:off x="2976562" y="4395753"/>
            <a:ext cx="6096000" cy="686135"/>
          </a:xfrm>
          <a:prstGeom prst="rect">
            <a:avLst/>
          </a:prstGeom>
        </p:spPr>
      </p:pic>
    </p:spTree>
    <p:extLst>
      <p:ext uri="{BB962C8B-B14F-4D97-AF65-F5344CB8AC3E}">
        <p14:creationId xmlns:p14="http://schemas.microsoft.com/office/powerpoint/2010/main" val="27489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Comments on the Rat Race</a:t>
            </a:r>
          </a:p>
        </p:txBody>
      </p:sp>
      <p:sp>
        <p:nvSpPr>
          <p:cNvPr id="5" name="Text Placeholder 4"/>
          <p:cNvSpPr>
            <a:spLocks noGrp="1"/>
          </p:cNvSpPr>
          <p:nvPr>
            <p:ph type="body" sz="quarter" idx="10"/>
          </p:nvPr>
        </p:nvSpPr>
        <p:spPr>
          <a:xfrm>
            <a:off x="98167" y="1203812"/>
            <a:ext cx="7913687" cy="3642243"/>
          </a:xfrm>
        </p:spPr>
        <p:txBody>
          <a:bodyPr>
            <a:normAutofit fontScale="85000" lnSpcReduction="20000"/>
          </a:bodyPr>
          <a:lstStyle/>
          <a:p>
            <a:r>
              <a:rPr lang="en-US" sz="4200" b="1" dirty="0"/>
              <a:t>Those who Remain in the Rat Race are Fools</a:t>
            </a:r>
          </a:p>
          <a:p>
            <a:pPr marL="0" indent="0">
              <a:buNone/>
            </a:pPr>
            <a:r>
              <a:rPr lang="en-US" dirty="0"/>
              <a:t>	There was a small city with few men in it and a 	great king came to it, surrounded it and 	constructed large </a:t>
            </a:r>
            <a:r>
              <a:rPr lang="en-US" dirty="0" err="1"/>
              <a:t>siegeworks</a:t>
            </a:r>
            <a:r>
              <a:rPr lang="en-US" dirty="0"/>
              <a:t> against it. But 	there was found in it a poor wise man and he 	delivered the city by his wisdom. Yet no one 	remembered that poor man.</a:t>
            </a:r>
            <a:r>
              <a:rPr lang="en-US" b="1" dirty="0"/>
              <a:t>	</a:t>
            </a:r>
          </a:p>
          <a:p>
            <a:pPr marL="0" indent="0">
              <a:buNone/>
            </a:pPr>
            <a:r>
              <a:rPr lang="en-US" b="1" dirty="0"/>
              <a:t>	- </a:t>
            </a:r>
            <a:r>
              <a:rPr lang="en-US" b="1" dirty="0" err="1"/>
              <a:t>Ecc</a:t>
            </a:r>
            <a:r>
              <a:rPr lang="en-US" b="1" dirty="0"/>
              <a:t>. 9:14-15</a:t>
            </a:r>
          </a:p>
        </p:txBody>
      </p:sp>
      <p:pic>
        <p:nvPicPr>
          <p:cNvPr id="2" name="Picture 1">
            <a:extLst>
              <a:ext uri="{FF2B5EF4-FFF2-40B4-BE49-F238E27FC236}">
                <a16:creationId xmlns:a16="http://schemas.microsoft.com/office/drawing/2014/main" id="{33D7444E-4AAA-5D75-33FE-63934C20B8B8}"/>
              </a:ext>
            </a:extLst>
          </p:cNvPr>
          <p:cNvPicPr>
            <a:picLocks noChangeAspect="1"/>
          </p:cNvPicPr>
          <p:nvPr/>
        </p:nvPicPr>
        <p:blipFill>
          <a:blip r:embed="rId2"/>
          <a:stretch>
            <a:fillRect/>
          </a:stretch>
        </p:blipFill>
        <p:spPr>
          <a:xfrm>
            <a:off x="2976563" y="4423646"/>
            <a:ext cx="6096000" cy="658242"/>
          </a:xfrm>
          <a:prstGeom prst="rect">
            <a:avLst/>
          </a:prstGeom>
        </p:spPr>
      </p:pic>
    </p:spTree>
    <p:extLst>
      <p:ext uri="{BB962C8B-B14F-4D97-AF65-F5344CB8AC3E}">
        <p14:creationId xmlns:p14="http://schemas.microsoft.com/office/powerpoint/2010/main" val="198366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in the Fast Lane</a:t>
            </a:r>
          </a:p>
        </p:txBody>
      </p:sp>
      <p:sp>
        <p:nvSpPr>
          <p:cNvPr id="3" name="Text Placeholder 2"/>
          <p:cNvSpPr>
            <a:spLocks noGrp="1"/>
          </p:cNvSpPr>
          <p:nvPr>
            <p:ph type="body" sz="quarter" idx="10"/>
          </p:nvPr>
        </p:nvSpPr>
        <p:spPr>
          <a:xfrm>
            <a:off x="50544" y="1140312"/>
            <a:ext cx="7913687" cy="3642243"/>
          </a:xfrm>
        </p:spPr>
        <p:txBody>
          <a:bodyPr>
            <a:normAutofit fontScale="85000" lnSpcReduction="10000"/>
          </a:bodyPr>
          <a:lstStyle/>
          <a:p>
            <a:pPr marL="514350" indent="-514350">
              <a:buFont typeface="+mj-lt"/>
              <a:buAutoNum type="arabicPeriod"/>
            </a:pPr>
            <a:r>
              <a:rPr lang="en-US" sz="4200" b="1" dirty="0"/>
              <a:t>Human activity cannot guarantee genuine success</a:t>
            </a:r>
          </a:p>
          <a:p>
            <a:pPr marL="0" indent="0">
              <a:buNone/>
            </a:pPr>
            <a:r>
              <a:rPr lang="en-US" dirty="0"/>
              <a:t>	I again saw under the sun that the race is not 	to 	the swift and the battle is not to the warriors, 	and neither is bread to the wise nor wealth to 	the discerning nor favor to men of ability; for 	time and chance overtake them all.</a:t>
            </a:r>
          </a:p>
          <a:p>
            <a:pPr marL="0" indent="0">
              <a:buNone/>
            </a:pPr>
            <a:r>
              <a:rPr lang="en-US" dirty="0"/>
              <a:t>	- </a:t>
            </a:r>
            <a:r>
              <a:rPr lang="en-US" dirty="0" err="1"/>
              <a:t>Ecc</a:t>
            </a:r>
            <a:r>
              <a:rPr lang="en-US" dirty="0"/>
              <a:t>. 9:11</a:t>
            </a:r>
          </a:p>
        </p:txBody>
      </p:sp>
      <p:pic>
        <p:nvPicPr>
          <p:cNvPr id="4" name="Picture 3">
            <a:extLst>
              <a:ext uri="{FF2B5EF4-FFF2-40B4-BE49-F238E27FC236}">
                <a16:creationId xmlns:a16="http://schemas.microsoft.com/office/drawing/2014/main" id="{235F3851-0DE5-88FD-CEC8-FDABECEF1799}"/>
              </a:ext>
            </a:extLst>
          </p:cNvPr>
          <p:cNvPicPr>
            <a:picLocks noChangeAspect="1"/>
          </p:cNvPicPr>
          <p:nvPr/>
        </p:nvPicPr>
        <p:blipFill>
          <a:blip r:embed="rId2"/>
          <a:stretch>
            <a:fillRect/>
          </a:stretch>
        </p:blipFill>
        <p:spPr>
          <a:xfrm>
            <a:off x="3016248" y="4090137"/>
            <a:ext cx="6096000" cy="1029549"/>
          </a:xfrm>
          <a:prstGeom prst="rect">
            <a:avLst/>
          </a:prstGeom>
        </p:spPr>
      </p:pic>
    </p:spTree>
    <p:extLst>
      <p:ext uri="{BB962C8B-B14F-4D97-AF65-F5344CB8AC3E}">
        <p14:creationId xmlns:p14="http://schemas.microsoft.com/office/powerpoint/2010/main" val="6119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in the Fast Lane</a:t>
            </a:r>
          </a:p>
        </p:txBody>
      </p:sp>
      <p:sp>
        <p:nvSpPr>
          <p:cNvPr id="3" name="Text Placeholder 2"/>
          <p:cNvSpPr>
            <a:spLocks noGrp="1"/>
          </p:cNvSpPr>
          <p:nvPr>
            <p:ph type="body" sz="quarter" idx="10"/>
          </p:nvPr>
        </p:nvSpPr>
        <p:spPr>
          <a:xfrm>
            <a:off x="0" y="1227624"/>
            <a:ext cx="9080500" cy="3384064"/>
          </a:xfrm>
        </p:spPr>
        <p:txBody>
          <a:bodyPr>
            <a:normAutofit fontScale="85000" lnSpcReduction="10000"/>
          </a:bodyPr>
          <a:lstStyle/>
          <a:p>
            <a:pPr marL="742950" indent="-742950">
              <a:buFont typeface="+mj-lt"/>
              <a:buAutoNum type="arabicPeriod" startAt="2"/>
            </a:pPr>
            <a:r>
              <a:rPr lang="en-US" sz="4300" b="1" dirty="0"/>
              <a:t>Strength is more impressive yet less effective than wisdom</a:t>
            </a:r>
          </a:p>
          <a:p>
            <a:pPr marL="0" indent="0">
              <a:buNone/>
            </a:pPr>
            <a:r>
              <a:rPr lang="en-US" dirty="0"/>
              <a:t>	But there was found in it a poor wise man 	and he delivered the city by his wisdom. Yet no one remembered that poor man. So I said, “Wisdom is better than strength.”</a:t>
            </a:r>
          </a:p>
          <a:p>
            <a:pPr marL="0" indent="0">
              <a:buNone/>
            </a:pPr>
            <a:r>
              <a:rPr lang="en-US" dirty="0"/>
              <a:t>	- </a:t>
            </a:r>
            <a:r>
              <a:rPr lang="en-US" dirty="0" err="1"/>
              <a:t>Ecc</a:t>
            </a:r>
            <a:r>
              <a:rPr lang="en-US" dirty="0"/>
              <a:t>. 9:15-16a</a:t>
            </a:r>
          </a:p>
        </p:txBody>
      </p:sp>
      <p:pic>
        <p:nvPicPr>
          <p:cNvPr id="4" name="Picture 3">
            <a:extLst>
              <a:ext uri="{FF2B5EF4-FFF2-40B4-BE49-F238E27FC236}">
                <a16:creationId xmlns:a16="http://schemas.microsoft.com/office/drawing/2014/main" id="{5E501E6F-306F-88D6-149A-01546889E63A}"/>
              </a:ext>
            </a:extLst>
          </p:cNvPr>
          <p:cNvPicPr>
            <a:picLocks noChangeAspect="1"/>
          </p:cNvPicPr>
          <p:nvPr/>
        </p:nvPicPr>
        <p:blipFill>
          <a:blip r:embed="rId2"/>
          <a:stretch>
            <a:fillRect/>
          </a:stretch>
        </p:blipFill>
        <p:spPr>
          <a:xfrm>
            <a:off x="2984500" y="4164349"/>
            <a:ext cx="6096000" cy="917539"/>
          </a:xfrm>
          <a:prstGeom prst="rect">
            <a:avLst/>
          </a:prstGeom>
        </p:spPr>
      </p:pic>
    </p:spTree>
    <p:extLst>
      <p:ext uri="{BB962C8B-B14F-4D97-AF65-F5344CB8AC3E}">
        <p14:creationId xmlns:p14="http://schemas.microsoft.com/office/powerpoint/2010/main" val="182547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in the Fast Lane</a:t>
            </a:r>
          </a:p>
        </p:txBody>
      </p:sp>
      <p:sp>
        <p:nvSpPr>
          <p:cNvPr id="3" name="Text Placeholder 2"/>
          <p:cNvSpPr>
            <a:spLocks noGrp="1"/>
          </p:cNvSpPr>
          <p:nvPr>
            <p:ph type="body" sz="quarter" idx="10"/>
          </p:nvPr>
        </p:nvSpPr>
        <p:spPr>
          <a:xfrm>
            <a:off x="185738" y="1179999"/>
            <a:ext cx="7913687" cy="3642243"/>
          </a:xfrm>
        </p:spPr>
        <p:txBody>
          <a:bodyPr>
            <a:normAutofit/>
          </a:bodyPr>
          <a:lstStyle/>
          <a:p>
            <a:pPr marL="742950" indent="-742950">
              <a:buFont typeface="+mj-lt"/>
              <a:buAutoNum type="arabicPeriod" startAt="3"/>
            </a:pPr>
            <a:r>
              <a:rPr lang="en-US" sz="4000" b="1" dirty="0"/>
              <a:t>Wise counsel is not usually popular, rarely obeyed and seldom remembered</a:t>
            </a:r>
          </a:p>
          <a:p>
            <a:pPr marL="0" indent="0">
              <a:buNone/>
            </a:pPr>
            <a:r>
              <a:rPr lang="en-US" dirty="0"/>
              <a:t>	But the wisdom of the poor man is 	despised and his words are not heeded.	- </a:t>
            </a:r>
            <a:r>
              <a:rPr lang="en-US" dirty="0" err="1"/>
              <a:t>Ecc</a:t>
            </a:r>
            <a:r>
              <a:rPr lang="en-US" dirty="0"/>
              <a:t>. 9:16b</a:t>
            </a:r>
          </a:p>
        </p:txBody>
      </p:sp>
      <p:pic>
        <p:nvPicPr>
          <p:cNvPr id="4" name="Picture 3">
            <a:extLst>
              <a:ext uri="{FF2B5EF4-FFF2-40B4-BE49-F238E27FC236}">
                <a16:creationId xmlns:a16="http://schemas.microsoft.com/office/drawing/2014/main" id="{EAF5816D-BC0A-02D2-AB8A-833AB5EEA95B}"/>
              </a:ext>
            </a:extLst>
          </p:cNvPr>
          <p:cNvPicPr>
            <a:picLocks noChangeAspect="1"/>
          </p:cNvPicPr>
          <p:nvPr/>
        </p:nvPicPr>
        <p:blipFill>
          <a:blip r:embed="rId2"/>
          <a:stretch>
            <a:fillRect/>
          </a:stretch>
        </p:blipFill>
        <p:spPr>
          <a:xfrm>
            <a:off x="2976563" y="4303454"/>
            <a:ext cx="6096000" cy="778434"/>
          </a:xfrm>
          <a:prstGeom prst="rect">
            <a:avLst/>
          </a:prstGeom>
        </p:spPr>
      </p:pic>
    </p:spTree>
    <p:extLst>
      <p:ext uri="{BB962C8B-B14F-4D97-AF65-F5344CB8AC3E}">
        <p14:creationId xmlns:p14="http://schemas.microsoft.com/office/powerpoint/2010/main" val="375997043"/>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1060</TotalTime>
  <Words>1486</Words>
  <Application>Microsoft Office PowerPoint</Application>
  <PresentationFormat>On-screen Show (16:9)</PresentationFormat>
  <Paragraphs>116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With Title</vt:lpstr>
      <vt:lpstr>PowerPoint Presentation</vt:lpstr>
      <vt:lpstr>New Coming Soon: Ecclesiastes:  A Striving After the Wind  Wednesdays through November 8th  On Zoom @ 6:15 p.m.   Free PDF Book &amp; Student Workbook available for download at  www.BarrysBureau.com/Ecclesiastes.html Barry Johnson, Sr. - Facilitating</vt:lpstr>
      <vt:lpstr>PowerPoint Presentation</vt:lpstr>
      <vt:lpstr>Comments on the Rat Race</vt:lpstr>
      <vt:lpstr>Comments on the Rat Race</vt:lpstr>
      <vt:lpstr>Comments on the Rat Race</vt:lpstr>
      <vt:lpstr>Life in the Fast Lane</vt:lpstr>
      <vt:lpstr>Life in the Fast Lane</vt:lpstr>
      <vt:lpstr>Life in the Fast Lane</vt:lpstr>
      <vt:lpstr>Life in the Fast Lane</vt:lpstr>
      <vt:lpstr>Life in the Fast Lane</vt:lpstr>
      <vt:lpstr>Wisdom &amp; Folly Contrasted</vt:lpstr>
      <vt:lpstr>PowerPoint Presentation</vt:lpstr>
      <vt:lpstr>PowerPoint Presentation</vt:lpstr>
      <vt:lpstr>Wisdom &amp; Folly Contrasted</vt:lpstr>
      <vt:lpstr>PowerPoint Presentation</vt:lpstr>
      <vt:lpstr>Wisdom &amp; Folly Contrasted</vt:lpstr>
      <vt:lpstr>PowerPoint Presentation</vt:lpstr>
      <vt:lpstr>The Character of a Fool</vt:lpstr>
      <vt:lpstr>The Character of a Fool</vt:lpstr>
      <vt:lpstr>Actions of a Fool</vt:lpstr>
      <vt:lpstr>Actions of a Fool</vt:lpstr>
      <vt:lpstr>Actions of a Fool</vt:lpstr>
      <vt:lpstr>Actions of a Fool</vt:lpstr>
      <vt:lpstr>Actions of a Fool</vt:lpstr>
      <vt:lpstr>How to Deal with a Fool</vt:lpstr>
      <vt:lpstr>How to Deal with a Fool</vt:lpstr>
      <vt:lpstr>PowerPoint Presentation</vt:lpstr>
      <vt:lpstr>How to Deal with a Fool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129</cp:revision>
  <dcterms:created xsi:type="dcterms:W3CDTF">2014-04-30T18:34:38Z</dcterms:created>
  <dcterms:modified xsi:type="dcterms:W3CDTF">2023-10-25T18:23:50Z</dcterms:modified>
</cp:coreProperties>
</file>