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1pPr>
    <a:lvl2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2pPr>
    <a:lvl3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3pPr>
    <a:lvl4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4pPr>
    <a:lvl5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5pPr>
    <a:lvl6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6pPr>
    <a:lvl7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7pPr>
    <a:lvl8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8pPr>
    <a:lvl9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Sharing the </a:t>
            </a:r>
            <a:r>
              <a:rPr b="1" u="sng"/>
              <a:t>Gospel</a:t>
            </a:r>
            <a:r>
              <a:rPr u="sng"/>
              <a:t> is fundamental to evangelism as it provides the </a:t>
            </a:r>
            <a:r>
              <a:rPr b="1" u="sng"/>
              <a:t>bedrock</a:t>
            </a:r>
            <a:r>
              <a:rPr u="sng"/>
              <a:t> of our Christian </a:t>
            </a:r>
            <a:r>
              <a:rPr b="1" u="sng"/>
              <a:t>faith</a:t>
            </a:r>
            <a:r>
              <a:t> - the life, death, and resurrection of Jesus Christ. It is through hearing the Good News that hearts are enlightened, leading individuals to obey Christ as Lord and Savior and embark on a transforming journey of faith. </a:t>
            </a:r>
            <a:r>
              <a:rPr u="sng"/>
              <a:t>Sharing the Gospel is not simply a religious obligation; it </a:t>
            </a:r>
            <a:r>
              <a:rPr b="1" u="sng"/>
              <a:t>expresses our love</a:t>
            </a:r>
            <a:r>
              <a:rPr u="sng"/>
              <a:t> for God and our fellow humans</a:t>
            </a:r>
            <a:r>
              <a:t>. By sharing the Gospel, we extend the same grace we have received, potentially changing lives for eternity.</a:t>
            </a:r>
          </a:p>
          <a:p>
            <a:pPr/>
          </a:p>
          <a:p>
            <a:pPr/>
            <a:r>
              <a:rPr u="sng"/>
              <a:t>The call to evangelize is deeply rooted in the </a:t>
            </a:r>
            <a:r>
              <a:rPr b="1" u="sng"/>
              <a:t>Great Commission</a:t>
            </a:r>
            <a:r>
              <a:rPr u="sng"/>
              <a:t> (Matthew 28:19-20)</a:t>
            </a:r>
            <a:r>
              <a:t>, </a:t>
            </a:r>
            <a:r>
              <a:rPr u="sng"/>
              <a:t>where Jesus instructs his followers to "go and </a:t>
            </a:r>
            <a:r>
              <a:rPr b="1" u="sng"/>
              <a:t>make disciples</a:t>
            </a:r>
            <a:r>
              <a:rPr u="sng"/>
              <a:t> of all nations</a:t>
            </a:r>
            <a:r>
              <a:t>." This mandate indicates the importance of sharing the Gospel as a means to disciple others, teaching them to obey the teachings of Christ. Therefore, evangelism isn't just about bringing people to faith, it includes nurturing new believers in their </a:t>
            </a:r>
            <a:r>
              <a:rPr b="1"/>
              <a:t>spiritual</a:t>
            </a:r>
            <a:r>
              <a:t> journey and helping them grow and mature in their religion.</a:t>
            </a:r>
          </a:p>
          <a:p>
            <a:pPr/>
          </a:p>
          <a:p>
            <a:pPr/>
            <a:r>
              <a:t>Finally, </a:t>
            </a:r>
            <a:r>
              <a:rPr u="sng"/>
              <a:t>sharing the Gospel in evangelism serves as a tool for </a:t>
            </a:r>
            <a:r>
              <a:rPr b="1" u="sng"/>
              <a:t>spiritual growth</a:t>
            </a:r>
            <a:r>
              <a:rPr u="sng"/>
              <a:t> for both the </a:t>
            </a:r>
            <a:r>
              <a:rPr b="1" u="sng"/>
              <a:t>evangelist</a:t>
            </a:r>
            <a:r>
              <a:rPr u="sng"/>
              <a:t> and the </a:t>
            </a:r>
            <a:r>
              <a:rPr b="1" u="sng"/>
              <a:t>recipient</a:t>
            </a:r>
            <a:r>
              <a:t>. For the </a:t>
            </a:r>
            <a:r>
              <a:rPr b="1"/>
              <a:t>messenger</a:t>
            </a:r>
            <a:r>
              <a:t>, it reinforces their understanding of the Gospel, strengthens their faith, and develops a heart of compassion. </a:t>
            </a:r>
            <a:r>
              <a:rPr u="sng"/>
              <a:t>For the </a:t>
            </a:r>
            <a:r>
              <a:rPr b="1" u="sng"/>
              <a:t>recipient</a:t>
            </a:r>
            <a:r>
              <a:rPr u="sng"/>
              <a:t>, it offers an opportunity to experience the love of God, find </a:t>
            </a:r>
            <a:r>
              <a:rPr b="1" u="sng"/>
              <a:t>hope</a:t>
            </a:r>
            <a:r>
              <a:rPr u="sng"/>
              <a:t> during life's trials</a:t>
            </a:r>
            <a:r>
              <a:t>, and discover the joy of becoming part of a spiritual family. Thus, </a:t>
            </a:r>
            <a:r>
              <a:rPr u="sng"/>
              <a:t>sharing the Gospel </a:t>
            </a:r>
            <a:r>
              <a:rPr b="1" u="sng"/>
              <a:t>expands the kingdom of God</a:t>
            </a:r>
            <a:r>
              <a:t> and fosters spiritual growth and unity among believers.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5. According to the passage, what kind of love is the love of Christ as it pertains to evangelism?</a:t>
            </a:r>
          </a:p>
          <a:p>
            <a:pPr/>
            <a:r>
              <a:t>A. A passive love</a:t>
            </a:r>
          </a:p>
          <a:p>
            <a:pPr/>
            <a:r>
              <a:t>B. A love that functions from a place of duty </a:t>
            </a:r>
          </a:p>
          <a:p>
            <a:pPr/>
            <a:r>
              <a:t>C. An active, powerful love love-inspiring outreach and sharing of the Gospel (Correct)</a:t>
            </a:r>
          </a:p>
          <a:p>
            <a:pPr/>
            <a:r>
              <a:t>D. A love driven by personal accolades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John 3:16, "For God so loved the world that he gave his one and only Son, that whoever believes in him shall not perish but eternal life," is a cornerstone illuminating the purpose of sharing our faith and evangelism. This verse encapsulates the grand narrative of the Gospel – God's profound love for humanity and His selfless act of sacrifice to grant us the gift of eternal life. When we share our faith and evangelize, we transmit this lifesaving message to the world, offering hope of eternal life through belief in Jesus Christ.</a:t>
            </a:r>
          </a:p>
          <a:p>
            <a:pPr/>
          </a:p>
          <a:p>
            <a:pPr/>
            <a:r>
              <a:t>Evangelism, therefore, is of eternal significance. It is a divine invitation to humanity from a place of love, not condemnation. It echoes the heart of God – a heart willing to give up Heaven's best, His only Son, so that no one might perish but have everlasting life. By sharing our faith, we participate in this divine assignment, helping others discover the transformative power of God's love and the promise of eternal life. This is evangelism's ultimate purpose–to make God's sacrificial love known and invite others into a life-changing relationship with Jesus Christ.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6. What is John 3:16 primarily highlighting about the Gospel message?</a:t>
            </a:r>
          </a:p>
          <a:p>
            <a:pPr/>
            <a:r>
              <a:t>A. The duty of Christians to evangelize</a:t>
            </a:r>
          </a:p>
          <a:p>
            <a:pPr/>
            <a:r>
              <a:t>B. The importance of personal accolades</a:t>
            </a:r>
          </a:p>
          <a:p>
            <a:pPr/>
            <a:r>
              <a:t>C. The grand narrative of God's love and sacrifice for humanity  (Correct)</a:t>
            </a:r>
          </a:p>
          <a:p>
            <a:pPr/>
            <a:r>
              <a:t>D. The necessity of getting out of our comfort zones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7. What is the ultimate purpose of evangelism, as expressed in the text?</a:t>
            </a:r>
          </a:p>
          <a:p>
            <a:pPr/>
            <a:r>
              <a:t>A. To actively share the Gospel</a:t>
            </a:r>
          </a:p>
          <a:p>
            <a:pPr/>
            <a:r>
              <a:t>B. To make God's sacrificial love known and invite others into a life-changing relationship with Jesus Christ (Correct)</a:t>
            </a:r>
          </a:p>
          <a:p>
            <a:pPr/>
            <a:r>
              <a:t>C. To reinforce our understanding of the Gospel</a:t>
            </a:r>
          </a:p>
          <a:p>
            <a:pPr/>
            <a:r>
              <a:t>D. To go beyond our own personal faith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1. What are the three critical reasons mentioned for the "Why: Importance of Sharing the Gospel" in evangelism?</a:t>
            </a:r>
          </a:p>
          <a:p>
            <a:pPr/>
            <a:r>
              <a:t>A. It serves as a platform for intellectual debates.</a:t>
            </a:r>
          </a:p>
          <a:p>
            <a:pPr/>
            <a:r>
              <a:t>B. It provides an opportunity for financial gain.</a:t>
            </a:r>
          </a:p>
          <a:p>
            <a:pPr>
              <a:defRPr b="1" u="sng"/>
            </a:pPr>
            <a:r>
              <a:t>C. It allows us to express our love for God and humanity, helps to disciple others, and fosters spiritual growth for both the evangelist and the recipient. (Correct)</a:t>
            </a:r>
          </a:p>
          <a:p>
            <a:pPr/>
            <a:r>
              <a:t>D. It is a way to achieve personal fame and recognition.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The mandate for evangelism is eloquently stated in Romans 10:14-15, which says, "How, then, can they call on the one they have not believed in? And how can they believe in the one of whom they have not heard? And how can they hear without someone preaching to them? And how can anyone preach unless they are sent? As it is written: 'How beautiful are the feet of those who bring good news!'". This </a:t>
            </a:r>
            <a:r>
              <a:rPr u="sng"/>
              <a:t>scripture emphasizes the </a:t>
            </a:r>
            <a:r>
              <a:rPr b="1" u="sng"/>
              <a:t>importance</a:t>
            </a:r>
            <a:r>
              <a:rPr u="sng"/>
              <a:t> of </a:t>
            </a:r>
            <a:r>
              <a:rPr b="1" u="sng"/>
              <a:t>sharing our faith</a:t>
            </a:r>
            <a:r>
              <a:t>, highlighting that </a:t>
            </a:r>
            <a:r>
              <a:rPr u="sng"/>
              <a:t>belief in Christ stems from </a:t>
            </a:r>
            <a:r>
              <a:rPr b="1" u="sng"/>
              <a:t>hearing His word</a:t>
            </a:r>
            <a:r>
              <a:rPr b="1" i="1" u="sng"/>
              <a:t>(source of belief)</a:t>
            </a:r>
            <a:r>
              <a:rPr u="sng"/>
              <a:t>, which is made possible through evangelism</a:t>
            </a:r>
            <a:r>
              <a:t>. </a:t>
            </a:r>
          </a:p>
          <a:p>
            <a:pPr/>
          </a:p>
          <a:p>
            <a:pPr/>
            <a:r>
              <a:t>This biblical mandate underscores each Christian's role in the spread of the Gospel. It is not enough to live out our faith in private; </a:t>
            </a:r>
            <a:r>
              <a:rPr u="sng"/>
              <a:t>we are called to </a:t>
            </a:r>
            <a:r>
              <a:rPr b="1" u="sng"/>
              <a:t>share</a:t>
            </a:r>
            <a:r>
              <a:rPr u="sng"/>
              <a:t> the Good News </a:t>
            </a:r>
            <a:r>
              <a:rPr b="1" u="sng"/>
              <a:t>actively</a:t>
            </a:r>
            <a:r>
              <a:t>. The passage also reminds us of the inherent beauty in doing the work of evangelism, as it is through this process that others come to know Christ and find salvation. </a:t>
            </a:r>
            <a:r>
              <a:rPr u="sng"/>
              <a:t>Our </a:t>
            </a:r>
            <a:r>
              <a:rPr b="1" u="sng"/>
              <a:t>role as 'sent</a:t>
            </a:r>
            <a:r>
              <a:rPr u="sng"/>
              <a:t> ones' is not to be taken lightly</a:t>
            </a:r>
            <a:r>
              <a:t>; we are the bearers of the message that can transform lives and bring hope to a world in need.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2. According to Romans 10:14-15, what is the role of each Christian in the spread of the Gospel?</a:t>
            </a:r>
          </a:p>
          <a:p>
            <a:pPr/>
            <a:r>
              <a:t>A. To only believe in the Gospel</a:t>
            </a:r>
          </a:p>
          <a:p>
            <a:pPr/>
            <a:r>
              <a:t>B. To live out faith in private</a:t>
            </a:r>
          </a:p>
          <a:p>
            <a:pPr/>
            <a:r>
              <a:t>C. To actively share the Good News (Correct)</a:t>
            </a:r>
          </a:p>
          <a:p>
            <a:pPr/>
            <a:r>
              <a:t>D. To attend church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3. What does Romans 10:14-15 imply about the importance of evangelism?</a:t>
            </a:r>
          </a:p>
          <a:p>
            <a:pPr/>
            <a:r>
              <a:t>A. It is optional for Christians</a:t>
            </a:r>
          </a:p>
          <a:p>
            <a:pPr/>
            <a:r>
              <a:t>B. It is a process through which others come to know Christ and find salvation (Correct)</a:t>
            </a:r>
          </a:p>
          <a:p>
            <a:pPr/>
            <a:r>
              <a:t>C. It is an activity reserved only for church leaders</a:t>
            </a:r>
          </a:p>
          <a:p>
            <a:pPr/>
            <a:r>
              <a:t>D. It is not central to the Christian faith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marL="220578" indent="-220578">
              <a:buSzPct val="100000"/>
              <a:buChar char="•"/>
            </a:pPr>
            <a:r>
              <a:t>Share Texas gang initiation, of shooting in car to join</a:t>
            </a:r>
          </a:p>
          <a:p>
            <a:pPr marL="220578" indent="-220578">
              <a:buSzPct val="100000"/>
              <a:buChar char="•"/>
            </a:pPr>
          </a:p>
          <a:p>
            <a:pPr marL="220578" indent="-220578">
              <a:buSzPct val="100000"/>
              <a:buChar char="•"/>
            </a:pPr>
            <a:r>
              <a:rPr b="1"/>
              <a:t>To distinguish Jesus’ baptism from others</a:t>
            </a:r>
            <a:r>
              <a:t> </a:t>
            </a:r>
            <a:r>
              <a:rPr i="1"/>
              <a:t>(including denominations)</a:t>
            </a:r>
          </a:p>
          <a:p>
            <a:pPr/>
          </a:p>
          <a:p>
            <a:pPr/>
            <a:r>
              <a:t>In Paul’s day there were many types of baptisms being practiced: </a:t>
            </a:r>
          </a:p>
          <a:p>
            <a:pPr lvl="1" marL="601578" indent="-220578">
              <a:buSzPct val="100000"/>
              <a:buChar char="•"/>
            </a:pPr>
            <a:r>
              <a:t>paganadmission rites, </a:t>
            </a:r>
          </a:p>
          <a:p>
            <a:pPr lvl="1" marL="601578" indent="-220578">
              <a:buSzPct val="100000"/>
              <a:buChar char="•"/>
            </a:pPr>
            <a:r>
              <a:t>Jewish purification with water, </a:t>
            </a:r>
          </a:p>
          <a:p>
            <a:pPr lvl="1" marL="601578" indent="-220578">
              <a:buSzPct val="100000"/>
              <a:buChar char="•"/>
            </a:pPr>
            <a:r>
              <a:t>the baptism of John theBaptist. </a:t>
            </a:r>
          </a:p>
          <a:p>
            <a:pPr/>
            <a:r>
              <a:t>Because of this Paul wanted to impress upon them that only</a:t>
            </a:r>
          </a:p>
          <a:p>
            <a:pPr/>
            <a:r>
              <a:t>one baptismal/water ritual now counted with God, and that was the</a:t>
            </a:r>
          </a:p>
          <a:p>
            <a:pPr/>
            <a:r>
              <a:t>immersion in water of repentant believers in relation to Christ and no</a:t>
            </a:r>
          </a:p>
          <a:p>
            <a:pPr/>
            <a:r>
              <a:t>other.</a:t>
            </a:r>
          </a:p>
          <a:p>
            <a:pPr/>
          </a:p>
          <a:p>
            <a:pPr/>
            <a:r>
              <a:t>We receive the indwelling of the Holy Spirit at water baptism (Acts 2:38), </a:t>
            </a:r>
          </a:p>
          <a:p>
            <a:pPr/>
            <a:r>
              <a:t>and once we have experienced this,</a:t>
            </a:r>
          </a:p>
          <a:p>
            <a:pPr/>
            <a:r>
              <a:t>there is no other baptism left to administer.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p>
          <a:p>
            <a:pPr/>
          </a:p>
          <a:p>
            <a:pPr marL="294105" indent="-294105">
              <a:buSzPct val="100000"/>
              <a:buAutoNum type="arabicPeriod" startAt="1"/>
            </a:pPr>
            <a:r>
              <a:t>Salvation = Disciples - Matthew 28:18-20</a:t>
            </a:r>
          </a:p>
          <a:p>
            <a:pPr marL="294105" indent="-294105">
              <a:buSzPct val="100000"/>
              <a:buAutoNum type="arabicPeriod" startAt="1"/>
            </a:pPr>
            <a:r>
              <a:t>Salvation = Obedience - Mark 16:16</a:t>
            </a:r>
          </a:p>
          <a:p>
            <a:pPr marL="294105" indent="-294105">
              <a:buSzPct val="100000"/>
              <a:buAutoNum type="arabicPeriod" startAt="1"/>
            </a:pPr>
            <a:r>
              <a:t>Salvation = New birth - John 3:5</a:t>
            </a:r>
          </a:p>
          <a:p>
            <a:pPr marL="294105" indent="-294105">
              <a:buSzPct val="100000"/>
              <a:buAutoNum type="arabicPeriod" startAt="1"/>
            </a:pPr>
            <a:r>
              <a:t>Salvation = Forgiveness - Acts 2:38a</a:t>
            </a:r>
          </a:p>
          <a:p>
            <a:pPr marL="294105" indent="-294105">
              <a:buSzPct val="100000"/>
              <a:buAutoNum type="arabicPeriod" startAt="1"/>
            </a:pPr>
            <a:r>
              <a:t>Salvation = Holy Spirit - Acts 2:41</a:t>
            </a:r>
          </a:p>
          <a:p>
            <a:pPr marL="294105" indent="-294105">
              <a:buSzPct val="100000"/>
              <a:buAutoNum type="arabicPeriod" startAt="1"/>
            </a:pPr>
            <a:r>
              <a:t>Salvation = Added to the church - Acts 2:41</a:t>
            </a:r>
          </a:p>
          <a:p>
            <a:pPr marL="294105" indent="-294105">
              <a:buSzPct val="100000"/>
              <a:buAutoNum type="arabicPeriod" startAt="1"/>
            </a:pPr>
            <a:r>
              <a:t>Salvation = Burial and resurrection - Romans 6:3</a:t>
            </a:r>
          </a:p>
          <a:p>
            <a:pPr marL="294105" indent="-294105">
              <a:buSzPct val="100000"/>
              <a:buAutoNum type="arabicPeriod" startAt="1"/>
            </a:pPr>
            <a:r>
              <a:t>Salvation = Adoption - Galatians 3:26</a:t>
            </a:r>
          </a:p>
          <a:p>
            <a:pPr marL="294105" indent="-294105">
              <a:buSzPct val="100000"/>
              <a:buAutoNum type="arabicPeriod" startAt="1"/>
            </a:pPr>
            <a:r>
              <a:t>Salvation = Clothed with Christ - Galatians 3:27</a:t>
            </a:r>
          </a:p>
          <a:p>
            <a:pPr marL="294105" indent="-294105">
              <a:buSzPct val="100000"/>
              <a:buAutoNum type="arabicPeriod" startAt="1"/>
            </a:pPr>
            <a:r>
              <a:t>Salvation = Clear conscience - I Peter 3:20-22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As we contemplate the motivation to evangelize and share our faith, we reflect upon 2 Corinthians 5:14: "For Christ's love compels us, because we are convinced that one died for all, and therefore all died." This profound scriptural verse captures the essence of our drive to evangelize. It is not out of duty, fear, or personal accolades that we share the Gospel but from a place of love – the transformative love of Christ that has touched our lives and that we long for others to experience.</a:t>
            </a:r>
          </a:p>
          <a:p>
            <a:pPr/>
          </a:p>
          <a:p>
            <a:pPr/>
            <a:r>
              <a:t>This love acts as a compelling force, inspiring us to reach out to others and share the good news of salvation. This is not a passive love; it's an active, powerful love that pushes us beyond our comfort zones into the world to connect with people from all walks of life. The love of Christ propels us to be his hands and feet in the world, sharing his message of love, forgiveness, and hope. Just as Christ's love for us led him to the cross, our love for him guides us in our mission to spread his word and extend his kingdom on Earth.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4. According to 2 Corinthians 5:14, what motivates Christians to evangelize and share their faith?</a:t>
            </a:r>
          </a:p>
          <a:p>
            <a:pPr/>
            <a:r>
              <a:t>A. Out of duty and fear</a:t>
            </a:r>
          </a:p>
          <a:p>
            <a:pPr/>
            <a:r>
              <a:t>B. To gain personal accolades</a:t>
            </a:r>
          </a:p>
          <a:p>
            <a:pPr/>
            <a:r>
              <a:t>C. Because of the transformative love of Christ (Correct)</a:t>
            </a:r>
          </a:p>
          <a:p>
            <a:pPr/>
            <a:r>
              <a:t>D. None of the above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6497" y="11839047"/>
            <a:ext cx="21971005" cy="636980"/>
          </a:xfrm>
          <a:prstGeom prst="rect">
            <a:avLst/>
          </a:prstGeom>
        </p:spPr>
        <p:txBody>
          <a:bodyPr lIns="45718" tIns="45718" rIns="45718" bIns="45718" numCol="1" spcCol="38100" anchor="b"/>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6500" y="7196865"/>
            <a:ext cx="21971000" cy="1905002"/>
          </a:xfrm>
          <a:prstGeom prst="rect">
            <a:avLst/>
          </a:prstGeom>
        </p:spPr>
        <p:txBody>
          <a:bodyPr numCol="1" spcCol="38100"/>
          <a:lstStyle>
            <a:lvl1pPr marL="0" indent="0" defTabSz="825500">
              <a:spcBef>
                <a:spcPts val="0"/>
              </a:spcBef>
              <a:buSzTx/>
              <a:buNone/>
              <a:defRPr b="1" sz="5500"/>
            </a:lvl1pPr>
          </a:lstStyle>
          <a:p>
            <a:pPr/>
            <a:r>
              <a:t>Presentation Subtitle</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50"/>
          </a:xfrm>
          <a:prstGeom prst="rect">
            <a:avLst/>
          </a:prstGeom>
        </p:spPr>
        <p:txBody>
          <a:bodyPr/>
          <a:lstStyle/>
          <a:p>
            <a:pPr/>
            <a:r>
              <a:t>Slide Title</a:t>
            </a:r>
          </a:p>
        </p:txBody>
      </p:sp>
      <p:sp>
        <p:nvSpPr>
          <p:cNvPr id="100"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Agenda Subtitle</a:t>
            </a:r>
          </a:p>
          <a:p>
            <a:pPr lvl="1"/>
            <a:r>
              <a:t/>
            </a:r>
          </a:p>
          <a:p>
            <a:pPr lvl="2"/>
            <a:r>
              <a:t/>
            </a:r>
          </a:p>
          <a:p>
            <a:pPr lvl="3"/>
            <a:r>
              <a:t/>
            </a:r>
          </a:p>
          <a:p>
            <a:pPr lvl="4"/>
            <a:r>
              <a:t/>
            </a:r>
          </a:p>
        </p:txBody>
      </p:sp>
      <p:sp>
        <p:nvSpPr>
          <p:cNvPr id="110" name="Body Level One…"/>
          <p:cNvSpPr txBox="1"/>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sz="quarter" idx="1" hasCustomPrompt="1"/>
          </p:nvPr>
        </p:nvSpPr>
        <p:spPr>
          <a:xfrm>
            <a:off x="1206500" y="8262180"/>
            <a:ext cx="21971000" cy="934781"/>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vl2pPr marL="1308100" indent="-698500" algn="ctr" defTabSz="825500">
              <a:lnSpc>
                <a:spcPct val="100000"/>
              </a:lnSpc>
              <a:spcBef>
                <a:spcPts val="0"/>
              </a:spcBef>
              <a:defRPr b="1" sz="5500"/>
            </a:lvl2pPr>
            <a:lvl3pPr marL="1917700" indent="-698500" algn="ctr" defTabSz="825500">
              <a:lnSpc>
                <a:spcPct val="100000"/>
              </a:lnSpc>
              <a:spcBef>
                <a:spcPts val="0"/>
              </a:spcBef>
              <a:defRPr b="1" sz="5500"/>
            </a:lvl3pPr>
            <a:lvl4pPr marL="2527300" indent="-698500" algn="ctr" defTabSz="825500">
              <a:lnSpc>
                <a:spcPct val="100000"/>
              </a:lnSpc>
              <a:spcBef>
                <a:spcPts val="0"/>
              </a:spcBef>
              <a:defRPr b="1" sz="5500"/>
            </a:lvl4pPr>
            <a:lvl5pPr marL="3136900" indent="-698500" algn="ctr" defTabSz="825500">
              <a:lnSpc>
                <a:spcPct val="100000"/>
              </a:lnSpc>
              <a:spcBef>
                <a:spcPts val="0"/>
              </a:spcBef>
              <a:defRPr b="1" sz="5500"/>
            </a:lvl5pPr>
          </a:lstStyle>
          <a:p>
            <a:pPr/>
            <a:r>
              <a:t>Fact information</a:t>
            </a:r>
          </a:p>
          <a:p>
            <a:pPr lvl="1"/>
            <a:r>
              <a:t/>
            </a:r>
          </a:p>
          <a:p>
            <a:pPr lvl="2"/>
            <a:r>
              <a:t/>
            </a:r>
          </a:p>
          <a:p>
            <a:pPr lvl="3"/>
            <a:r>
              <a:t/>
            </a:r>
          </a:p>
          <a:p>
            <a:pPr lvl="4"/>
            <a:r>
              <a:t/>
            </a:r>
          </a:p>
        </p:txBody>
      </p:sp>
      <p:sp>
        <p:nvSpPr>
          <p:cNvPr id="127" name="Body Level One…"/>
          <p:cNvSpPr txBox="1"/>
          <p:nvPr>
            <p:ph type="body" idx="21" hasCustomPrompt="1"/>
          </p:nvPr>
        </p:nvSpPr>
        <p:spPr>
          <a:xfrm>
            <a:off x="1206500" y="935257"/>
            <a:ext cx="21971000" cy="7359065"/>
          </a:xfrm>
          <a:prstGeom prst="rect">
            <a:avLst/>
          </a:prstGeom>
        </p:spPr>
        <p:txBody>
          <a:bodyPr numCol="1" spcCol="38100" anchor="b"/>
          <a:lstStyle/>
          <a:p>
            <a:pPr lvl="4" marL="0" indent="1207008" algn="ctr" defTabSz="1072868">
              <a:lnSpc>
                <a:spcPct val="80000"/>
              </a:lnSpc>
              <a:spcBef>
                <a:spcPts val="0"/>
              </a:spcBef>
              <a:buSzTx/>
              <a:buNone/>
              <a:defRPr b="1" spc="-132" sz="11000"/>
            </a:pPr>
            <a:r>
              <a:t>100%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Body Level One…"/>
          <p:cNvSpPr txBox="1"/>
          <p:nvPr>
            <p:ph type="body" sz="quarter" idx="1" hasCustomPrompt="1"/>
          </p:nvPr>
        </p:nvSpPr>
        <p:spPr>
          <a:xfrm>
            <a:off x="2480824" y="10675453"/>
            <a:ext cx="201492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36" name="Body Level One…"/>
          <p:cNvSpPr txBox="1"/>
          <p:nvPr>
            <p:ph type="body" sz="half" idx="21" hasCustomPrompt="1"/>
          </p:nvPr>
        </p:nvSpPr>
        <p:spPr>
          <a:xfrm>
            <a:off x="1753923" y="4939860"/>
            <a:ext cx="20876154" cy="3836281"/>
          </a:xfrm>
          <a:prstGeom prst="rect">
            <a:avLst/>
          </a:prstGeom>
        </p:spPr>
        <p:txBody>
          <a:bodyPr numCol="1" spcCol="38100" anchor="ctr"/>
          <a:lstStyle/>
          <a:p>
            <a:pPr lvl="4" marL="0" indent="1409446" defTabSz="1511769">
              <a:lnSpc>
                <a:spcPct val="90000"/>
              </a:lnSpc>
              <a:spcBef>
                <a:spcPts val="0"/>
              </a:spcBef>
              <a:buSzTx/>
              <a:buNone/>
              <a:defRPr spc="-124" sz="5270">
                <a:latin typeface="Helvetica Neue Medium"/>
                <a:ea typeface="Helvetica Neue Medium"/>
                <a:cs typeface="Helvetica Neue Medium"/>
                <a:sym typeface="Helvetica Neue Medium"/>
              </a:defRPr>
            </a:pPr>
            <a:r>
              <a:t>“Notable Quote”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Close-up of wild plants growing between rocks"/>
          <p:cNvSpPr/>
          <p:nvPr>
            <p:ph type="pic" sz="quarter" idx="21"/>
          </p:nvPr>
        </p:nvSpPr>
        <p:spPr>
          <a:xfrm>
            <a:off x="15430500" y="7085409"/>
            <a:ext cx="8128000" cy="5410202"/>
          </a:xfrm>
          <a:prstGeom prst="rect">
            <a:avLst/>
          </a:prstGeom>
        </p:spPr>
        <p:txBody>
          <a:bodyPr lIns="91439" tIns="45719" rIns="91439" bIns="45719" numCol="1" spcCol="38100">
            <a:noAutofit/>
          </a:bodyPr>
          <a:lstStyle/>
          <a:p>
            <a:pPr/>
          </a:p>
        </p:txBody>
      </p:sp>
      <p:sp>
        <p:nvSpPr>
          <p:cNvPr id="14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numCol="1" spcCol="38100">
            <a:noAutofit/>
          </a:bodyPr>
          <a:lstStyle/>
          <a:p>
            <a:pPr/>
          </a:p>
        </p:txBody>
      </p:sp>
      <p:sp>
        <p:nvSpPr>
          <p:cNvPr id="146" name="Close-up of a wild plant growing between lava rocks"/>
          <p:cNvSpPr/>
          <p:nvPr>
            <p:ph type="pic" sz="quarter" idx="23"/>
          </p:nvPr>
        </p:nvSpPr>
        <p:spPr>
          <a:xfrm>
            <a:off x="15430500" y="1270000"/>
            <a:ext cx="8128000" cy="5410200"/>
          </a:xfrm>
          <a:prstGeom prst="rect">
            <a:avLst/>
          </a:prstGeom>
        </p:spPr>
        <p:txBody>
          <a:bodyPr lIns="91439" tIns="45719" rIns="91439" bIns="45719" numCol="1" spcCol="38100">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waterfall surrounded by a green rocky landscape"/>
          <p:cNvSpPr/>
          <p:nvPr>
            <p:ph type="pic" idx="21"/>
          </p:nvPr>
        </p:nvSpPr>
        <p:spPr>
          <a:xfrm>
            <a:off x="-1511300" y="-3721100"/>
            <a:ext cx="28511500" cy="19030242"/>
          </a:xfrm>
          <a:prstGeom prst="rect">
            <a:avLst/>
          </a:prstGeom>
        </p:spPr>
        <p:txBody>
          <a:bodyPr lIns="91439" tIns="45719" rIns="91439" bIns="45719" numCol="1" spcCol="38100">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44689"/>
          </a:xfrm>
          <a:prstGeom prst="rect">
            <a:avLst/>
          </a:prstGeom>
        </p:spPr>
        <p:txBody>
          <a:bodyPr numCol="1" spcCol="38100"/>
          <a:lstStyle>
            <a:lvl1pPr marL="0" indent="0" defTabSz="825500">
              <a:spcBef>
                <a:spcPts val="0"/>
              </a:spcBef>
              <a:buSzTx/>
              <a:buNone/>
              <a:defRPr b="1" sz="5500"/>
            </a:lvl1pPr>
          </a:lstStyle>
          <a:p>
            <a:pPr/>
            <a:r>
              <a:t>Presentation Subtitle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numCol="1" spcCol="38100"/>
          <a:lstStyle>
            <a:lvl1pPr marL="0" indent="0" defTabSz="825500">
              <a:spcBef>
                <a:spcPts val="0"/>
              </a:spcBef>
              <a:buSzTx/>
              <a:buNone/>
              <a:defRPr b="1" sz="5500"/>
            </a:lvl1pPr>
            <a:lvl2pPr marL="0" indent="0" defTabSz="825500">
              <a:spcBef>
                <a:spcPts val="0"/>
              </a:spcBef>
              <a:buSzTx/>
              <a:buNone/>
              <a:defRPr b="1" sz="5500"/>
            </a:lvl2pPr>
            <a:lvl3pPr marL="0" indent="0" defTabSz="825500">
              <a:spcBef>
                <a:spcPts val="0"/>
              </a:spcBef>
              <a:buSzTx/>
              <a:buNone/>
              <a:defRPr b="1" sz="5500"/>
            </a:lvl3pPr>
            <a:lvl4pPr marL="0" indent="0" defTabSz="825500">
              <a:spcBef>
                <a:spcPts val="0"/>
              </a:spcBef>
              <a:buSzTx/>
              <a:buNone/>
              <a:defRPr b="1" sz="5500"/>
            </a:lvl4pPr>
            <a:lvl5pPr marL="0" indent="0" defTabSz="825500">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7" cy="11209889"/>
          </a:xfrm>
          <a:prstGeom prst="rect">
            <a:avLst/>
          </a:prstGeom>
        </p:spPr>
        <p:txBody>
          <a:bodyPr lIns="91439" tIns="45719" rIns="91439" bIns="45719" numCol="1" spcCol="38100">
            <a:noAutofit/>
          </a:bodyPr>
          <a:lstStyle/>
          <a:p>
            <a:pPr/>
          </a:p>
        </p:txBody>
      </p:sp>
      <p:sp>
        <p:nvSpPr>
          <p:cNvPr id="35"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952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xfrm>
            <a:off x="1206500" y="4248503"/>
            <a:ext cx="21971000" cy="8256014"/>
          </a:xfrm>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62"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63" name="Large rock formation under dark clouds with a dirt road in the foreground"/>
          <p:cNvSpPr/>
          <p:nvPr>
            <p:ph type="pic" idx="22"/>
          </p:nvPr>
        </p:nvSpPr>
        <p:spPr>
          <a:xfrm>
            <a:off x="6380200" y="1263847"/>
            <a:ext cx="22529802" cy="11193472"/>
          </a:xfrm>
          <a:prstGeom prst="rect">
            <a:avLst/>
          </a:prstGeom>
        </p:spPr>
        <p:txBody>
          <a:bodyPr lIns="91439" tIns="45719" rIns="91439" bIns="45719" numCol="1" spcCol="38100">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73"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83"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9pPr>
    </p:titleStyle>
    <p:bodyStyle>
      <a:lvl1pPr marL="6096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1pPr>
      <a:lvl2pPr marL="12192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2pPr>
      <a:lvl3pPr marL="18288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3pPr>
      <a:lvl4pPr marL="24384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4pPr>
      <a:lvl5pPr marL="30480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5pPr>
      <a:lvl6pPr marL="36576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6pPr>
      <a:lvl7pPr marL="42672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7pPr>
      <a:lvl8pPr marL="48768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8pPr>
      <a:lvl9pPr marL="54864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Barry G. Johnson, Sr. - Sunday, December 10, 2023"/>
          <p:cNvSpPr txBox="1"/>
          <p:nvPr>
            <p:ph type="body" sz="quarter" idx="1"/>
          </p:nvPr>
        </p:nvSpPr>
        <p:spPr>
          <a:xfrm>
            <a:off x="1206499" y="11839047"/>
            <a:ext cx="21971002" cy="636980"/>
          </a:xfrm>
          <a:prstGeom prst="rect">
            <a:avLst/>
          </a:prstGeom>
        </p:spPr>
        <p:txBody>
          <a:bodyPr/>
          <a:lstStyle/>
          <a:p>
            <a:pPr/>
            <a:r>
              <a:t>Barry G. Johnson, Sr. - Sunday, December 10, 2023</a:t>
            </a:r>
          </a:p>
        </p:txBody>
      </p:sp>
      <p:sp>
        <p:nvSpPr>
          <p:cNvPr id="172" name="Why: The Importance of Sharing the Gospel"/>
          <p:cNvSpPr txBox="1"/>
          <p:nvPr>
            <p:ph type="title"/>
          </p:nvPr>
        </p:nvSpPr>
        <p:spPr>
          <a:xfrm>
            <a:off x="1206495" y="2574990"/>
            <a:ext cx="21971006" cy="4648203"/>
          </a:xfrm>
          <a:prstGeom prst="rect">
            <a:avLst/>
          </a:prstGeom>
        </p:spPr>
        <p:txBody>
          <a:bodyPr/>
          <a:lstStyle>
            <a:lvl1pPr>
              <a:defRPr spc="-300"/>
            </a:lvl1pPr>
          </a:lstStyle>
          <a:p>
            <a:pPr/>
            <a:r>
              <a:t>Why: The Importance of Sharing the Gospel</a:t>
            </a:r>
          </a:p>
        </p:txBody>
      </p:sp>
      <p:sp>
        <p:nvSpPr>
          <p:cNvPr id="173" name="The Reality of Evangelism: Being versus Doing"/>
          <p:cNvSpPr txBox="1"/>
          <p:nvPr/>
        </p:nvSpPr>
        <p:spPr>
          <a:xfrm>
            <a:off x="1206500" y="7196865"/>
            <a:ext cx="21971000" cy="1905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spcBef>
                <a:spcPts val="0"/>
              </a:spcBef>
              <a:defRPr b="1" sz="5500">
                <a:solidFill>
                  <a:srgbClr val="FFFFFF"/>
                </a:solidFill>
              </a:defRPr>
            </a:lvl1pPr>
          </a:lstStyle>
          <a:p>
            <a:pPr/>
            <a:r>
              <a:t>The Reality of Evangelism: Being versus Doing</a:t>
            </a:r>
          </a:p>
        </p:txBody>
      </p:sp>
      <p:pic>
        <p:nvPicPr>
          <p:cNvPr id="174" name="Evangelism 2023 Images for Website .009.png" descr="Evangelism 2023 Images for Website .009.png"/>
          <p:cNvPicPr>
            <a:picLocks noChangeAspect="1"/>
          </p:cNvPicPr>
          <p:nvPr/>
        </p:nvPicPr>
        <p:blipFill>
          <a:blip r:embed="rId2">
            <a:extLst/>
          </a:blip>
          <a:stretch>
            <a:fillRect/>
          </a:stretch>
        </p:blipFill>
        <p:spPr>
          <a:xfrm>
            <a:off x="14502060" y="8157409"/>
            <a:ext cx="9881941" cy="555859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age" descr="Image"/>
          <p:cNvPicPr>
            <a:picLocks noChangeAspect="1"/>
          </p:cNvPicPr>
          <p:nvPr/>
        </p:nvPicPr>
        <p:blipFill>
          <a:blip r:embed="rId3">
            <a:extLst/>
          </a:blip>
          <a:stretch>
            <a:fillRect/>
          </a:stretch>
        </p:blipFill>
        <p:spPr>
          <a:xfrm>
            <a:off x="17045" y="9587"/>
            <a:ext cx="24349910" cy="136968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Baptismal Wheel.png" descr="Baptismal Wheel.png"/>
          <p:cNvPicPr>
            <a:picLocks noChangeAspect="1"/>
          </p:cNvPicPr>
          <p:nvPr>
            <p:ph type="pic" idx="21"/>
          </p:nvPr>
        </p:nvPicPr>
        <p:blipFill>
          <a:blip r:embed="rId3">
            <a:extLst/>
          </a:blip>
          <a:srcRect l="0" t="0" r="0" b="0"/>
          <a:stretch>
            <a:fillRect/>
          </a:stretch>
        </p:blipFill>
        <p:spPr>
          <a:xfrm>
            <a:off x="3210283" y="163934"/>
            <a:ext cx="17963434" cy="13388132"/>
          </a:xfrm>
          <a:prstGeom prst="rect">
            <a:avLst/>
          </a:prstGeom>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B. The love of Christ compels us (2 Corinthians 5:14)"/>
          <p:cNvSpPr txBox="1"/>
          <p:nvPr>
            <p:ph type="title"/>
          </p:nvPr>
        </p:nvSpPr>
        <p:spPr>
          <a:xfrm>
            <a:off x="1206500" y="952499"/>
            <a:ext cx="21971000" cy="1433165"/>
          </a:xfrm>
          <a:prstGeom prst="rect">
            <a:avLst/>
          </a:prstGeom>
        </p:spPr>
        <p:txBody>
          <a:bodyPr/>
          <a:lstStyle>
            <a:lvl1pPr defTabSz="2072588">
              <a:defRPr spc="-200" sz="7200"/>
            </a:lvl1pPr>
          </a:lstStyle>
          <a:p>
            <a:pPr/>
            <a:r>
              <a:t>B. The love of Christ compels us (2 Corinthians 5:14)</a:t>
            </a:r>
          </a:p>
        </p:txBody>
      </p:sp>
      <p:sp>
        <p:nvSpPr>
          <p:cNvPr id="218" name="The Reality of Evangelism: Being versus Doing"/>
          <p:cNvSpPr txBox="1"/>
          <p:nvPr>
            <p:ph type="body" sz="quarter" idx="1"/>
          </p:nvPr>
        </p:nvSpPr>
        <p:spPr>
          <a:xfrm>
            <a:off x="1206500" y="2245961"/>
            <a:ext cx="21971000" cy="934780"/>
          </a:xfrm>
          <a:prstGeom prst="rect">
            <a:avLst/>
          </a:prstGeom>
        </p:spPr>
        <p:txBody>
          <a:bodyPr/>
          <a:lstStyle/>
          <a:p>
            <a:pPr/>
            <a:r>
              <a:t>The Reality of Evangelism: Being versus Doing</a:t>
            </a:r>
          </a:p>
        </p:txBody>
      </p:sp>
      <p:sp>
        <p:nvSpPr>
          <p:cNvPr id="219" name="Christ's Compelling Lov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698500" indent="-698500" defTabSz="825500">
              <a:spcBef>
                <a:spcPts val="0"/>
              </a:spcBef>
              <a:defRPr b="1" sz="5500"/>
            </a:pPr>
            <a:r>
              <a:t>Christ's Compelling Love</a:t>
            </a:r>
          </a:p>
          <a:p>
            <a:pPr marL="698500" indent="-698500" defTabSz="825500">
              <a:spcBef>
                <a:spcPts val="0"/>
              </a:spcBef>
              <a:defRPr b="1" sz="5500"/>
            </a:pPr>
            <a:r>
              <a:t>Gospel from Love</a:t>
            </a:r>
          </a:p>
          <a:p>
            <a:pPr marL="698500" indent="-698500" defTabSz="825500">
              <a:spcBef>
                <a:spcPts val="0"/>
              </a:spcBef>
              <a:defRPr b="1" sz="5500"/>
            </a:pPr>
            <a:r>
              <a:t>Active, Powerful Love</a:t>
            </a:r>
          </a:p>
          <a:p>
            <a:pPr marL="698500" indent="-698500" defTabSz="825500">
              <a:spcBef>
                <a:spcPts val="0"/>
              </a:spcBef>
              <a:defRPr b="1" sz="5500"/>
            </a:pPr>
            <a:r>
              <a:t>Extending His Kingdom</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2 Corinthians 5:14 [widescreen].png" descr="2 Corinthians 5:14 [widescreen].png"/>
          <p:cNvPicPr>
            <a:picLocks noChangeAspect="1"/>
          </p:cNvPicPr>
          <p:nvPr>
            <p:ph type="pic" idx="21"/>
          </p:nvPr>
        </p:nvPicPr>
        <p:blipFill>
          <a:blip r:embed="rId2">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4. According to 2 Corinthians 5:14, what motivates Christians to evangelize and share their faith?…"/>
          <p:cNvSpPr txBox="1"/>
          <p:nvPr>
            <p:ph type="body" idx="1"/>
          </p:nvPr>
        </p:nvSpPr>
        <p:spPr>
          <a:xfrm>
            <a:off x="1206500" y="1211484"/>
            <a:ext cx="21971000" cy="11293032"/>
          </a:xfrm>
          <a:prstGeom prst="rect">
            <a:avLst/>
          </a:prstGeom>
        </p:spPr>
        <p:txBody>
          <a:bodyPr numCol="1" spcCol="38100"/>
          <a:lstStyle/>
          <a:p>
            <a:pPr marL="1079500" indent="-1079500">
              <a:lnSpc>
                <a:spcPct val="80000"/>
              </a:lnSpc>
              <a:spcBef>
                <a:spcPts val="0"/>
              </a:spcBef>
              <a:defRPr b="1" spc="-200" sz="8500"/>
            </a:pPr>
            <a:r>
              <a:t>4. According to 2 Corinthians 5:14, what motivates Christians to evangelize and share their faith?</a:t>
            </a:r>
            <a:endParaRPr spc="-170"/>
          </a:p>
          <a:p>
            <a:pPr marL="1079500" indent="-1079500">
              <a:lnSpc>
                <a:spcPct val="80000"/>
              </a:lnSpc>
              <a:spcBef>
                <a:spcPts val="0"/>
              </a:spcBef>
              <a:defRPr b="1" spc="-170" sz="8500"/>
            </a:pPr>
          </a:p>
          <a:p>
            <a:pPr marL="0" indent="0" defTabSz="825500">
              <a:spcBef>
                <a:spcPts val="0"/>
              </a:spcBef>
              <a:buSzTx/>
              <a:buNone/>
              <a:defRPr b="1" sz="5500"/>
            </a:pPr>
            <a:r>
              <a:t>A. Out of duty and fear</a:t>
            </a:r>
          </a:p>
          <a:p>
            <a:pPr marL="0" indent="0" defTabSz="825500">
              <a:spcBef>
                <a:spcPts val="0"/>
              </a:spcBef>
              <a:buSzTx/>
              <a:buNone/>
              <a:defRPr b="1" sz="5500"/>
            </a:pPr>
            <a:r>
              <a:t>B. To gain personal accolades</a:t>
            </a:r>
          </a:p>
          <a:p>
            <a:pPr marL="0" indent="0" defTabSz="825500">
              <a:spcBef>
                <a:spcPts val="0"/>
              </a:spcBef>
              <a:buSzTx/>
              <a:buNone/>
              <a:defRPr b="1" sz="5500"/>
            </a:pPr>
            <a:r>
              <a:t>C. Because of the transformative love of Christ</a:t>
            </a:r>
          </a:p>
          <a:p>
            <a:pPr marL="0" indent="0" defTabSz="825500">
              <a:spcBef>
                <a:spcPts val="0"/>
              </a:spcBef>
              <a:buSzTx/>
              <a:buNone/>
              <a:defRPr b="1" sz="5500"/>
            </a:pPr>
            <a:r>
              <a:t>D. None of the above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5. According to the passage, what kind of love is the love of Christ as it pertains to evangelism?…"/>
          <p:cNvSpPr txBox="1"/>
          <p:nvPr>
            <p:ph type="body" idx="1"/>
          </p:nvPr>
        </p:nvSpPr>
        <p:spPr>
          <a:xfrm>
            <a:off x="1206500" y="1211484"/>
            <a:ext cx="21971000" cy="11293032"/>
          </a:xfrm>
          <a:prstGeom prst="rect">
            <a:avLst/>
          </a:prstGeom>
        </p:spPr>
        <p:txBody>
          <a:bodyPr numCol="1" spcCol="38100"/>
          <a:lstStyle/>
          <a:p>
            <a:pPr marL="1079500" indent="-1079500">
              <a:lnSpc>
                <a:spcPct val="80000"/>
              </a:lnSpc>
              <a:spcBef>
                <a:spcPts val="0"/>
              </a:spcBef>
              <a:defRPr b="1" spc="-200" sz="8500"/>
            </a:pPr>
            <a:r>
              <a:t>5. According to the passage, what kind of love is the love of Christ as it pertains to evangelism?</a:t>
            </a:r>
            <a:endParaRPr spc="-170"/>
          </a:p>
          <a:p>
            <a:pPr marL="1079500" indent="-1079500">
              <a:lnSpc>
                <a:spcPct val="80000"/>
              </a:lnSpc>
              <a:spcBef>
                <a:spcPts val="0"/>
              </a:spcBef>
              <a:defRPr b="1" spc="-170" sz="8500"/>
            </a:pPr>
          </a:p>
          <a:p>
            <a:pPr marL="0" indent="0" defTabSz="825500">
              <a:spcBef>
                <a:spcPts val="0"/>
              </a:spcBef>
              <a:buSzTx/>
              <a:buNone/>
              <a:defRPr b="1" sz="5500"/>
            </a:pPr>
            <a:r>
              <a:t>A. A passive love</a:t>
            </a:r>
          </a:p>
          <a:p>
            <a:pPr marL="0" indent="0" defTabSz="825500">
              <a:spcBef>
                <a:spcPts val="0"/>
              </a:spcBef>
              <a:buSzTx/>
              <a:buNone/>
              <a:defRPr b="1" sz="5500"/>
            </a:pPr>
            <a:r>
              <a:t>B. A love that functions from a place of duty </a:t>
            </a:r>
          </a:p>
          <a:p>
            <a:pPr marL="0" indent="0" defTabSz="825500">
              <a:spcBef>
                <a:spcPts val="0"/>
              </a:spcBef>
              <a:buSzTx/>
              <a:buNone/>
              <a:defRPr b="1" sz="5500"/>
            </a:pPr>
            <a:r>
              <a:t>C. An active, powerful love love-inspiring outreach and sharing of the Gospel</a:t>
            </a:r>
          </a:p>
          <a:p>
            <a:pPr marL="0" indent="0" defTabSz="825500">
              <a:spcBef>
                <a:spcPts val="0"/>
              </a:spcBef>
              <a:buSzTx/>
              <a:buNone/>
              <a:defRPr b="1" sz="5500"/>
            </a:pPr>
            <a:r>
              <a:t>D. A love driven by personal accolades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C. The eternal significance (John 3:16)"/>
          <p:cNvSpPr txBox="1"/>
          <p:nvPr>
            <p:ph type="title"/>
          </p:nvPr>
        </p:nvSpPr>
        <p:spPr>
          <a:xfrm>
            <a:off x="1206500" y="952499"/>
            <a:ext cx="21971000" cy="1433165"/>
          </a:xfrm>
          <a:prstGeom prst="rect">
            <a:avLst/>
          </a:prstGeom>
        </p:spPr>
        <p:txBody>
          <a:bodyPr/>
          <a:lstStyle>
            <a:lvl1pPr>
              <a:defRPr spc="-200"/>
            </a:lvl1pPr>
          </a:lstStyle>
          <a:p>
            <a:pPr/>
            <a:r>
              <a:t>C. The eternal significance (John 3:16)</a:t>
            </a:r>
          </a:p>
        </p:txBody>
      </p:sp>
      <p:sp>
        <p:nvSpPr>
          <p:cNvPr id="234" name="The Reality of Evangelism: Being versus Doing"/>
          <p:cNvSpPr txBox="1"/>
          <p:nvPr>
            <p:ph type="body" sz="quarter" idx="1"/>
          </p:nvPr>
        </p:nvSpPr>
        <p:spPr>
          <a:xfrm>
            <a:off x="1206500" y="2245961"/>
            <a:ext cx="21971000" cy="934780"/>
          </a:xfrm>
          <a:prstGeom prst="rect">
            <a:avLst/>
          </a:prstGeom>
        </p:spPr>
        <p:txBody>
          <a:bodyPr/>
          <a:lstStyle/>
          <a:p>
            <a:pPr/>
            <a:r>
              <a:t>The Reality of Evangelism: Being versus Doing</a:t>
            </a:r>
          </a:p>
        </p:txBody>
      </p:sp>
      <p:sp>
        <p:nvSpPr>
          <p:cNvPr id="235" name="Divine Love Invit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698500" indent="-698500" defTabSz="825500">
              <a:spcBef>
                <a:spcPts val="0"/>
              </a:spcBef>
              <a:defRPr b="1" sz="5500"/>
            </a:pPr>
            <a:r>
              <a:t>Divine Love Invitation</a:t>
            </a:r>
          </a:p>
          <a:p>
            <a:pPr marL="698500" indent="-698500" defTabSz="825500">
              <a:spcBef>
                <a:spcPts val="0"/>
              </a:spcBef>
              <a:defRPr b="1" sz="5500"/>
            </a:pPr>
            <a:r>
              <a:t>Echoes God's Heart</a:t>
            </a:r>
          </a:p>
          <a:p>
            <a:pPr marL="698500" indent="-698500" defTabSz="825500">
              <a:spcBef>
                <a:spcPts val="0"/>
              </a:spcBef>
              <a:defRPr b="1" sz="5500"/>
            </a:pPr>
            <a:r>
              <a:t>Divine Assignment Participation</a:t>
            </a:r>
          </a:p>
          <a:p>
            <a:pPr marL="698500" indent="-698500" defTabSz="825500">
              <a:spcBef>
                <a:spcPts val="0"/>
              </a:spcBef>
              <a:defRPr b="1" sz="5500"/>
            </a:pPr>
            <a:r>
              <a:t>Life-changing Relationship Invitation</a:t>
            </a:r>
          </a:p>
        </p:txBody>
      </p:sp>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John 3:16 [widescreen].png" descr="John 3:16 [widescreen].png"/>
          <p:cNvPicPr>
            <a:picLocks noChangeAspect="1"/>
          </p:cNvPicPr>
          <p:nvPr>
            <p:ph type="pic" idx="21"/>
          </p:nvPr>
        </p:nvPicPr>
        <p:blipFill>
          <a:blip r:embed="rId2">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6. What is John 3:16 primarily highlighting about the Gospel message?…"/>
          <p:cNvSpPr txBox="1"/>
          <p:nvPr>
            <p:ph type="body" idx="1"/>
          </p:nvPr>
        </p:nvSpPr>
        <p:spPr>
          <a:xfrm>
            <a:off x="1206500" y="1211484"/>
            <a:ext cx="21971000" cy="11293032"/>
          </a:xfrm>
          <a:prstGeom prst="rect">
            <a:avLst/>
          </a:prstGeom>
        </p:spPr>
        <p:txBody>
          <a:bodyPr numCol="1" spcCol="38100"/>
          <a:lstStyle/>
          <a:p>
            <a:pPr marL="1079500" indent="-1079500">
              <a:lnSpc>
                <a:spcPct val="100000"/>
              </a:lnSpc>
              <a:spcBef>
                <a:spcPts val="0"/>
              </a:spcBef>
              <a:defRPr b="1" spc="-200" sz="8500"/>
            </a:pPr>
            <a:r>
              <a:t>6. What is John 3:16 primarily highlighting about the Gospel message?</a:t>
            </a:r>
            <a:endParaRPr spc="-170"/>
          </a:p>
          <a:p>
            <a:pPr marL="0" indent="0">
              <a:lnSpc>
                <a:spcPct val="100000"/>
              </a:lnSpc>
              <a:spcBef>
                <a:spcPts val="0"/>
              </a:spcBef>
              <a:buSzTx/>
              <a:buNone/>
              <a:defRPr b="1" spc="-170" sz="8500"/>
            </a:pPr>
          </a:p>
          <a:p>
            <a:pPr marL="0" indent="0" defTabSz="825500">
              <a:spcBef>
                <a:spcPts val="0"/>
              </a:spcBef>
              <a:buSzTx/>
              <a:buNone/>
              <a:defRPr b="1" sz="5500"/>
            </a:pPr>
            <a:r>
              <a:t>A. The duty of Christians to evangelize</a:t>
            </a:r>
          </a:p>
          <a:p>
            <a:pPr marL="0" indent="0" defTabSz="825500">
              <a:spcBef>
                <a:spcPts val="0"/>
              </a:spcBef>
              <a:buSzTx/>
              <a:buNone/>
              <a:defRPr b="1" sz="5500"/>
            </a:pPr>
            <a:r>
              <a:t>B. The importance of personal accolades</a:t>
            </a:r>
          </a:p>
          <a:p>
            <a:pPr marL="0" indent="0" defTabSz="825500">
              <a:spcBef>
                <a:spcPts val="0"/>
              </a:spcBef>
              <a:buSzTx/>
              <a:buNone/>
              <a:defRPr b="1" sz="5500"/>
            </a:pPr>
            <a:r>
              <a:t>C. The grand narrative of God's love and sacrifice for humanity</a:t>
            </a:r>
          </a:p>
          <a:p>
            <a:pPr marL="0" indent="0" defTabSz="825500">
              <a:spcBef>
                <a:spcPts val="0"/>
              </a:spcBef>
              <a:buSzTx/>
              <a:buNone/>
              <a:defRPr b="1" sz="5500"/>
            </a:pPr>
            <a:r>
              <a:t>D. The necessity of getting out of our comfort zones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7. What is the ultimate purpose of evangelism, in light of John 3:16 and its eternal significance?…"/>
          <p:cNvSpPr txBox="1"/>
          <p:nvPr>
            <p:ph type="body" idx="1"/>
          </p:nvPr>
        </p:nvSpPr>
        <p:spPr>
          <a:xfrm>
            <a:off x="1206500" y="1211484"/>
            <a:ext cx="21971000" cy="11293032"/>
          </a:xfrm>
          <a:prstGeom prst="rect">
            <a:avLst/>
          </a:prstGeom>
        </p:spPr>
        <p:txBody>
          <a:bodyPr numCol="1" spcCol="38100"/>
          <a:lstStyle/>
          <a:p>
            <a:pPr marL="1068705" indent="-1068705" defTabSz="2413954">
              <a:lnSpc>
                <a:spcPct val="100000"/>
              </a:lnSpc>
              <a:spcBef>
                <a:spcPts val="0"/>
              </a:spcBef>
              <a:defRPr b="1" spc="-200" sz="8400"/>
            </a:pPr>
            <a:r>
              <a:t>7. What is the ultimate purpose of evangelism, in light of John 3:16 and its eternal significance?</a:t>
            </a:r>
            <a:endParaRPr spc="-168"/>
          </a:p>
          <a:p>
            <a:pPr marL="0" indent="0" defTabSz="2413954">
              <a:lnSpc>
                <a:spcPct val="100000"/>
              </a:lnSpc>
              <a:spcBef>
                <a:spcPts val="0"/>
              </a:spcBef>
              <a:buSzTx/>
              <a:buNone/>
              <a:defRPr b="1" spc="-168" sz="8400"/>
            </a:pPr>
          </a:p>
          <a:p>
            <a:pPr marL="0" indent="0" defTabSz="817244">
              <a:spcBef>
                <a:spcPts val="0"/>
              </a:spcBef>
              <a:buSzTx/>
              <a:buNone/>
              <a:defRPr b="1" sz="5400"/>
            </a:pPr>
            <a:r>
              <a:t>A. To actively share the Gospel</a:t>
            </a:r>
          </a:p>
          <a:p>
            <a:pPr marL="0" indent="0" defTabSz="817244">
              <a:spcBef>
                <a:spcPts val="0"/>
              </a:spcBef>
              <a:buSzTx/>
              <a:buNone/>
              <a:defRPr b="1" sz="5400"/>
            </a:pPr>
            <a:r>
              <a:t>B. To make God's sacrificial love known and invite others into a life-changing relationship with Jesus Christ</a:t>
            </a:r>
          </a:p>
          <a:p>
            <a:pPr marL="0" indent="0" defTabSz="817244">
              <a:spcBef>
                <a:spcPts val="0"/>
              </a:spcBef>
              <a:buSzTx/>
              <a:buNone/>
              <a:defRPr b="1" sz="5400"/>
            </a:pPr>
            <a:r>
              <a:t>C. To reinforce our understanding of the Gospel</a:t>
            </a:r>
          </a:p>
          <a:p>
            <a:pPr marL="0" indent="0" defTabSz="817244">
              <a:spcBef>
                <a:spcPts val="0"/>
              </a:spcBef>
              <a:buSzTx/>
              <a:buNone/>
              <a:defRPr b="1" sz="5400"/>
            </a:pPr>
            <a:r>
              <a:t>D. To go beyond our own personal faith</a:t>
            </a:r>
          </a:p>
        </p:txBody>
      </p:sp>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Lesson 15 &amp; 16"/>
          <p:cNvSpPr txBox="1"/>
          <p:nvPr>
            <p:ph type="title"/>
          </p:nvPr>
        </p:nvSpPr>
        <p:spPr>
          <a:prstGeom prst="rect">
            <a:avLst/>
          </a:prstGeom>
        </p:spPr>
        <p:txBody>
          <a:bodyPr/>
          <a:lstStyle>
            <a:lvl1pPr>
              <a:defRPr spc="-200"/>
            </a:lvl1pPr>
          </a:lstStyle>
          <a:p>
            <a:pPr/>
            <a:r>
              <a:t>Lesson 15 &amp; 16</a:t>
            </a:r>
          </a:p>
        </p:txBody>
      </p:sp>
      <p:sp>
        <p:nvSpPr>
          <p:cNvPr id="177" name="Why Chapter 5"/>
          <p:cNvSpPr txBox="1"/>
          <p:nvPr>
            <p:ph type="body" sz="quarter" idx="1"/>
          </p:nvPr>
        </p:nvSpPr>
        <p:spPr>
          <a:xfrm>
            <a:off x="1206500" y="2245961"/>
            <a:ext cx="9779000" cy="934780"/>
          </a:xfrm>
          <a:prstGeom prst="rect">
            <a:avLst/>
          </a:prstGeom>
        </p:spPr>
        <p:txBody>
          <a:bodyPr/>
          <a:lstStyle/>
          <a:p>
            <a:pPr/>
            <a:r>
              <a:t>Why Chapter 5</a:t>
            </a:r>
          </a:p>
        </p:txBody>
      </p:sp>
      <p:sp>
        <p:nvSpPr>
          <p:cNvPr id="178" name="Questions and Notes for your smart devic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Questions and Notes for your smart device</a:t>
            </a:r>
          </a:p>
        </p:txBody>
      </p:sp>
      <p:pic>
        <p:nvPicPr>
          <p:cNvPr id="179" name="qr-code-lesson 15-16.png" descr="qr-code-lesson 15-16.png"/>
          <p:cNvPicPr>
            <a:picLocks noChangeAspect="1"/>
          </p:cNvPicPr>
          <p:nvPr>
            <p:ph type="pic" idx="22"/>
          </p:nvPr>
        </p:nvPicPr>
        <p:blipFill>
          <a:blip r:embed="rId2">
            <a:extLst/>
          </a:blip>
          <a:srcRect l="1191" t="0" r="1191" b="0"/>
          <a:stretch>
            <a:fillRect/>
          </a:stretch>
        </p:blipFill>
        <p:spPr>
          <a:xfrm>
            <a:off x="12192000" y="1263847"/>
            <a:ext cx="10922000" cy="111887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V. Why: The Importance of Sharing the Gospel"/>
          <p:cNvSpPr txBox="1"/>
          <p:nvPr>
            <p:ph type="title"/>
          </p:nvPr>
        </p:nvSpPr>
        <p:spPr>
          <a:xfrm>
            <a:off x="1206500" y="952499"/>
            <a:ext cx="21971000" cy="1433165"/>
          </a:xfrm>
          <a:prstGeom prst="rect">
            <a:avLst/>
          </a:prstGeom>
        </p:spPr>
        <p:txBody>
          <a:bodyPr/>
          <a:lstStyle>
            <a:lvl1pPr defTabSz="2340804">
              <a:defRPr spc="-200" sz="8100"/>
            </a:lvl1pPr>
          </a:lstStyle>
          <a:p>
            <a:pPr/>
            <a:r>
              <a:t>V. Why: The Importance of Sharing the Gospel</a:t>
            </a:r>
          </a:p>
        </p:txBody>
      </p:sp>
      <p:sp>
        <p:nvSpPr>
          <p:cNvPr id="182" name="The Reality of Evangelism: Being versus Doing"/>
          <p:cNvSpPr txBox="1"/>
          <p:nvPr>
            <p:ph type="body" sz="quarter" idx="1"/>
          </p:nvPr>
        </p:nvSpPr>
        <p:spPr>
          <a:xfrm>
            <a:off x="1206500" y="2245961"/>
            <a:ext cx="21971000" cy="934780"/>
          </a:xfrm>
          <a:prstGeom prst="rect">
            <a:avLst/>
          </a:prstGeom>
        </p:spPr>
        <p:txBody>
          <a:bodyPr/>
          <a:lstStyle/>
          <a:p>
            <a:pPr/>
            <a:r>
              <a:t>The Reality of Evangelism: Being versus Doing</a:t>
            </a:r>
          </a:p>
        </p:txBody>
      </p:sp>
      <p:sp>
        <p:nvSpPr>
          <p:cNvPr id="183" name="Gospel: Bedrock of Faith…"/>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698500" indent="-698500" defTabSz="825500">
              <a:spcBef>
                <a:spcPts val="0"/>
              </a:spcBef>
              <a:defRPr b="1" sz="5500"/>
            </a:pPr>
            <a:r>
              <a:t>Gospel: Bedrock of Faith</a:t>
            </a:r>
          </a:p>
          <a:p>
            <a:pPr marL="698500" indent="-698500" defTabSz="825500">
              <a:spcBef>
                <a:spcPts val="0"/>
              </a:spcBef>
              <a:defRPr b="1" sz="5500"/>
            </a:pPr>
            <a:r>
              <a:t>Evangelism: Expressing Love</a:t>
            </a:r>
          </a:p>
          <a:p>
            <a:pPr marL="698500" indent="-698500" defTabSz="825500">
              <a:spcBef>
                <a:spcPts val="0"/>
              </a:spcBef>
              <a:defRPr b="1" sz="5500"/>
            </a:pPr>
            <a:r>
              <a:t>Great Commission: Making Disciples</a:t>
            </a:r>
          </a:p>
          <a:p>
            <a:pPr marL="698500" indent="-698500" defTabSz="825500">
              <a:spcBef>
                <a:spcPts val="0"/>
              </a:spcBef>
              <a:defRPr b="1" sz="5500"/>
            </a:pPr>
            <a:r>
              <a:t>Spiritual Growth: Messenger and Recipient</a:t>
            </a:r>
          </a:p>
          <a:p>
            <a:pPr marL="698500" indent="-698500" defTabSz="825500">
              <a:spcBef>
                <a:spcPts val="0"/>
              </a:spcBef>
              <a:defRPr b="1" sz="5500"/>
            </a:pPr>
            <a:r>
              <a:t>Hope in Trials</a:t>
            </a:r>
          </a:p>
          <a:p>
            <a:pPr marL="698500" indent="-698500" defTabSz="825500">
              <a:spcBef>
                <a:spcPts val="0"/>
              </a:spcBef>
              <a:defRPr b="1" sz="5500"/>
            </a:pPr>
            <a:r>
              <a:t>Expanding the Kingdom of God</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1. What are the three critical reasons mentioned for the "Why: Importance of Sharing the Gospel" in evangelism?</a:t>
            </a:r>
            <a:endParaRPr spc="-151"/>
          </a:p>
          <a:p>
            <a:pPr marL="960754" indent="-960754" defTabSz="2170121">
              <a:lnSpc>
                <a:spcPct val="80000"/>
              </a:lnSpc>
              <a:spcBef>
                <a:spcPts val="0"/>
              </a:spcBef>
              <a:defRPr b="1" spc="-151" sz="7500"/>
            </a:pPr>
          </a:p>
          <a:p>
            <a:pPr marL="960754" indent="-960754" defTabSz="2170121">
              <a:lnSpc>
                <a:spcPct val="80000"/>
              </a:lnSpc>
              <a:spcBef>
                <a:spcPts val="0"/>
              </a:spcBef>
              <a:defRPr b="1" spc="-151" sz="7500"/>
            </a:pPr>
          </a:p>
          <a:p>
            <a:pPr marL="0" indent="0" defTabSz="734694">
              <a:spcBef>
                <a:spcPts val="0"/>
              </a:spcBef>
              <a:buSzTx/>
              <a:buNone/>
              <a:defRPr b="1"/>
            </a:pPr>
            <a:r>
              <a:t>A. It serves as a platform for intellectual debates.</a:t>
            </a:r>
          </a:p>
          <a:p>
            <a:pPr marL="0" indent="0" defTabSz="734694">
              <a:spcBef>
                <a:spcPts val="0"/>
              </a:spcBef>
              <a:buSzTx/>
              <a:buNone/>
              <a:defRPr b="1"/>
            </a:pPr>
            <a:r>
              <a:t>B. It provides an opportunity for financial gain.</a:t>
            </a:r>
          </a:p>
          <a:p>
            <a:pPr marL="0" indent="0" defTabSz="734694">
              <a:spcBef>
                <a:spcPts val="0"/>
              </a:spcBef>
              <a:buSzTx/>
              <a:buNone/>
              <a:defRPr b="1"/>
            </a:pPr>
            <a:r>
              <a:t>C. It allows us to express our love for God and humanity, helps to disciple others, and fosters spiritual growth for both the evangelist and the recipient.</a:t>
            </a:r>
          </a:p>
          <a:p>
            <a:pPr marL="0" indent="0" defTabSz="734694">
              <a:spcBef>
                <a:spcPts val="0"/>
              </a:spcBef>
              <a:buSzTx/>
              <a:buNone/>
              <a:defRPr b="1"/>
            </a:pPr>
            <a:r>
              <a:t>D. It is a way to achieve personal fame and recognition.</a:t>
            </a:r>
          </a:p>
        </p:txBody>
      </p:sp>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A. Scriptural mandates (Romans 10:14-15)"/>
          <p:cNvSpPr txBox="1"/>
          <p:nvPr>
            <p:ph type="title"/>
          </p:nvPr>
        </p:nvSpPr>
        <p:spPr>
          <a:xfrm>
            <a:off x="1206500" y="952499"/>
            <a:ext cx="21971000" cy="1433165"/>
          </a:xfrm>
          <a:prstGeom prst="rect">
            <a:avLst/>
          </a:prstGeom>
        </p:spPr>
        <p:txBody>
          <a:bodyPr/>
          <a:lstStyle>
            <a:lvl1pPr>
              <a:defRPr spc="-200"/>
            </a:lvl1pPr>
          </a:lstStyle>
          <a:p>
            <a:pPr/>
            <a:r>
              <a:t>A. Scriptural mandates (Romans 10:14-15)</a:t>
            </a:r>
          </a:p>
        </p:txBody>
      </p:sp>
      <p:sp>
        <p:nvSpPr>
          <p:cNvPr id="192" name="The Reality of Evangelism: Being versus Doing"/>
          <p:cNvSpPr txBox="1"/>
          <p:nvPr>
            <p:ph type="body" sz="quarter" idx="1"/>
          </p:nvPr>
        </p:nvSpPr>
        <p:spPr>
          <a:xfrm>
            <a:off x="1206500" y="2245961"/>
            <a:ext cx="21971000" cy="934780"/>
          </a:xfrm>
          <a:prstGeom prst="rect">
            <a:avLst/>
          </a:prstGeom>
        </p:spPr>
        <p:txBody>
          <a:bodyPr/>
          <a:lstStyle/>
          <a:p>
            <a:pPr/>
            <a:r>
              <a:t>The Reality of Evangelism: Being versus Doing</a:t>
            </a:r>
          </a:p>
        </p:txBody>
      </p:sp>
      <p:sp>
        <p:nvSpPr>
          <p:cNvPr id="193" name="Importance of Evangelis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1594907" indent="-1455207" defTabSz="825500">
              <a:spcBef>
                <a:spcPts val="0"/>
              </a:spcBef>
              <a:buFont typeface="Times Roman"/>
              <a:defRPr b="1" sz="5500"/>
            </a:pPr>
            <a:r>
              <a:t>Importance of Evangelism</a:t>
            </a:r>
          </a:p>
          <a:p>
            <a:pPr marL="1594907" indent="-1455207" defTabSz="825500">
              <a:spcBef>
                <a:spcPts val="0"/>
              </a:spcBef>
              <a:buFont typeface="Times Roman"/>
              <a:defRPr b="1" sz="5500"/>
            </a:pPr>
            <a:r>
              <a:t>Source of Belief</a:t>
            </a:r>
          </a:p>
          <a:p>
            <a:pPr marL="1594907" indent="-1455207" defTabSz="825500">
              <a:spcBef>
                <a:spcPts val="0"/>
              </a:spcBef>
              <a:buFont typeface="Times Roman"/>
              <a:defRPr b="1" sz="5500"/>
            </a:pPr>
            <a:r>
              <a:t>Active Sharing</a:t>
            </a:r>
          </a:p>
          <a:p>
            <a:pPr marL="1594907" indent="-1455207" defTabSz="825500">
              <a:spcBef>
                <a:spcPts val="0"/>
              </a:spcBef>
              <a:buFont typeface="Times Roman"/>
              <a:defRPr b="1" sz="5500"/>
            </a:pPr>
            <a:r>
              <a:t>Role as 'Sent'</a:t>
            </a:r>
          </a:p>
        </p:txBody>
      </p:sp>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Romans 10:14 [widescreen].png" descr="Romans 10:14 [widescreen].png"/>
          <p:cNvPicPr>
            <a:picLocks noChangeAspect="1"/>
          </p:cNvPicPr>
          <p:nvPr>
            <p:ph type="pic" idx="21"/>
          </p:nvPr>
        </p:nvPicPr>
        <p:blipFill>
          <a:blip r:embed="rId2">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Romans 10:15 [widescreen].png" descr="Romans 10:15 [widescreen].png"/>
          <p:cNvPicPr>
            <a:picLocks noChangeAspect="1"/>
          </p:cNvPicPr>
          <p:nvPr>
            <p:ph type="pic" idx="21"/>
          </p:nvPr>
        </p:nvPicPr>
        <p:blipFill>
          <a:blip r:embed="rId2">
            <a:extLst/>
          </a:blip>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2. According to Romans 10:14-15, what is the role of each Christian in the spread of the Gospel?…"/>
          <p:cNvSpPr txBox="1"/>
          <p:nvPr>
            <p:ph type="body" idx="1"/>
          </p:nvPr>
        </p:nvSpPr>
        <p:spPr>
          <a:xfrm>
            <a:off x="1206500" y="1211484"/>
            <a:ext cx="21971000" cy="11293032"/>
          </a:xfrm>
          <a:prstGeom prst="rect">
            <a:avLst/>
          </a:prstGeom>
        </p:spPr>
        <p:txBody>
          <a:bodyPr numCol="1" spcCol="38100"/>
          <a:lstStyle/>
          <a:p>
            <a:pPr marL="1079500" indent="-1079500">
              <a:lnSpc>
                <a:spcPct val="80000"/>
              </a:lnSpc>
              <a:spcBef>
                <a:spcPts val="0"/>
              </a:spcBef>
              <a:defRPr b="1" spc="-200" sz="8500"/>
            </a:pPr>
            <a:r>
              <a:t>2. According to Romans 10:14-15, what is the role of each Christian in the spread of the Gospel?</a:t>
            </a:r>
            <a:endParaRPr spc="-170"/>
          </a:p>
          <a:p>
            <a:pPr marL="1079500" indent="-1079500">
              <a:lnSpc>
                <a:spcPct val="80000"/>
              </a:lnSpc>
              <a:spcBef>
                <a:spcPts val="0"/>
              </a:spcBef>
              <a:defRPr b="1" spc="-170" sz="8500"/>
            </a:pPr>
          </a:p>
          <a:p>
            <a:pPr marL="1079500" indent="-1079500">
              <a:lnSpc>
                <a:spcPct val="80000"/>
              </a:lnSpc>
              <a:spcBef>
                <a:spcPts val="0"/>
              </a:spcBef>
              <a:defRPr b="1" spc="-170" sz="8500"/>
            </a:pPr>
          </a:p>
          <a:p>
            <a:pPr marL="0" indent="0" defTabSz="825500">
              <a:spcBef>
                <a:spcPts val="0"/>
              </a:spcBef>
              <a:buSzTx/>
              <a:buNone/>
              <a:defRPr b="1" sz="5500"/>
            </a:pPr>
            <a:r>
              <a:t>A. To only believe in the Gospel</a:t>
            </a:r>
          </a:p>
          <a:p>
            <a:pPr marL="0" indent="0" defTabSz="825500">
              <a:spcBef>
                <a:spcPts val="0"/>
              </a:spcBef>
              <a:buSzTx/>
              <a:buNone/>
              <a:defRPr b="1" sz="5500"/>
            </a:pPr>
            <a:r>
              <a:t>B. To live out faith in private</a:t>
            </a:r>
          </a:p>
          <a:p>
            <a:pPr marL="0" indent="0" defTabSz="825500">
              <a:spcBef>
                <a:spcPts val="0"/>
              </a:spcBef>
              <a:buSzTx/>
              <a:buNone/>
              <a:defRPr b="1" sz="5500"/>
            </a:pPr>
            <a:r>
              <a:t>C. To actively share the Good News (Correct)</a:t>
            </a:r>
          </a:p>
          <a:p>
            <a:pPr marL="0" indent="0" defTabSz="825500">
              <a:spcBef>
                <a:spcPts val="0"/>
              </a:spcBef>
              <a:buSzTx/>
              <a:buNone/>
              <a:defRPr b="1" sz="5500"/>
            </a:pPr>
            <a:r>
              <a:t>D. To attend church</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3. What does Romans 10:14-15 imply about the importance of evangelism?…"/>
          <p:cNvSpPr txBox="1"/>
          <p:nvPr>
            <p:ph type="body" idx="1"/>
          </p:nvPr>
        </p:nvSpPr>
        <p:spPr>
          <a:xfrm>
            <a:off x="1206500" y="1211484"/>
            <a:ext cx="21971000" cy="11293032"/>
          </a:xfrm>
          <a:prstGeom prst="rect">
            <a:avLst/>
          </a:prstGeom>
        </p:spPr>
        <p:txBody>
          <a:bodyPr numCol="1" spcCol="38100"/>
          <a:lstStyle/>
          <a:p>
            <a:pPr marL="1079500" indent="-1079500">
              <a:lnSpc>
                <a:spcPct val="80000"/>
              </a:lnSpc>
              <a:spcBef>
                <a:spcPts val="0"/>
              </a:spcBef>
              <a:defRPr b="1" spc="-200" sz="8500"/>
            </a:pPr>
            <a:r>
              <a:t>3. What does Romans 10:14-15 imply about the importance of evangelism?</a:t>
            </a:r>
            <a:endParaRPr spc="-170"/>
          </a:p>
          <a:p>
            <a:pPr marL="1079500" indent="-1079500">
              <a:lnSpc>
                <a:spcPct val="80000"/>
              </a:lnSpc>
              <a:spcBef>
                <a:spcPts val="0"/>
              </a:spcBef>
              <a:defRPr b="1" spc="-170" sz="8500"/>
            </a:pPr>
          </a:p>
          <a:p>
            <a:pPr marL="1079500" indent="-1079500">
              <a:lnSpc>
                <a:spcPct val="80000"/>
              </a:lnSpc>
              <a:spcBef>
                <a:spcPts val="0"/>
              </a:spcBef>
              <a:defRPr b="1" spc="-170" sz="8500"/>
            </a:pPr>
          </a:p>
          <a:p>
            <a:pPr marL="0" indent="0" defTabSz="825500">
              <a:spcBef>
                <a:spcPts val="0"/>
              </a:spcBef>
              <a:buSzTx/>
              <a:buNone/>
              <a:defRPr b="1" sz="5500"/>
            </a:pPr>
            <a:r>
              <a:t>A. It is optional for Christians</a:t>
            </a:r>
          </a:p>
          <a:p>
            <a:pPr marL="0" indent="0" defTabSz="825500">
              <a:spcBef>
                <a:spcPts val="0"/>
              </a:spcBef>
              <a:buSzTx/>
              <a:buNone/>
              <a:defRPr b="1" sz="5500"/>
            </a:pPr>
            <a:r>
              <a:t>B. It is a process through which others come to know Christ and find salvation</a:t>
            </a:r>
          </a:p>
          <a:p>
            <a:pPr marL="0" indent="0" defTabSz="825500">
              <a:spcBef>
                <a:spcPts val="0"/>
              </a:spcBef>
              <a:buSzTx/>
              <a:buNone/>
              <a:defRPr b="1" sz="5500"/>
            </a:pPr>
            <a:r>
              <a:t>C. It is an activity reserved only for church leaders</a:t>
            </a:r>
          </a:p>
          <a:p>
            <a:pPr marL="0" indent="0" defTabSz="825500">
              <a:spcBef>
                <a:spcPts val="0"/>
              </a:spcBef>
              <a:buSzTx/>
              <a:buNone/>
              <a:defRPr b="1" sz="5500"/>
            </a:pPr>
            <a:r>
              <a:t>D. It is not central to the Christian faith</a:t>
            </a:r>
          </a:p>
        </p:txBody>
      </p:sp>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000000"/>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