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63" r:id="rId3"/>
    <p:sldId id="264" r:id="rId4"/>
    <p:sldId id="265" r:id="rId5"/>
    <p:sldId id="258" r:id="rId6"/>
    <p:sldId id="266" r:id="rId7"/>
    <p:sldId id="267" r:id="rId8"/>
    <p:sldId id="259" r:id="rId9"/>
    <p:sldId id="268" r:id="rId10"/>
    <p:sldId id="269" r:id="rId11"/>
    <p:sldId id="260" r:id="rId12"/>
    <p:sldId id="270" r:id="rId13"/>
    <p:sldId id="271" r:id="rId14"/>
    <p:sldId id="280" r:id="rId15"/>
    <p:sldId id="277" r:id="rId16"/>
    <p:sldId id="278" r:id="rId17"/>
    <p:sldId id="279" r:id="rId18"/>
    <p:sldId id="276" r:id="rId19"/>
    <p:sldId id="261" r:id="rId20"/>
    <p:sldId id="274" r:id="rId21"/>
    <p:sldId id="275" r:id="rId22"/>
    <p:sldId id="262" r:id="rId23"/>
    <p:sldId id="2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966"/>
  </p:normalViewPr>
  <p:slideViewPr>
    <p:cSldViewPr snapToGrid="0">
      <p:cViewPr varScale="1">
        <p:scale>
          <a:sx n="83" d="100"/>
          <a:sy n="83" d="100"/>
        </p:scale>
        <p:origin x="1638"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2C678-8695-6844-9ED9-14D14B84B2B0}"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1B813-D5FD-DE4A-923A-F643290AE767}" type="slidenum">
              <a:rPr lang="en-US" smtClean="0"/>
              <a:t>‹#›</a:t>
            </a:fld>
            <a:endParaRPr lang="en-US"/>
          </a:p>
        </p:txBody>
      </p:sp>
    </p:spTree>
    <p:extLst>
      <p:ext uri="{BB962C8B-B14F-4D97-AF65-F5344CB8AC3E}">
        <p14:creationId xmlns:p14="http://schemas.microsoft.com/office/powerpoint/2010/main" val="114920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a:t>
            </a:r>
          </a:p>
          <a:p>
            <a:r>
              <a:rPr lang="en-US" dirty="0"/>
              <a:t>Thesis "Chapter 1 - Who" underscores the principles of perseverance and patience in evangelism, highlighting their distinct roles in maintaining relentless faith and trusting God's timing, and emphasizes the crucial responsibility and privilege of Christians to disseminate the Gospel, reminding them of God's constant presence and support in this spiritual endeavor.</a:t>
            </a:r>
          </a:p>
        </p:txBody>
      </p:sp>
      <p:sp>
        <p:nvSpPr>
          <p:cNvPr id="4" name="Slide Number Placeholder 3"/>
          <p:cNvSpPr>
            <a:spLocks noGrp="1"/>
          </p:cNvSpPr>
          <p:nvPr>
            <p:ph type="sldNum" sz="quarter" idx="5"/>
          </p:nvPr>
        </p:nvSpPr>
        <p:spPr/>
        <p:txBody>
          <a:bodyPr/>
          <a:lstStyle/>
          <a:p>
            <a:fld id="{84C1B813-D5FD-DE4A-923A-F643290AE767}" type="slidenum">
              <a:rPr lang="en-US" smtClean="0"/>
              <a:t>2</a:t>
            </a:fld>
            <a:endParaRPr lang="en-US"/>
          </a:p>
        </p:txBody>
      </p:sp>
    </p:spTree>
    <p:extLst>
      <p:ext uri="{BB962C8B-B14F-4D97-AF65-F5344CB8AC3E}">
        <p14:creationId xmlns:p14="http://schemas.microsoft.com/office/powerpoint/2010/main" val="2605164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Summary Chapter 4 - Where</a:t>
            </a:r>
          </a:p>
          <a:p>
            <a:pPr algn="l" rtl="0"/>
            <a:r>
              <a:rPr lang="en-US" b="0" i="0" u="none" strike="noStrike" dirty="0">
                <a:solidFill>
                  <a:srgbClr val="000000"/>
                </a:solidFill>
                <a:effectLst/>
              </a:rPr>
              <a:t>The chapter emphasizes the importance of creating environments conducive to evangelism, reiterating that evangelism isn't only a planned exercise but a constant state of preparedness to share the Gospel. It explores various spheres of influence, conveying that the mission field is not limited to far-off lands but is embedded in our everyday spaces. From homes and workplaces to wider communities and online platforms, evangelism happens everywhere and should be an integral part of our lives. </a:t>
            </a:r>
          </a:p>
          <a:p>
            <a:pPr algn="l" rtl="0"/>
            <a:endParaRPr lang="en-US" b="0" i="0" u="none" strike="noStrike" dirty="0">
              <a:solidFill>
                <a:srgbClr val="000000"/>
              </a:solidFill>
              <a:effectLst/>
            </a:endParaRPr>
          </a:p>
          <a:p>
            <a:pPr algn="l" rtl="0"/>
            <a:r>
              <a:rPr lang="en-US" b="0" i="0" u="none" strike="noStrike" dirty="0">
                <a:solidFill>
                  <a:srgbClr val="000000"/>
                </a:solidFill>
                <a:effectLst/>
              </a:rPr>
              <a:t>The family unit and the workplace are highlighted as critical evangelism environments. Parents are urged to serve as primary evangelists to their children, fostering a culture of open conversation about faith. Similarly, the workplace provides opportunities to reflect Christ's love through work ethics and respectful interactions, creating a godly influence that arouses curiosity and fosters opportunities for spiritual conversations. </a:t>
            </a:r>
          </a:p>
          <a:p>
            <a:pPr algn="l" rtl="0"/>
            <a:endParaRPr lang="en-US" b="0" i="0" u="none" strike="noStrike" dirty="0">
              <a:solidFill>
                <a:srgbClr val="000000"/>
              </a:solidFill>
              <a:effectLst/>
            </a:endParaRPr>
          </a:p>
          <a:p>
            <a:pPr algn="l" rtl="0"/>
            <a:r>
              <a:rPr lang="en-US" b="0" i="0" u="none" strike="noStrike" dirty="0">
                <a:solidFill>
                  <a:srgbClr val="000000"/>
                </a:solidFill>
                <a:effectLst/>
              </a:rPr>
              <a:t>Finally, the text underscores the importance of evangelism in the broader community and online platforms. We are encouraged to be prepared to share the Gospel respectfully and meaningfully with those in our community, through acts of service or by displaying Christlike character in daily interactions. The digital age has opened up a new frontier for evangelism, allowing the Gospel to be shared globally, transcending geographical and cultural boundaries. The key is engaging in thoughtful discussions, offering spiritual support, and creating a welcoming online community where faith can be explored.</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12</a:t>
            </a:fld>
            <a:endParaRPr lang="en-US"/>
          </a:p>
        </p:txBody>
      </p:sp>
    </p:spTree>
    <p:extLst>
      <p:ext uri="{BB962C8B-B14F-4D97-AF65-F5344CB8AC3E}">
        <p14:creationId xmlns:p14="http://schemas.microsoft.com/office/powerpoint/2010/main" val="397553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alibri" panose="020F0502020204030204" pitchFamily="34" charset="0"/>
              </a:rPr>
              <a:t>2 Timothy 4:2 (ESV)</a:t>
            </a:r>
            <a:r>
              <a:rPr lang="en-US" sz="1800" dirty="0">
                <a:effectLst/>
                <a:latin typeface="Calibri" panose="020F0502020204030204" pitchFamily="34" charset="0"/>
              </a:rPr>
              <a:t> </a:t>
            </a:r>
          </a:p>
          <a:p>
            <a:pPr marL="0" marR="0">
              <a:lnSpc>
                <a:spcPct val="115000"/>
              </a:lnSpc>
              <a:spcBef>
                <a:spcPts val="0"/>
              </a:spcBef>
              <a:spcAft>
                <a:spcPts val="0"/>
              </a:spcAft>
            </a:pPr>
            <a:r>
              <a:rPr lang="en-US" sz="1800" b="1" u="none" strike="noStrike" dirty="0">
                <a:effectLst/>
                <a:latin typeface="Calibri" panose="020F0502020204030204" pitchFamily="34" charset="0"/>
              </a:rPr>
              <a:t>2</a:t>
            </a:r>
            <a:r>
              <a:rPr lang="en-US" sz="1800" u="none" strike="noStrike" dirty="0">
                <a:effectLst/>
                <a:latin typeface="Calibri" panose="020F0502020204030204" pitchFamily="34" charset="0"/>
              </a:rPr>
              <a:t> </a:t>
            </a:r>
            <a:r>
              <a:rPr lang="en-US" sz="1800" dirty="0">
                <a:effectLst/>
                <a:latin typeface="Calibri" panose="020F0502020204030204" pitchFamily="34" charset="0"/>
              </a:rPr>
              <a:t>preach the word; be ready in season and out of season; reprove, rebuke, and exhort, with complete patience and teaching. </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13</a:t>
            </a:fld>
            <a:endParaRPr lang="en-US"/>
          </a:p>
        </p:txBody>
      </p:sp>
    </p:spTree>
    <p:extLst>
      <p:ext uri="{BB962C8B-B14F-4D97-AF65-F5344CB8AC3E}">
        <p14:creationId xmlns:p14="http://schemas.microsoft.com/office/powerpoint/2010/main" val="108984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37208 zip code same as the church building </a:t>
            </a:r>
          </a:p>
        </p:txBody>
      </p:sp>
      <p:sp>
        <p:nvSpPr>
          <p:cNvPr id="4" name="Slide Number Placeholder 3"/>
          <p:cNvSpPr>
            <a:spLocks noGrp="1"/>
          </p:cNvSpPr>
          <p:nvPr>
            <p:ph type="sldNum" sz="quarter" idx="5"/>
          </p:nvPr>
        </p:nvSpPr>
        <p:spPr/>
        <p:txBody>
          <a:bodyPr/>
          <a:lstStyle/>
          <a:p>
            <a:fld id="{84C1B813-D5FD-DE4A-923A-F643290AE767}" type="slidenum">
              <a:rPr lang="en-US" smtClean="0"/>
              <a:t>14</a:t>
            </a:fld>
            <a:endParaRPr lang="en-US"/>
          </a:p>
        </p:txBody>
      </p:sp>
    </p:spTree>
    <p:extLst>
      <p:ext uri="{BB962C8B-B14F-4D97-AF65-F5344CB8AC3E}">
        <p14:creationId xmlns:p14="http://schemas.microsoft.com/office/powerpoint/2010/main" val="252290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is growing</a:t>
            </a:r>
          </a:p>
          <a:p>
            <a:r>
              <a:rPr lang="en-US" dirty="0"/>
              <a:t>Evangelism should be taking place with every individual and family that have moved into our zip code</a:t>
            </a:r>
          </a:p>
          <a:p>
            <a:endParaRPr lang="en-US" dirty="0"/>
          </a:p>
          <a:p>
            <a:r>
              <a:rPr lang="en-US" dirty="0"/>
              <a:t>In 2019 population was 13,940</a:t>
            </a:r>
          </a:p>
          <a:p>
            <a:r>
              <a:rPr lang="en-US" dirty="0"/>
              <a:t>In 2020 population was 14,290</a:t>
            </a:r>
          </a:p>
          <a:p>
            <a:r>
              <a:rPr lang="en-US" dirty="0"/>
              <a:t>In one year, 350 individuals should have been welcomed by SLCC almost 30 per month</a:t>
            </a:r>
          </a:p>
          <a:p>
            <a:endParaRPr lang="en-US" dirty="0"/>
          </a:p>
          <a:p>
            <a:r>
              <a:rPr lang="en-US" dirty="0"/>
              <a:t>This is the “Where” of Evangelism Crating </a:t>
            </a:r>
            <a:r>
              <a:rPr lang="en-US" dirty="0" err="1"/>
              <a:t>Opportunites</a:t>
            </a:r>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15</a:t>
            </a:fld>
            <a:endParaRPr lang="en-US"/>
          </a:p>
        </p:txBody>
      </p:sp>
    </p:spTree>
    <p:extLst>
      <p:ext uri="{BB962C8B-B14F-4D97-AF65-F5344CB8AC3E}">
        <p14:creationId xmlns:p14="http://schemas.microsoft.com/office/powerpoint/2010/main" val="297457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Age: 32.    Male 31.    Female 32</a:t>
            </a:r>
          </a:p>
          <a:p>
            <a:endParaRPr lang="en-US" dirty="0"/>
          </a:p>
          <a:p>
            <a:pPr marL="228600" indent="-228600">
              <a:buFont typeface="+mj-lt"/>
              <a:buAutoNum type="arabicPeriod"/>
            </a:pPr>
            <a:r>
              <a:rPr lang="en-US" dirty="0"/>
              <a:t>1,862 Age 20-24</a:t>
            </a:r>
          </a:p>
          <a:p>
            <a:pPr marL="228600" indent="-228600">
              <a:buFont typeface="+mj-lt"/>
              <a:buAutoNum type="arabicPeriod"/>
            </a:pPr>
            <a:r>
              <a:rPr lang="en-US" dirty="0"/>
              <a:t>1,275 Age 25-29</a:t>
            </a:r>
          </a:p>
          <a:p>
            <a:pPr marL="228600" indent="-228600">
              <a:buFont typeface="+mj-lt"/>
              <a:buAutoNum type="arabicPeriod"/>
            </a:pPr>
            <a:r>
              <a:rPr lang="en-US" dirty="0"/>
              <a:t>1,196 Age 50-54</a:t>
            </a:r>
          </a:p>
          <a:p>
            <a:pPr marL="228600" indent="-228600">
              <a:buFont typeface="+mj-lt"/>
              <a:buAutoNum type="arabicPeriod"/>
            </a:pPr>
            <a:r>
              <a:rPr lang="en-US" dirty="0"/>
              <a:t>1,147 Age 15-19</a:t>
            </a:r>
          </a:p>
          <a:p>
            <a:pPr marL="228600" indent="-228600">
              <a:buFont typeface="+mj-lt"/>
              <a:buAutoNum type="arabicPeriod"/>
            </a:pPr>
            <a:r>
              <a:rPr lang="en-US" dirty="0"/>
              <a:t>1,161 Under Age 5</a:t>
            </a:r>
          </a:p>
          <a:p>
            <a:pPr marL="228600" indent="-228600">
              <a:buFont typeface="+mj-lt"/>
              <a:buAutoNum type="arabicPeriod"/>
            </a:pPr>
            <a:r>
              <a:rPr lang="en-US" dirty="0"/>
              <a:t>1,082 Age 10-14 Tied</a:t>
            </a:r>
          </a:p>
          <a:p>
            <a:pPr marL="228600" indent="-228600">
              <a:buFont typeface="+mj-lt"/>
              <a:buAutoNum type="arabicPeriod"/>
            </a:pPr>
            <a:r>
              <a:rPr lang="en-US" dirty="0"/>
              <a:t>1,082 Age 45-49 Tied</a:t>
            </a:r>
          </a:p>
          <a:p>
            <a:pPr marL="228600" indent="-228600">
              <a:buFont typeface="+mj-lt"/>
              <a:buAutoNum type="arabicPeriod"/>
            </a:pPr>
            <a:r>
              <a:rPr lang="en-US" dirty="0"/>
              <a:t>1,063 Age 30-34</a:t>
            </a:r>
          </a:p>
          <a:p>
            <a:pPr marL="228600" indent="-228600">
              <a:buFont typeface="+mj-lt"/>
              <a:buAutoNum type="arabicPeriod"/>
            </a:pPr>
            <a:r>
              <a:rPr lang="en-US" dirty="0"/>
              <a:t>1,030 Age 5-9</a:t>
            </a:r>
          </a:p>
        </p:txBody>
      </p:sp>
      <p:sp>
        <p:nvSpPr>
          <p:cNvPr id="4" name="Slide Number Placeholder 3"/>
          <p:cNvSpPr>
            <a:spLocks noGrp="1"/>
          </p:cNvSpPr>
          <p:nvPr>
            <p:ph type="sldNum" sz="quarter" idx="5"/>
          </p:nvPr>
        </p:nvSpPr>
        <p:spPr/>
        <p:txBody>
          <a:bodyPr/>
          <a:lstStyle/>
          <a:p>
            <a:fld id="{84C1B813-D5FD-DE4A-923A-F643290AE767}" type="slidenum">
              <a:rPr lang="en-US" smtClean="0"/>
              <a:t>16</a:t>
            </a:fld>
            <a:endParaRPr lang="en-US"/>
          </a:p>
        </p:txBody>
      </p:sp>
    </p:spTree>
    <p:extLst>
      <p:ext uri="{BB962C8B-B14F-4D97-AF65-F5344CB8AC3E}">
        <p14:creationId xmlns:p14="http://schemas.microsoft.com/office/powerpoint/2010/main" val="2971840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Households in 37208 = 6313</a:t>
            </a:r>
          </a:p>
          <a:p>
            <a:r>
              <a:rPr lang="en-US" dirty="0"/>
              <a:t>&lt; $25,000 = 3,357 households</a:t>
            </a:r>
          </a:p>
          <a:p>
            <a:r>
              <a:rPr lang="en-US" dirty="0"/>
              <a:t>$25,000 - $44,999 = 1,106 households</a:t>
            </a:r>
          </a:p>
          <a:p>
            <a:r>
              <a:rPr lang="en-US" dirty="0"/>
              <a:t>$45,000 - $59,000 = 731 households</a:t>
            </a:r>
          </a:p>
          <a:p>
            <a:r>
              <a:rPr lang="en-US" dirty="0"/>
              <a:t>$60,000 - $99,000 = 719 households</a:t>
            </a:r>
          </a:p>
          <a:p>
            <a:r>
              <a:rPr lang="en-US" dirty="0"/>
              <a:t>$100,000 - $149,000 = 217 households</a:t>
            </a:r>
          </a:p>
          <a:p>
            <a:r>
              <a:rPr lang="en-US" dirty="0"/>
              <a:t>$150,000 – 199,000 = 126 households</a:t>
            </a:r>
          </a:p>
          <a:p>
            <a:r>
              <a:rPr lang="en-US" dirty="0"/>
              <a:t>$200,000+ = 57 households</a:t>
            </a:r>
          </a:p>
          <a:p>
            <a:endParaRPr lang="en-US" dirty="0"/>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17</a:t>
            </a:fld>
            <a:endParaRPr lang="en-US"/>
          </a:p>
        </p:txBody>
      </p:sp>
    </p:spTree>
    <p:extLst>
      <p:ext uri="{BB962C8B-B14F-4D97-AF65-F5344CB8AC3E}">
        <p14:creationId xmlns:p14="http://schemas.microsoft.com/office/powerpoint/2010/main" val="2159549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approximately non-religious = 6,491 people in 37208</a:t>
            </a:r>
          </a:p>
          <a:p>
            <a:r>
              <a:rPr lang="en-US" dirty="0"/>
              <a:t>Using the Pentecost Paradigm of .3% or .003 times 6,491 would equal 19.473 potential baptisms</a:t>
            </a:r>
          </a:p>
          <a:p>
            <a:endParaRPr lang="en-US" dirty="0"/>
          </a:p>
          <a:p>
            <a:r>
              <a:rPr lang="en-US" dirty="0"/>
              <a:t>44.5% approximately Protestant believers = 7,149</a:t>
            </a:r>
          </a:p>
          <a:p>
            <a:r>
              <a:rPr lang="en-US" dirty="0"/>
              <a:t>Using the Pentecost Paradigm of .3% or .003 times 7,149 would equal 21.447 potential baptisms</a:t>
            </a:r>
          </a:p>
          <a:p>
            <a:endParaRPr lang="en-US" dirty="0"/>
          </a:p>
          <a:p>
            <a:r>
              <a:rPr lang="en-US" dirty="0"/>
              <a:t>That’s a total of 40 potential baptisms from these two groups </a:t>
            </a:r>
          </a:p>
        </p:txBody>
      </p:sp>
      <p:sp>
        <p:nvSpPr>
          <p:cNvPr id="4" name="Slide Number Placeholder 3"/>
          <p:cNvSpPr>
            <a:spLocks noGrp="1"/>
          </p:cNvSpPr>
          <p:nvPr>
            <p:ph type="sldNum" sz="quarter" idx="5"/>
          </p:nvPr>
        </p:nvSpPr>
        <p:spPr/>
        <p:txBody>
          <a:bodyPr/>
          <a:lstStyle/>
          <a:p>
            <a:fld id="{84C1B813-D5FD-DE4A-923A-F643290AE767}" type="slidenum">
              <a:rPr lang="en-US" smtClean="0"/>
              <a:t>18</a:t>
            </a:fld>
            <a:endParaRPr lang="en-US"/>
          </a:p>
        </p:txBody>
      </p:sp>
    </p:spTree>
    <p:extLst>
      <p:ext uri="{BB962C8B-B14F-4D97-AF65-F5344CB8AC3E}">
        <p14:creationId xmlns:p14="http://schemas.microsoft.com/office/powerpoint/2010/main" val="1507180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a:t>
            </a:r>
          </a:p>
          <a:p>
            <a:pPr algn="l" rtl="0"/>
            <a:r>
              <a:rPr lang="en-US" b="0" i="0" u="none" strike="noStrike" dirty="0">
                <a:solidFill>
                  <a:srgbClr val="000000"/>
                </a:solidFill>
                <a:effectLst/>
              </a:rPr>
              <a:t>"Upholding and communicating the Gospel is paramount as it embodies the fundamental teachings of faith, propagates spiritual growth, and provides a beacon of hope and redemption to humanity."</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19</a:t>
            </a:fld>
            <a:endParaRPr lang="en-US"/>
          </a:p>
        </p:txBody>
      </p:sp>
    </p:spTree>
    <p:extLst>
      <p:ext uri="{BB962C8B-B14F-4D97-AF65-F5344CB8AC3E}">
        <p14:creationId xmlns:p14="http://schemas.microsoft.com/office/powerpoint/2010/main" val="2317930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Summary Chapter 5 - Why</a:t>
            </a:r>
          </a:p>
          <a:p>
            <a:pPr algn="l" rtl="0"/>
            <a:r>
              <a:rPr lang="en-US" b="0" i="0" u="none" strike="noStrike" dirty="0">
                <a:solidFill>
                  <a:srgbClr val="000000"/>
                </a:solidFill>
                <a:effectLst/>
              </a:rPr>
              <a:t>Evangelism, or sharing the Gospel, holds deep significance in the Christian faith. Its importance lies in bringing others to Christ, nurturing new believers, and fostering spiritual growth for both the evangelist and recipient. This action strengthens the evangelist's understanding of the Gospel, deepens their faith, and cultivates compassion. For the recipient, it offers an opportunity to experience God's love, find hope, and become part of a spiritual family.</a:t>
            </a:r>
          </a:p>
          <a:p>
            <a:pPr algn="l" rtl="0"/>
            <a:endParaRPr lang="en-US" b="0" i="0" u="none" strike="noStrike" dirty="0">
              <a:solidFill>
                <a:srgbClr val="000000"/>
              </a:solidFill>
              <a:effectLst/>
            </a:endParaRPr>
          </a:p>
          <a:p>
            <a:pPr algn="l" rtl="0"/>
            <a:r>
              <a:rPr lang="en-US" b="0" i="0" u="none" strike="noStrike" dirty="0">
                <a:solidFill>
                  <a:srgbClr val="000000"/>
                </a:solidFill>
                <a:effectLst/>
              </a:rPr>
              <a:t>Romans 10:14-15 and 2 Corinthians 5:14 mandate and motivate us to evangelize. Romans clearly states that belief in Christ comes from hearing His word, possible only through evangelism. It underscores that each Christian has a role to play in spreading the Gospel, reminding us of this work's beauty and transformative power. 2 Corinthians 5:14 further motivates us by highlighting that the love of Christ compels us to evangelize. This is not a duty, but a compelling act of love, an active and powerful force that encourages us to extend beyond our comfort zones to share the message of love, forgiveness, and hope.</a:t>
            </a:r>
          </a:p>
          <a:p>
            <a:pPr algn="l" rtl="0"/>
            <a:endParaRPr lang="en-US" b="0" i="0" u="none" strike="noStrike" dirty="0">
              <a:solidFill>
                <a:srgbClr val="000000"/>
              </a:solidFill>
              <a:effectLst/>
            </a:endParaRPr>
          </a:p>
          <a:p>
            <a:pPr algn="l" rtl="0"/>
            <a:r>
              <a:rPr lang="en-US" b="0" i="0" u="none" strike="noStrike" dirty="0">
                <a:solidFill>
                  <a:srgbClr val="000000"/>
                </a:solidFill>
                <a:effectLst/>
              </a:rPr>
              <a:t>Finally, John 3:16 highlights the eternal significance of evangelism. The verse encapsulates the grand narrative of the Gospel, demonstrating God's profound love for humanity and His promise of eternal life through belief in Christ. Evangelism thus becomes a divine invitation extended from a place of love, echoing God's heart and willingness to sacrifice His only Son for humanity's salvation. By sharing our faith, we partake in this divine assignment, inviting others into a life-changing relationship with Jesus Christ.</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20</a:t>
            </a:fld>
            <a:endParaRPr lang="en-US"/>
          </a:p>
        </p:txBody>
      </p:sp>
    </p:spTree>
    <p:extLst>
      <p:ext uri="{BB962C8B-B14F-4D97-AF65-F5344CB8AC3E}">
        <p14:creationId xmlns:p14="http://schemas.microsoft.com/office/powerpoint/2010/main" val="45831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alibri" panose="020F0502020204030204" pitchFamily="34" charset="0"/>
              </a:rPr>
              <a:t>Romans 10:14–15 (ESV)</a:t>
            </a:r>
            <a:r>
              <a:rPr lang="en-US" sz="1800" dirty="0">
                <a:effectLst/>
                <a:latin typeface="Calibri" panose="020F0502020204030204" pitchFamily="34" charset="0"/>
              </a:rPr>
              <a:t> </a:t>
            </a:r>
          </a:p>
          <a:p>
            <a:pPr marL="0" marR="0" indent="152400">
              <a:lnSpc>
                <a:spcPct val="115000"/>
              </a:lnSpc>
              <a:spcBef>
                <a:spcPts val="0"/>
              </a:spcBef>
              <a:spcAft>
                <a:spcPts val="0"/>
              </a:spcAft>
            </a:pPr>
            <a:r>
              <a:rPr lang="en-US" sz="1800" b="1" u="none" strike="noStrike" dirty="0">
                <a:effectLst/>
                <a:latin typeface="Calibri" panose="020F0502020204030204" pitchFamily="34" charset="0"/>
              </a:rPr>
              <a:t>14</a:t>
            </a:r>
            <a:r>
              <a:rPr lang="en-US" sz="1800" u="none" strike="noStrike" dirty="0">
                <a:effectLst/>
                <a:latin typeface="Calibri" panose="020F0502020204030204" pitchFamily="34" charset="0"/>
              </a:rPr>
              <a:t> </a:t>
            </a:r>
            <a:r>
              <a:rPr lang="en-US" sz="1800" dirty="0">
                <a:effectLst/>
                <a:latin typeface="Calibri" panose="020F0502020204030204" pitchFamily="34" charset="0"/>
              </a:rPr>
              <a:t>How then will they call on him in whom they have not believed? And how are they to believe in him of whom they have never heard? And how are they to hear without someone preaching? </a:t>
            </a:r>
            <a:r>
              <a:rPr lang="en-US" sz="1800" b="1" u="none" strike="noStrike" dirty="0">
                <a:effectLst/>
                <a:latin typeface="Calibri" panose="020F0502020204030204" pitchFamily="34" charset="0"/>
              </a:rPr>
              <a:t>15</a:t>
            </a:r>
            <a:r>
              <a:rPr lang="en-US" sz="1800" u="none" strike="noStrike" dirty="0">
                <a:effectLst/>
                <a:latin typeface="Calibri" panose="020F0502020204030204" pitchFamily="34" charset="0"/>
              </a:rPr>
              <a:t> </a:t>
            </a:r>
            <a:r>
              <a:rPr lang="en-US" sz="1800" dirty="0">
                <a:effectLst/>
                <a:latin typeface="Calibri" panose="020F0502020204030204" pitchFamily="34" charset="0"/>
              </a:rPr>
              <a:t>And how are they to preach unless they are sent? As it is written, “How beautiful are the feet of those who preach the good news!” </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21</a:t>
            </a:fld>
            <a:endParaRPr lang="en-US"/>
          </a:p>
        </p:txBody>
      </p:sp>
    </p:spTree>
    <p:extLst>
      <p:ext uri="{BB962C8B-B14F-4D97-AF65-F5344CB8AC3E}">
        <p14:creationId xmlns:p14="http://schemas.microsoft.com/office/powerpoint/2010/main" val="306165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Summary Chapter 1 - Who</a:t>
            </a:r>
          </a:p>
          <a:p>
            <a:pPr algn="l" rtl="0"/>
            <a:r>
              <a:rPr lang="en-US" b="0" i="0" u="none" strike="noStrike" dirty="0">
                <a:solidFill>
                  <a:srgbClr val="000000"/>
                </a:solidFill>
                <a:effectLst/>
              </a:rPr>
              <a:t>Being Evangelism revolves around vital principles like "perseverance" and "patience." "Perseverance" propels us to continue our spiritual journey amidst trials, drawing strength from Galatians 6:9 (NIV) and 1 Corinthians 15:58 (NIV), which remind us of the fruitful outcomes of our unwavering commitment. Evangelism is a process, not a one-off event, requiring steadfast, long-term dedication. "Patience," another integral component of "Being Evangelism," relates to the personal nature of faith and people's timelines in accepting it. It's about trusting in God's timing for spiritual growth, practicing empathy, and respecting individual faith journeys.</a:t>
            </a:r>
          </a:p>
          <a:p>
            <a:pPr algn="l" rtl="0"/>
            <a:endParaRPr lang="en-US" b="0" i="0" u="none" strike="noStrike" dirty="0">
              <a:solidFill>
                <a:srgbClr val="000000"/>
              </a:solidFill>
              <a:effectLst/>
            </a:endParaRPr>
          </a:p>
          <a:p>
            <a:pPr algn="l" rtl="0"/>
            <a:r>
              <a:rPr lang="en-US" b="0" i="0" u="none" strike="noStrike" dirty="0">
                <a:solidFill>
                  <a:srgbClr val="000000"/>
                </a:solidFill>
                <a:effectLst/>
              </a:rPr>
              <a:t>Though patience and perseverance play vital roles in evangelism, they serve distinct purposes. Patience pertains to calmly waiting for someone to embrace faith, while "perseverance" focuses on the continued effort of sharing the Gospel and living out faith despite opposition or indifference. Patience governs our responses, while perseverance shapes our mission. In essence, "perseverance" is about sharing Christ's love relentlessly, whereas "patience" pertains to trusting God's timing for the transformation of hearts.</a:t>
            </a:r>
          </a:p>
          <a:p>
            <a:pPr algn="l" rtl="0"/>
            <a:endParaRPr lang="en-US" b="0" i="0" u="none" strike="noStrike" dirty="0">
              <a:solidFill>
                <a:srgbClr val="000000"/>
              </a:solidFill>
              <a:effectLst/>
            </a:endParaRPr>
          </a:p>
          <a:p>
            <a:pPr algn="l" rtl="0"/>
            <a:r>
              <a:rPr lang="en-US" b="0" i="0" u="none" strike="noStrike" dirty="0">
                <a:solidFill>
                  <a:srgbClr val="000000"/>
                </a:solidFill>
                <a:effectLst/>
              </a:rPr>
              <a:t>The phrase, "If not us, then who?" is a powerful call to action for Christians in spreading the Gospel. It underlines Christians' responsibility and privilege in disseminating the Good News of Jesus Christ. Evangelism is an integral part of Christian discipleship and service to God. Many will remain unaware of God's love and salvation if Christians do not take up this mantle. Despite the challenges, it's important to remember that God accompanies and equips His followers in this spiritual endeavor. The message ends on a powerful note with Matthew 28:20, reminding us of God's constant presence and support.</a:t>
            </a:r>
          </a:p>
          <a:p>
            <a:pPr algn="l" rtl="0"/>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3</a:t>
            </a:fld>
            <a:endParaRPr lang="en-US"/>
          </a:p>
        </p:txBody>
      </p:sp>
    </p:spTree>
    <p:extLst>
      <p:ext uri="{BB962C8B-B14F-4D97-AF65-F5344CB8AC3E}">
        <p14:creationId xmlns:p14="http://schemas.microsoft.com/office/powerpoint/2010/main" val="390769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a:t>
            </a:r>
          </a:p>
          <a:p>
            <a:r>
              <a:rPr lang="en-US" dirty="0"/>
              <a:t>"Connecting People to Their Need for the Gospel" is a crucial endeavor that illuminates the inherent human desire for salvation, providing a transformative path towards acknowledging personal imperfections and embracing the profound, redemptive power of the Gospel.</a:t>
            </a:r>
          </a:p>
        </p:txBody>
      </p:sp>
      <p:sp>
        <p:nvSpPr>
          <p:cNvPr id="4" name="Slide Number Placeholder 3"/>
          <p:cNvSpPr>
            <a:spLocks noGrp="1"/>
          </p:cNvSpPr>
          <p:nvPr>
            <p:ph type="sldNum" sz="quarter" idx="5"/>
          </p:nvPr>
        </p:nvSpPr>
        <p:spPr/>
        <p:txBody>
          <a:bodyPr/>
          <a:lstStyle/>
          <a:p>
            <a:fld id="{84C1B813-D5FD-DE4A-923A-F643290AE767}" type="slidenum">
              <a:rPr lang="en-US" smtClean="0"/>
              <a:t>22</a:t>
            </a:fld>
            <a:endParaRPr lang="en-US"/>
          </a:p>
        </p:txBody>
      </p:sp>
    </p:spTree>
    <p:extLst>
      <p:ext uri="{BB962C8B-B14F-4D97-AF65-F5344CB8AC3E}">
        <p14:creationId xmlns:p14="http://schemas.microsoft.com/office/powerpoint/2010/main" val="189591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Summary Chapter 6 - How</a:t>
            </a:r>
          </a:p>
          <a:p>
            <a:pPr algn="l" rtl="0"/>
            <a:r>
              <a:rPr lang="en-US" b="0" i="0" u="none" strike="noStrike" dirty="0">
                <a:solidFill>
                  <a:srgbClr val="000000"/>
                </a:solidFill>
                <a:effectLst/>
              </a:rPr>
              <a:t>The first section of the text emphasizes an understanding of two significant verses from Romans: Romans 3:23 and Romans 6:23. Romans 3:23 uncovers the universal nature of humanity's sinful condition that separates us from God. Romans 6:23 reveals the consequences of sin—spiritual death—but it also introduces the antidote: the gift of God, which is eternal life through Jesus Christ. These verses highlight the inescapable need for salvation that can only be fulfilled by Christ's redeeming work, underscoring the importance of sharing this message with others, thereby connecting people to their need for the Gospel.</a:t>
            </a:r>
          </a:p>
          <a:p>
            <a:pPr algn="l" rtl="0"/>
            <a:endParaRPr lang="en-US" b="0" i="0" u="none" strike="noStrike" dirty="0">
              <a:solidFill>
                <a:srgbClr val="000000"/>
              </a:solidFill>
              <a:effectLst/>
            </a:endParaRPr>
          </a:p>
          <a:p>
            <a:pPr algn="l" rtl="0"/>
            <a:r>
              <a:rPr lang="en-US" b="0" i="0" u="none" strike="noStrike" dirty="0">
                <a:solidFill>
                  <a:srgbClr val="000000"/>
                </a:solidFill>
                <a:effectLst/>
              </a:rPr>
              <a:t>The text discusses practical examples of sharing the Gospel in everyday scenarios. As exemplified by Jen's conversation with Laura, personal conversations and shared experiences can serve as catalysts for faith discussions. Demonstrating Christ's love through actions, like Tom's volunteering at a homeless shelter, can also pique interest in the Gospel. Additionally, leveraging technology and social media, as Alice did through her Instagram account, can reach a broad audience and open up discussions about faith, emphasizing that every interaction can be an opportunity to share the Gospel.</a:t>
            </a:r>
          </a:p>
          <a:p>
            <a:pPr algn="l" rtl="0"/>
            <a:endParaRPr lang="en-US" b="0" i="0" u="none" strike="noStrike" dirty="0">
              <a:solidFill>
                <a:srgbClr val="000000"/>
              </a:solidFill>
              <a:effectLst/>
            </a:endParaRPr>
          </a:p>
          <a:p>
            <a:pPr algn="l" rtl="0"/>
            <a:r>
              <a:rPr lang="en-US" b="0" i="0" u="none" strike="noStrike" dirty="0">
                <a:solidFill>
                  <a:srgbClr val="000000"/>
                </a:solidFill>
                <a:effectLst/>
              </a:rPr>
              <a:t>Lastly, the text offers simple exercises to assist in articulating the Gospel clearly. Crafting a personal testimony can help relate one's faith journey concisely and relatable. The Bridge Illustration is a visual tool highlighting humanity's need for salvation and God's provision through Christ. Memorizing key scriptures that explain the Gospel message can also aid in explaining it confidently using the Bible's words. These exercises, along with understanding humanity's inherent need for salvation and taking advantage of everyday scenarios to share the Gospel, effectively connect people to their need for the Gospel.</a:t>
            </a:r>
          </a:p>
          <a:p>
            <a:pPr algn="l"/>
            <a:br>
              <a:rPr lang="en-US" b="0" i="0" u="none" strike="noStrike" dirty="0">
                <a:solidFill>
                  <a:srgbClr val="000000"/>
                </a:solidFill>
                <a:effectLst/>
              </a:rPr>
            </a:br>
            <a:endParaRPr lang="en-US" b="0" i="0" u="none" strike="noStrike" dirty="0">
              <a:solidFill>
                <a:srgbClr val="000000"/>
              </a:solidFill>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23</a:t>
            </a:fld>
            <a:endParaRPr lang="en-US"/>
          </a:p>
        </p:txBody>
      </p:sp>
    </p:spTree>
    <p:extLst>
      <p:ext uri="{BB962C8B-B14F-4D97-AF65-F5344CB8AC3E}">
        <p14:creationId xmlns:p14="http://schemas.microsoft.com/office/powerpoint/2010/main" val="43584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alibri" panose="020F0502020204030204" pitchFamily="34" charset="0"/>
              </a:rPr>
              <a:t>Galatians 6:9 (ESV)</a:t>
            </a:r>
            <a:r>
              <a:rPr lang="en-US" sz="1800" dirty="0">
                <a:effectLst/>
                <a:latin typeface="Calibri" panose="020F0502020204030204" pitchFamily="34" charset="0"/>
              </a:rPr>
              <a:t> </a:t>
            </a:r>
          </a:p>
          <a:p>
            <a:pPr marL="0" marR="0">
              <a:lnSpc>
                <a:spcPct val="115000"/>
              </a:lnSpc>
              <a:spcBef>
                <a:spcPts val="0"/>
              </a:spcBef>
              <a:spcAft>
                <a:spcPts val="0"/>
              </a:spcAft>
            </a:pPr>
            <a:r>
              <a:rPr lang="en-US" sz="1800" b="1" u="none" strike="noStrike" dirty="0">
                <a:effectLst/>
                <a:latin typeface="Calibri" panose="020F0502020204030204" pitchFamily="34" charset="0"/>
              </a:rPr>
              <a:t>9</a:t>
            </a:r>
            <a:r>
              <a:rPr lang="en-US" sz="1800" u="none" strike="noStrike" dirty="0">
                <a:effectLst/>
                <a:latin typeface="Calibri" panose="020F0502020204030204" pitchFamily="34" charset="0"/>
              </a:rPr>
              <a:t> </a:t>
            </a:r>
            <a:r>
              <a:rPr lang="en-US" sz="1800" dirty="0">
                <a:effectLst/>
                <a:latin typeface="Calibri" panose="020F0502020204030204" pitchFamily="34" charset="0"/>
              </a:rPr>
              <a:t>And let us not grow weary of doing good, for in due season we will reap, if we do not give up. </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4</a:t>
            </a:fld>
            <a:endParaRPr lang="en-US"/>
          </a:p>
        </p:txBody>
      </p:sp>
    </p:spTree>
    <p:extLst>
      <p:ext uri="{BB962C8B-B14F-4D97-AF65-F5344CB8AC3E}">
        <p14:creationId xmlns:p14="http://schemas.microsoft.com/office/powerpoint/2010/main" val="88923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 </a:t>
            </a:r>
          </a:p>
          <a:p>
            <a:r>
              <a:rPr lang="en-US" dirty="0"/>
              <a:t>Biblical evangelism, as explained in the text, entails acting as heralds of Christ's life-altering Gospel message—with core elements of Christ's willing sacrifice, His undeniable death, triumphant resurrection, and the assurance of believers' resurrection—while differentiating between evangelism (spreading the Gospel to non-believers) and discipleship (nurturing believers' spiritual maturity post-conversion), both integral to fulfilling the Great Commission.</a:t>
            </a:r>
          </a:p>
        </p:txBody>
      </p:sp>
      <p:sp>
        <p:nvSpPr>
          <p:cNvPr id="4" name="Slide Number Placeholder 3"/>
          <p:cNvSpPr>
            <a:spLocks noGrp="1"/>
          </p:cNvSpPr>
          <p:nvPr>
            <p:ph type="sldNum" sz="quarter" idx="5"/>
          </p:nvPr>
        </p:nvSpPr>
        <p:spPr/>
        <p:txBody>
          <a:bodyPr/>
          <a:lstStyle/>
          <a:p>
            <a:fld id="{84C1B813-D5FD-DE4A-923A-F643290AE767}" type="slidenum">
              <a:rPr lang="en-US" smtClean="0"/>
              <a:t>5</a:t>
            </a:fld>
            <a:endParaRPr lang="en-US"/>
          </a:p>
        </p:txBody>
      </p:sp>
    </p:spTree>
    <p:extLst>
      <p:ext uri="{BB962C8B-B14F-4D97-AF65-F5344CB8AC3E}">
        <p14:creationId xmlns:p14="http://schemas.microsoft.com/office/powerpoint/2010/main" val="391116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Summary Chapter 2 - What: Defining Biblical Evangelism</a:t>
            </a:r>
          </a:p>
          <a:p>
            <a:pPr algn="l" rtl="0"/>
            <a:r>
              <a:rPr lang="en-US" b="0" i="0" u="none" strike="noStrike" dirty="0">
                <a:solidFill>
                  <a:srgbClr val="000000"/>
                </a:solidFill>
                <a:effectLst/>
              </a:rPr>
              <a:t>Biblical evangelism, as the text defines it, is the task of acting as Christ's heralds, delivering the life-transforming message of the Gospel with boldness and conviction. It is a holy mandate that calls the world to respond to God's offer of salvation through Christ. This evangelistic mission surpasses merely sharing personal faith narratives or intellectual persuasion and is elevated to the responsibility akin to a herald delivering a king's message.</a:t>
            </a:r>
          </a:p>
          <a:p>
            <a:pPr algn="l" rtl="0"/>
            <a:endParaRPr lang="en-US" b="0" i="0" u="none" strike="noStrike" dirty="0">
              <a:solidFill>
                <a:srgbClr val="000000"/>
              </a:solidFill>
              <a:effectLst/>
            </a:endParaRPr>
          </a:p>
          <a:p>
            <a:pPr algn="l" rtl="0"/>
            <a:r>
              <a:rPr lang="en-US" b="0" i="0" u="none" strike="noStrike" dirty="0">
                <a:solidFill>
                  <a:srgbClr val="000000"/>
                </a:solidFill>
                <a:effectLst/>
              </a:rPr>
              <a:t>At the heart of this evangelistic mission is the Gospel's core message, as highlighted in 1 Corinthians 15:1-4 (ESV). The crucial elements of this message include Christ's death for our sins, His burial, and His resurrection on the third day. These signify Jesus's willing sacrifice, the undeniable reality of His death, His triumphant victory over death and sin, and the assurance of believers' own resurrection and eternal life. This message underscores the necessity for believers to persist in their faith and embark on a continual journey grounded in Christ's transformative power.</a:t>
            </a:r>
          </a:p>
          <a:p>
            <a:pPr algn="l" rtl="0"/>
            <a:endParaRPr lang="en-US" b="0" i="0" u="none" strike="noStrike" dirty="0">
              <a:solidFill>
                <a:srgbClr val="000000"/>
              </a:solidFill>
              <a:effectLst/>
            </a:endParaRPr>
          </a:p>
          <a:p>
            <a:pPr algn="l" rtl="0"/>
            <a:r>
              <a:rPr lang="en-US" b="0" i="0" u="none" strike="noStrike" dirty="0">
                <a:solidFill>
                  <a:srgbClr val="000000"/>
                </a:solidFill>
                <a:effectLst/>
              </a:rPr>
              <a:t>The text further distinguishes between evangelism and discipleship. While evangelism involves sharing the Gospel with non-believers, introducing them to the transformative message of Jesus Christ, and leading them towards accepting Jesus as their Savior, discipleship begins post conversion. Discipleship aims at fostering spiritual maturity in believers, helping them grow in their relationship with Christ, and live a life that reflects His teachings. Both evangelism and discipleship are integral to carrying out the Great Commission, leading people to Christ, and guiding them towards spiritual growth.</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6</a:t>
            </a:fld>
            <a:endParaRPr lang="en-US"/>
          </a:p>
        </p:txBody>
      </p:sp>
    </p:spTree>
    <p:extLst>
      <p:ext uri="{BB962C8B-B14F-4D97-AF65-F5344CB8AC3E}">
        <p14:creationId xmlns:p14="http://schemas.microsoft.com/office/powerpoint/2010/main" val="1468278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alibri" panose="020F0502020204030204" pitchFamily="34" charset="0"/>
              </a:rPr>
              <a:t>1 Corinthians 15:1–4 (ESV)</a:t>
            </a:r>
            <a:r>
              <a:rPr lang="en-US" sz="1800" dirty="0">
                <a:effectLst/>
                <a:latin typeface="Calibri" panose="020F0502020204030204" pitchFamily="34" charset="0"/>
              </a:rPr>
              <a:t> </a:t>
            </a:r>
          </a:p>
          <a:p>
            <a:pPr marL="0" marR="0">
              <a:lnSpc>
                <a:spcPct val="115000"/>
              </a:lnSpc>
              <a:spcBef>
                <a:spcPts val="0"/>
              </a:spcBef>
              <a:spcAft>
                <a:spcPts val="0"/>
              </a:spcAft>
            </a:pPr>
            <a:r>
              <a:rPr lang="en-US" sz="1800" b="1" u="none" strike="noStrike" dirty="0">
                <a:effectLst/>
                <a:latin typeface="Calibri" panose="020F0502020204030204" pitchFamily="34" charset="0"/>
              </a:rPr>
              <a:t>1</a:t>
            </a:r>
            <a:r>
              <a:rPr lang="en-US" sz="1800" u="none" strike="noStrike" dirty="0">
                <a:effectLst/>
                <a:latin typeface="Calibri" panose="020F0502020204030204" pitchFamily="34" charset="0"/>
              </a:rPr>
              <a:t> </a:t>
            </a:r>
            <a:r>
              <a:rPr lang="en-US" sz="1800" dirty="0">
                <a:effectLst/>
                <a:latin typeface="Calibri" panose="020F0502020204030204" pitchFamily="34" charset="0"/>
              </a:rPr>
              <a:t>Now I would remind you, brothers, of the gospel I preached to you, which you received, in which you stand, </a:t>
            </a:r>
            <a:r>
              <a:rPr lang="en-US" sz="1800" b="1" u="none" strike="noStrike" dirty="0">
                <a:effectLst/>
                <a:latin typeface="Calibri" panose="020F0502020204030204" pitchFamily="34" charset="0"/>
              </a:rPr>
              <a:t>2</a:t>
            </a:r>
            <a:r>
              <a:rPr lang="en-US" sz="1800" u="none" strike="noStrike" dirty="0">
                <a:effectLst/>
                <a:latin typeface="Calibri" panose="020F0502020204030204" pitchFamily="34" charset="0"/>
              </a:rPr>
              <a:t> </a:t>
            </a:r>
            <a:r>
              <a:rPr lang="en-US" sz="1800" dirty="0">
                <a:effectLst/>
                <a:latin typeface="Calibri" panose="020F0502020204030204" pitchFamily="34" charset="0"/>
              </a:rPr>
              <a:t>and by which you are being saved, if you hold fast to the word I preached to you—unless you believed in vain. </a:t>
            </a:r>
          </a:p>
          <a:p>
            <a:pPr marL="0" marR="0" indent="152400">
              <a:lnSpc>
                <a:spcPct val="115000"/>
              </a:lnSpc>
              <a:spcBef>
                <a:spcPts val="0"/>
              </a:spcBef>
              <a:spcAft>
                <a:spcPts val="0"/>
              </a:spcAft>
            </a:pPr>
            <a:r>
              <a:rPr lang="en-US" sz="1800" b="1" u="none" strike="noStrike" dirty="0">
                <a:effectLst/>
                <a:latin typeface="Calibri" panose="020F0502020204030204" pitchFamily="34" charset="0"/>
              </a:rPr>
              <a:t>3</a:t>
            </a:r>
            <a:r>
              <a:rPr lang="en-US" sz="1800" u="none" strike="noStrike" dirty="0">
                <a:effectLst/>
                <a:latin typeface="Calibri" panose="020F0502020204030204" pitchFamily="34" charset="0"/>
              </a:rPr>
              <a:t> </a:t>
            </a:r>
            <a:r>
              <a:rPr lang="en-US" sz="1800" dirty="0">
                <a:effectLst/>
                <a:latin typeface="Calibri" panose="020F0502020204030204" pitchFamily="34" charset="0"/>
              </a:rPr>
              <a:t>For I delivered to you as of first importance what I also received: that Christ died for our sins in accordance with the Scriptures, </a:t>
            </a:r>
            <a:r>
              <a:rPr lang="en-US" sz="1800" b="1" u="none" strike="noStrike" dirty="0">
                <a:effectLst/>
                <a:latin typeface="Calibri" panose="020F0502020204030204" pitchFamily="34" charset="0"/>
              </a:rPr>
              <a:t>4</a:t>
            </a:r>
            <a:r>
              <a:rPr lang="en-US" sz="1800" u="none" strike="noStrike" dirty="0">
                <a:effectLst/>
                <a:latin typeface="Calibri" panose="020F0502020204030204" pitchFamily="34" charset="0"/>
              </a:rPr>
              <a:t> </a:t>
            </a:r>
            <a:r>
              <a:rPr lang="en-US" sz="1800" dirty="0">
                <a:effectLst/>
                <a:latin typeface="Calibri" panose="020F0502020204030204" pitchFamily="34" charset="0"/>
              </a:rPr>
              <a:t>that he was buried, that he was raised on the third day in accordance with the Scriptures, </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7</a:t>
            </a:fld>
            <a:endParaRPr lang="en-US"/>
          </a:p>
        </p:txBody>
      </p:sp>
    </p:spTree>
    <p:extLst>
      <p:ext uri="{BB962C8B-B14F-4D97-AF65-F5344CB8AC3E}">
        <p14:creationId xmlns:p14="http://schemas.microsoft.com/office/powerpoint/2010/main" val="370712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a:t>
            </a:r>
          </a:p>
          <a:p>
            <a:r>
              <a:rPr lang="en-US" dirty="0"/>
              <a:t>The Summary of Chapter 3 underscores that recognizing opportunities to share the Gospel is significantly influenced by one's personality type, with both introverts and extroverts having distinct strengths that can be leveraged for effective evangelism, but ultimately, the power and impact of evangelism lie in the Gospel message itself, not the personality type delivering it.</a:t>
            </a:r>
          </a:p>
        </p:txBody>
      </p:sp>
      <p:sp>
        <p:nvSpPr>
          <p:cNvPr id="4" name="Slide Number Placeholder 3"/>
          <p:cNvSpPr>
            <a:spLocks noGrp="1"/>
          </p:cNvSpPr>
          <p:nvPr>
            <p:ph type="sldNum" sz="quarter" idx="5"/>
          </p:nvPr>
        </p:nvSpPr>
        <p:spPr/>
        <p:txBody>
          <a:bodyPr/>
          <a:lstStyle/>
          <a:p>
            <a:fld id="{84C1B813-D5FD-DE4A-923A-F643290AE767}" type="slidenum">
              <a:rPr lang="en-US" smtClean="0"/>
              <a:t>8</a:t>
            </a:fld>
            <a:endParaRPr lang="en-US"/>
          </a:p>
        </p:txBody>
      </p:sp>
    </p:spTree>
    <p:extLst>
      <p:ext uri="{BB962C8B-B14F-4D97-AF65-F5344CB8AC3E}">
        <p14:creationId xmlns:p14="http://schemas.microsoft.com/office/powerpoint/2010/main" val="17701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alibri" panose="020F0502020204030204" pitchFamily="34" charset="0"/>
              </a:rPr>
              <a:t>1 Peter 3:15 (ESV)</a:t>
            </a:r>
            <a:r>
              <a:rPr lang="en-US" sz="1800" dirty="0">
                <a:effectLst/>
                <a:latin typeface="Calibri" panose="020F0502020204030204" pitchFamily="34" charset="0"/>
              </a:rPr>
              <a:t> </a:t>
            </a:r>
          </a:p>
          <a:p>
            <a:pPr marL="0" marR="0">
              <a:lnSpc>
                <a:spcPct val="115000"/>
              </a:lnSpc>
              <a:spcBef>
                <a:spcPts val="1200"/>
              </a:spcBef>
              <a:spcAft>
                <a:spcPts val="1000"/>
              </a:spcAft>
            </a:pPr>
            <a:r>
              <a:rPr lang="en-US" sz="1800" b="1" u="none" strike="noStrike" dirty="0">
                <a:effectLst/>
                <a:latin typeface="Calibri" panose="020F0502020204030204" pitchFamily="34" charset="0"/>
              </a:rPr>
              <a:t>15</a:t>
            </a:r>
            <a:r>
              <a:rPr lang="en-US" sz="1800" u="none" strike="noStrike" dirty="0">
                <a:effectLst/>
                <a:latin typeface="Calibri" panose="020F0502020204030204" pitchFamily="34" charset="0"/>
              </a:rPr>
              <a:t> </a:t>
            </a:r>
            <a:r>
              <a:rPr lang="en-US" sz="1800" dirty="0">
                <a:effectLst/>
                <a:latin typeface="Calibri" panose="020F0502020204030204" pitchFamily="34" charset="0"/>
              </a:rPr>
              <a:t>but in your hearts honor Christ the Lord as holy, always being prepared to make a defense to anyone who asks you for a reason for the hope that is in you; yet do it with gentleness and respect, </a:t>
            </a:r>
          </a:p>
          <a:p>
            <a:endParaRPr lang="en-US" dirty="0"/>
          </a:p>
        </p:txBody>
      </p:sp>
      <p:sp>
        <p:nvSpPr>
          <p:cNvPr id="4" name="Slide Number Placeholder 3"/>
          <p:cNvSpPr>
            <a:spLocks noGrp="1"/>
          </p:cNvSpPr>
          <p:nvPr>
            <p:ph type="sldNum" sz="quarter" idx="5"/>
          </p:nvPr>
        </p:nvSpPr>
        <p:spPr/>
        <p:txBody>
          <a:bodyPr/>
          <a:lstStyle/>
          <a:p>
            <a:fld id="{84C1B813-D5FD-DE4A-923A-F643290AE767}" type="slidenum">
              <a:rPr lang="en-US" smtClean="0"/>
              <a:t>10</a:t>
            </a:fld>
            <a:endParaRPr lang="en-US"/>
          </a:p>
        </p:txBody>
      </p:sp>
    </p:spTree>
    <p:extLst>
      <p:ext uri="{BB962C8B-B14F-4D97-AF65-F5344CB8AC3E}">
        <p14:creationId xmlns:p14="http://schemas.microsoft.com/office/powerpoint/2010/main" val="221357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u="none" strike="noStrike" dirty="0">
                <a:solidFill>
                  <a:srgbClr val="000000"/>
                </a:solidFill>
                <a:effectLst/>
              </a:rPr>
              <a:t>Thesis/ Central Idea:</a:t>
            </a:r>
          </a:p>
          <a:p>
            <a:r>
              <a:rPr lang="en-US" dirty="0"/>
              <a:t>In the realm of evangelism, strategic creation and utilization of environments serve as potent tools in fostering open, inviting spaces that encourage spiritual exploration, dialogue, and ultimately, conversion.</a:t>
            </a:r>
          </a:p>
        </p:txBody>
      </p:sp>
      <p:sp>
        <p:nvSpPr>
          <p:cNvPr id="4" name="Slide Number Placeholder 3"/>
          <p:cNvSpPr>
            <a:spLocks noGrp="1"/>
          </p:cNvSpPr>
          <p:nvPr>
            <p:ph type="sldNum" sz="quarter" idx="5"/>
          </p:nvPr>
        </p:nvSpPr>
        <p:spPr/>
        <p:txBody>
          <a:bodyPr/>
          <a:lstStyle/>
          <a:p>
            <a:fld id="{84C1B813-D5FD-DE4A-923A-F643290AE767}" type="slidenum">
              <a:rPr lang="en-US" smtClean="0"/>
              <a:t>11</a:t>
            </a:fld>
            <a:endParaRPr lang="en-US"/>
          </a:p>
        </p:txBody>
      </p:sp>
    </p:spTree>
    <p:extLst>
      <p:ext uri="{BB962C8B-B14F-4D97-AF65-F5344CB8AC3E}">
        <p14:creationId xmlns:p14="http://schemas.microsoft.com/office/powerpoint/2010/main" val="109852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Sunday, August 06,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253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Sunday, August 06,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2924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Sunday, August 06,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8629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Sunday, August 06,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9888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Sunday, August 06,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6351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Sunday, August 06,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9966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Sunday, August 06,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1596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Sunday, August 06,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3510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Sunday, August 06,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0435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Sunday, August 06,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3246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Sunday, August 06,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958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Sunday, August 06,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4098720258"/>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128206-5B44-431B-AC4F-F5623072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Chemical Compounds">
            <a:extLst>
              <a:ext uri="{FF2B5EF4-FFF2-40B4-BE49-F238E27FC236}">
                <a16:creationId xmlns:a16="http://schemas.microsoft.com/office/drawing/2014/main" id="{3DEE7BDD-3AA4-AA1A-678C-0D8EE52DE7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 y="10"/>
            <a:ext cx="12188932" cy="6857990"/>
          </a:xfrm>
          <a:prstGeom prst="rect">
            <a:avLst/>
          </a:prstGeom>
        </p:spPr>
      </p:pic>
      <p:sp useBgFill="1">
        <p:nvSpPr>
          <p:cNvPr id="11" name="Freeform: Shape 10">
            <a:extLst>
              <a:ext uri="{FF2B5EF4-FFF2-40B4-BE49-F238E27FC236}">
                <a16:creationId xmlns:a16="http://schemas.microsoft.com/office/drawing/2014/main" id="{25EF408A-EA6D-4426-AA3C-8E5FBF562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7958" y="0"/>
            <a:ext cx="6824042" cy="6858000"/>
          </a:xfrm>
          <a:custGeom>
            <a:avLst/>
            <a:gdLst>
              <a:gd name="connsiteX0" fmla="*/ 1867233 w 6824042"/>
              <a:gd name="connsiteY0" fmla="*/ 0 h 6858000"/>
              <a:gd name="connsiteX1" fmla="*/ 5459257 w 6824042"/>
              <a:gd name="connsiteY1" fmla="*/ 0 h 6858000"/>
              <a:gd name="connsiteX2" fmla="*/ 5612482 w 6824042"/>
              <a:gd name="connsiteY2" fmla="*/ 69660 h 6858000"/>
              <a:gd name="connsiteX3" fmla="*/ 6505064 w 6824042"/>
              <a:gd name="connsiteY3" fmla="*/ 716540 h 6858000"/>
              <a:gd name="connsiteX4" fmla="*/ 6800287 w 6824042"/>
              <a:gd name="connsiteY4" fmla="*/ 1174346 h 6858000"/>
              <a:gd name="connsiteX5" fmla="*/ 6824042 w 6824042"/>
              <a:gd name="connsiteY5" fmla="*/ 1217021 h 6858000"/>
              <a:gd name="connsiteX6" fmla="*/ 6824042 w 6824042"/>
              <a:gd name="connsiteY6" fmla="*/ 5287937 h 6858000"/>
              <a:gd name="connsiteX7" fmla="*/ 6822818 w 6824042"/>
              <a:gd name="connsiteY7" fmla="*/ 5290151 h 6858000"/>
              <a:gd name="connsiteX8" fmla="*/ 6674663 w 6824042"/>
              <a:gd name="connsiteY8" fmla="*/ 5523208 h 6858000"/>
              <a:gd name="connsiteX9" fmla="*/ 5070316 w 6824042"/>
              <a:gd name="connsiteY9" fmla="*/ 6701530 h 6858000"/>
              <a:gd name="connsiteX10" fmla="*/ 4867077 w 6824042"/>
              <a:gd name="connsiteY10" fmla="*/ 6791320 h 6858000"/>
              <a:gd name="connsiteX11" fmla="*/ 4707141 w 6824042"/>
              <a:gd name="connsiteY11" fmla="*/ 6858000 h 6858000"/>
              <a:gd name="connsiteX12" fmla="*/ 2866633 w 6824042"/>
              <a:gd name="connsiteY12" fmla="*/ 6858000 h 6858000"/>
              <a:gd name="connsiteX13" fmla="*/ 2733070 w 6824042"/>
              <a:gd name="connsiteY13" fmla="*/ 6813004 h 6858000"/>
              <a:gd name="connsiteX14" fmla="*/ 838418 w 6824042"/>
              <a:gd name="connsiteY14" fmla="*/ 5737823 h 6858000"/>
              <a:gd name="connsiteX15" fmla="*/ 9288 w 6824042"/>
              <a:gd name="connsiteY15" fmla="*/ 3587942 h 6858000"/>
              <a:gd name="connsiteX16" fmla="*/ 423663 w 6824042"/>
              <a:gd name="connsiteY16" fmla="*/ 1514812 h 6858000"/>
              <a:gd name="connsiteX17" fmla="*/ 1219538 w 6824042"/>
              <a:gd name="connsiteY17" fmla="*/ 461634 h 6858000"/>
              <a:gd name="connsiteX18" fmla="*/ 1685459 w 6824042"/>
              <a:gd name="connsiteY18" fmla="*/ 115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4042" h="6858000">
                <a:moveTo>
                  <a:pt x="1867233" y="0"/>
                </a:moveTo>
                <a:lnTo>
                  <a:pt x="5459257" y="0"/>
                </a:lnTo>
                <a:lnTo>
                  <a:pt x="5612482" y="69660"/>
                </a:lnTo>
                <a:cubicBezTo>
                  <a:pt x="5936881" y="232843"/>
                  <a:pt x="6236426" y="447902"/>
                  <a:pt x="6505064" y="716540"/>
                </a:cubicBezTo>
                <a:cubicBezTo>
                  <a:pt x="6543455" y="754931"/>
                  <a:pt x="6659817" y="928315"/>
                  <a:pt x="6800287" y="1174346"/>
                </a:cubicBezTo>
                <a:lnTo>
                  <a:pt x="6824042" y="1217021"/>
                </a:lnTo>
                <a:lnTo>
                  <a:pt x="6824042" y="5287937"/>
                </a:lnTo>
                <a:lnTo>
                  <a:pt x="6822818" y="5290151"/>
                </a:lnTo>
                <a:cubicBezTo>
                  <a:pt x="6774083" y="5372380"/>
                  <a:pt x="6724488" y="5450315"/>
                  <a:pt x="6674663" y="5523208"/>
                </a:cubicBezTo>
                <a:cubicBezTo>
                  <a:pt x="6566752" y="5692281"/>
                  <a:pt x="5623182" y="6455528"/>
                  <a:pt x="5070316" y="6701530"/>
                </a:cubicBezTo>
                <a:cubicBezTo>
                  <a:pt x="5001275" y="6732213"/>
                  <a:pt x="4933755" y="6762363"/>
                  <a:pt x="4867077" y="6791320"/>
                </a:cubicBezTo>
                <a:lnTo>
                  <a:pt x="4707141" y="6858000"/>
                </a:lnTo>
                <a:lnTo>
                  <a:pt x="2866633" y="6858000"/>
                </a:lnTo>
                <a:lnTo>
                  <a:pt x="2733070" y="6813004"/>
                </a:lnTo>
                <a:cubicBezTo>
                  <a:pt x="2037395" y="6569450"/>
                  <a:pt x="1196208" y="6164593"/>
                  <a:pt x="838418" y="5737823"/>
                </a:cubicBezTo>
                <a:cubicBezTo>
                  <a:pt x="362418" y="5169851"/>
                  <a:pt x="9618" y="4448098"/>
                  <a:pt x="9288" y="3587942"/>
                </a:cubicBezTo>
                <a:cubicBezTo>
                  <a:pt x="-36697" y="2651117"/>
                  <a:pt x="86021" y="2036995"/>
                  <a:pt x="423663" y="1514812"/>
                </a:cubicBezTo>
                <a:cubicBezTo>
                  <a:pt x="688952" y="1164107"/>
                  <a:pt x="879378" y="737469"/>
                  <a:pt x="1219538" y="461634"/>
                </a:cubicBezTo>
                <a:cubicBezTo>
                  <a:pt x="1347098" y="358197"/>
                  <a:pt x="1505776" y="236097"/>
                  <a:pt x="1685459" y="11590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E0E1DE-F1A9-9145-91D9-25D23764D8AC}"/>
              </a:ext>
            </a:extLst>
          </p:cNvPr>
          <p:cNvSpPr>
            <a:spLocks noGrp="1"/>
          </p:cNvSpPr>
          <p:nvPr>
            <p:ph type="ctrTitle"/>
          </p:nvPr>
        </p:nvSpPr>
        <p:spPr>
          <a:xfrm>
            <a:off x="6591211" y="577950"/>
            <a:ext cx="5015638" cy="1337254"/>
          </a:xfrm>
        </p:spPr>
        <p:txBody>
          <a:bodyPr>
            <a:normAutofit/>
          </a:bodyPr>
          <a:lstStyle/>
          <a:p>
            <a:pPr>
              <a:lnSpc>
                <a:spcPct val="90000"/>
              </a:lnSpc>
            </a:pPr>
            <a:r>
              <a:rPr lang="en-US" sz="4800" dirty="0"/>
              <a:t>The Reality of Evangelism 2023</a:t>
            </a:r>
          </a:p>
        </p:txBody>
      </p:sp>
      <p:sp>
        <p:nvSpPr>
          <p:cNvPr id="3" name="Subtitle 2">
            <a:extLst>
              <a:ext uri="{FF2B5EF4-FFF2-40B4-BE49-F238E27FC236}">
                <a16:creationId xmlns:a16="http://schemas.microsoft.com/office/drawing/2014/main" id="{A4A581EE-35B8-F439-AC9B-A43DB60E1A16}"/>
              </a:ext>
            </a:extLst>
          </p:cNvPr>
          <p:cNvSpPr>
            <a:spLocks noGrp="1"/>
          </p:cNvSpPr>
          <p:nvPr>
            <p:ph type="subTitle" idx="1"/>
          </p:nvPr>
        </p:nvSpPr>
        <p:spPr>
          <a:xfrm>
            <a:off x="5707117" y="2493145"/>
            <a:ext cx="6208651" cy="2362634"/>
          </a:xfrm>
        </p:spPr>
        <p:txBody>
          <a:bodyPr>
            <a:normAutofit/>
          </a:bodyPr>
          <a:lstStyle/>
          <a:p>
            <a:pPr>
              <a:lnSpc>
                <a:spcPct val="110000"/>
              </a:lnSpc>
            </a:pPr>
            <a:r>
              <a:rPr lang="en-US" sz="3200" b="1" dirty="0"/>
              <a:t>Being versus Doing</a:t>
            </a:r>
          </a:p>
          <a:p>
            <a:pPr>
              <a:lnSpc>
                <a:spcPct val="110000"/>
              </a:lnSpc>
            </a:pPr>
            <a:endParaRPr lang="en-US" sz="1600" b="1" dirty="0"/>
          </a:p>
          <a:p>
            <a:pPr>
              <a:lnSpc>
                <a:spcPct val="110000"/>
              </a:lnSpc>
            </a:pPr>
            <a:r>
              <a:rPr lang="en-US" sz="1600" b="1" dirty="0"/>
              <a:t>The Who, What, When, Where, Why, and How of Evangelism</a:t>
            </a:r>
          </a:p>
          <a:p>
            <a:pPr>
              <a:lnSpc>
                <a:spcPct val="110000"/>
              </a:lnSpc>
            </a:pPr>
            <a:r>
              <a:rPr lang="en-US" sz="2400" b="1" dirty="0"/>
              <a:t>Evangelism is not simply what we do, it is who we are.</a:t>
            </a:r>
          </a:p>
        </p:txBody>
      </p:sp>
    </p:spTree>
    <p:extLst>
      <p:ext uri="{BB962C8B-B14F-4D97-AF65-F5344CB8AC3E}">
        <p14:creationId xmlns:p14="http://schemas.microsoft.com/office/powerpoint/2010/main" val="33999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D4AA-DADD-E147-65AF-69E7EAE227C4}"/>
              </a:ext>
            </a:extLst>
          </p:cNvPr>
          <p:cNvSpPr>
            <a:spLocks noGrp="1"/>
          </p:cNvSpPr>
          <p:nvPr>
            <p:ph type="title"/>
          </p:nvPr>
        </p:nvSpPr>
        <p:spPr/>
        <p:txBody>
          <a:bodyPr/>
          <a:lstStyle/>
          <a:p>
            <a:r>
              <a:rPr lang="en-US" b="1" dirty="0">
                <a:solidFill>
                  <a:srgbClr val="FFFF00"/>
                </a:solidFill>
                <a:effectLst/>
                <a:latin typeface="Publico Headline Bold" pitchFamily="2" charset="0"/>
              </a:rPr>
              <a:t>Chapter 3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When: </a:t>
            </a:r>
            <a:r>
              <a:rPr lang="en-US" b="1" dirty="0">
                <a:effectLst/>
                <a:latin typeface="Publico Text" panose="02040502060504060203" pitchFamily="18" charset="77"/>
              </a:rPr>
              <a:t>Recognizing Opportunities to Share the Gospel</a:t>
            </a:r>
            <a:endParaRPr lang="en-US" dirty="0">
              <a:effectLst/>
              <a:latin typeface="Publico Text" panose="02040502060504060203" pitchFamily="18" charset="77"/>
            </a:endParaRPr>
          </a:p>
        </p:txBody>
      </p:sp>
      <p:sp>
        <p:nvSpPr>
          <p:cNvPr id="3" name="Content Placeholder 2">
            <a:extLst>
              <a:ext uri="{FF2B5EF4-FFF2-40B4-BE49-F238E27FC236}">
                <a16:creationId xmlns:a16="http://schemas.microsoft.com/office/drawing/2014/main" id="{1E434290-A5C6-C390-E3F9-E952C4220F7C}"/>
              </a:ext>
            </a:extLst>
          </p:cNvPr>
          <p:cNvSpPr>
            <a:spLocks noGrp="1"/>
          </p:cNvSpPr>
          <p:nvPr>
            <p:ph idx="1"/>
          </p:nvPr>
        </p:nvSpPr>
        <p:spPr/>
        <p:txBody>
          <a:bodyPr/>
          <a:lstStyle/>
          <a:p>
            <a:r>
              <a:rPr lang="en-US" sz="4800" b="1" dirty="0">
                <a:solidFill>
                  <a:schemeClr val="tx1"/>
                </a:solidFill>
                <a:effectLst/>
                <a:latin typeface="Times"/>
              </a:rPr>
              <a:t>Question:</a:t>
            </a:r>
            <a:r>
              <a:rPr lang="en-US" sz="4800" dirty="0">
                <a:solidFill>
                  <a:schemeClr val="tx1"/>
                </a:solidFill>
                <a:effectLst/>
                <a:latin typeface="Times"/>
              </a:rPr>
              <a:t> What does 1 Peter 3:15 say about sharing the Gospel?</a:t>
            </a:r>
          </a:p>
          <a:p>
            <a:pPr marL="0" indent="0">
              <a:buNone/>
            </a:pPr>
            <a:endParaRPr lang="en-US" dirty="0"/>
          </a:p>
        </p:txBody>
      </p:sp>
    </p:spTree>
    <p:extLst>
      <p:ext uri="{BB962C8B-B14F-4D97-AF65-F5344CB8AC3E}">
        <p14:creationId xmlns:p14="http://schemas.microsoft.com/office/powerpoint/2010/main" val="395394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BAC5-020C-3BAF-61FF-D9599602C86A}"/>
              </a:ext>
            </a:extLst>
          </p:cNvPr>
          <p:cNvSpPr>
            <a:spLocks noGrp="1"/>
          </p:cNvSpPr>
          <p:nvPr>
            <p:ph type="title"/>
          </p:nvPr>
        </p:nvSpPr>
        <p:spPr/>
        <p:txBody>
          <a:bodyPr/>
          <a:lstStyle/>
          <a:p>
            <a:r>
              <a:rPr lang="en-US" b="1" dirty="0">
                <a:solidFill>
                  <a:srgbClr val="FFFF00"/>
                </a:solidFill>
                <a:effectLst/>
                <a:latin typeface="Publico Headline Bold" pitchFamily="2" charset="0"/>
              </a:rPr>
              <a:t>Chapter 4</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Where: </a:t>
            </a:r>
            <a:r>
              <a:rPr lang="en-US" b="1" dirty="0">
                <a:effectLst/>
                <a:latin typeface="Publico Text" panose="02040502060504060203" pitchFamily="18" charset="77"/>
              </a:rPr>
              <a:t>Creating Environments for Evangelism</a:t>
            </a:r>
            <a:endParaRPr lang="en-US" dirty="0"/>
          </a:p>
        </p:txBody>
      </p:sp>
      <p:sp>
        <p:nvSpPr>
          <p:cNvPr id="3" name="Content Placeholder 2">
            <a:extLst>
              <a:ext uri="{FF2B5EF4-FFF2-40B4-BE49-F238E27FC236}">
                <a16:creationId xmlns:a16="http://schemas.microsoft.com/office/drawing/2014/main" id="{285F2A23-2ACF-E2A4-FD35-65F09037D211}"/>
              </a:ext>
            </a:extLst>
          </p:cNvPr>
          <p:cNvSpPr>
            <a:spLocks noGrp="1"/>
          </p:cNvSpPr>
          <p:nvPr>
            <p:ph idx="1"/>
          </p:nvPr>
        </p:nvSpPr>
        <p:spPr/>
        <p:txBody>
          <a:bodyPr/>
          <a:lstStyle/>
          <a:p>
            <a:pPr algn="l" rtl="0"/>
            <a:r>
              <a:rPr lang="en-US" b="1" i="0" u="none" strike="noStrike" dirty="0">
                <a:solidFill>
                  <a:schemeClr val="tx1"/>
                </a:solidFill>
                <a:effectLst/>
              </a:rPr>
              <a:t>Thesis/ Central Idea:</a:t>
            </a:r>
          </a:p>
          <a:p>
            <a:r>
              <a:rPr lang="en-US" sz="2400" b="1" dirty="0"/>
              <a:t>Fostering open, </a:t>
            </a:r>
          </a:p>
          <a:p>
            <a:pPr lvl="1"/>
            <a:r>
              <a:rPr lang="en-US" sz="2400" b="1" dirty="0"/>
              <a:t>inviting spaces </a:t>
            </a:r>
          </a:p>
          <a:p>
            <a:pPr lvl="1"/>
            <a:r>
              <a:rPr lang="en-US" sz="2400" b="1" dirty="0"/>
              <a:t>encourage spiritual exploration, </a:t>
            </a:r>
          </a:p>
          <a:p>
            <a:pPr lvl="1"/>
            <a:r>
              <a:rPr lang="en-US" sz="2400" b="1" dirty="0"/>
              <a:t>dialogue, and ultimately, conversion</a:t>
            </a:r>
          </a:p>
        </p:txBody>
      </p:sp>
    </p:spTree>
    <p:extLst>
      <p:ext uri="{BB962C8B-B14F-4D97-AF65-F5344CB8AC3E}">
        <p14:creationId xmlns:p14="http://schemas.microsoft.com/office/powerpoint/2010/main" val="1814861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BAC5-020C-3BAF-61FF-D9599602C86A}"/>
              </a:ext>
            </a:extLst>
          </p:cNvPr>
          <p:cNvSpPr>
            <a:spLocks noGrp="1"/>
          </p:cNvSpPr>
          <p:nvPr>
            <p:ph type="title"/>
          </p:nvPr>
        </p:nvSpPr>
        <p:spPr/>
        <p:txBody>
          <a:bodyPr/>
          <a:lstStyle/>
          <a:p>
            <a:r>
              <a:rPr lang="en-US" b="1" dirty="0">
                <a:solidFill>
                  <a:srgbClr val="FFFF00"/>
                </a:solidFill>
                <a:effectLst/>
                <a:latin typeface="Publico Headline Bold" pitchFamily="2" charset="0"/>
              </a:rPr>
              <a:t>Chapter 4</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Where: </a:t>
            </a:r>
            <a:r>
              <a:rPr lang="en-US" b="1" dirty="0">
                <a:effectLst/>
                <a:latin typeface="Publico Text" panose="02040502060504060203" pitchFamily="18" charset="77"/>
              </a:rPr>
              <a:t>Creating Environments for Evangelism</a:t>
            </a:r>
            <a:endParaRPr lang="en-US" dirty="0"/>
          </a:p>
        </p:txBody>
      </p:sp>
      <p:sp>
        <p:nvSpPr>
          <p:cNvPr id="3" name="Content Placeholder 2">
            <a:extLst>
              <a:ext uri="{FF2B5EF4-FFF2-40B4-BE49-F238E27FC236}">
                <a16:creationId xmlns:a16="http://schemas.microsoft.com/office/drawing/2014/main" id="{285F2A23-2ACF-E2A4-FD35-65F09037D211}"/>
              </a:ext>
            </a:extLst>
          </p:cNvPr>
          <p:cNvSpPr>
            <a:spLocks noGrp="1"/>
          </p:cNvSpPr>
          <p:nvPr>
            <p:ph idx="1"/>
          </p:nvPr>
        </p:nvSpPr>
        <p:spPr/>
        <p:txBody>
          <a:bodyPr anchor="ctr">
            <a:normAutofit fontScale="85000" lnSpcReduction="10000"/>
          </a:bodyPr>
          <a:lstStyle/>
          <a:p>
            <a:r>
              <a:rPr lang="en-US" sz="2800" b="1" dirty="0">
                <a:solidFill>
                  <a:schemeClr val="tx1"/>
                </a:solidFill>
                <a:effectLst/>
                <a:latin typeface="Publico Text" panose="02040502060504060203" pitchFamily="18" charset="77"/>
              </a:rPr>
              <a:t>A. Always being prepared (2 Timothy 4:2)</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Fostering environments that encourage spiritual conversations</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Evangelism at Home</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D. Evangelism in the Workplace</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E. Evangelism in the Community</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F. Evangelism Online</a:t>
            </a:r>
            <a:endParaRPr lang="en-US" sz="2800" dirty="0">
              <a:solidFill>
                <a:schemeClr val="tx1"/>
              </a:solidFill>
              <a:effectLst/>
              <a:latin typeface="Publico Text" panose="02040502060504060203" pitchFamily="18" charset="77"/>
            </a:endParaRPr>
          </a:p>
        </p:txBody>
      </p:sp>
    </p:spTree>
    <p:extLst>
      <p:ext uri="{BB962C8B-B14F-4D97-AF65-F5344CB8AC3E}">
        <p14:creationId xmlns:p14="http://schemas.microsoft.com/office/powerpoint/2010/main" val="402727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BAC5-020C-3BAF-61FF-D9599602C86A}"/>
              </a:ext>
            </a:extLst>
          </p:cNvPr>
          <p:cNvSpPr>
            <a:spLocks noGrp="1"/>
          </p:cNvSpPr>
          <p:nvPr>
            <p:ph type="title"/>
          </p:nvPr>
        </p:nvSpPr>
        <p:spPr/>
        <p:txBody>
          <a:bodyPr/>
          <a:lstStyle/>
          <a:p>
            <a:r>
              <a:rPr lang="en-US" b="1" dirty="0">
                <a:solidFill>
                  <a:srgbClr val="FFFF00"/>
                </a:solidFill>
                <a:effectLst/>
                <a:latin typeface="Publico Headline Bold" pitchFamily="2" charset="0"/>
              </a:rPr>
              <a:t>Chapter 4</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Where: </a:t>
            </a:r>
            <a:r>
              <a:rPr lang="en-US" b="1" dirty="0">
                <a:effectLst/>
                <a:latin typeface="Publico Text" panose="02040502060504060203" pitchFamily="18" charset="77"/>
              </a:rPr>
              <a:t>Creating Environments for Evangelism</a:t>
            </a:r>
            <a:endParaRPr lang="en-US" dirty="0"/>
          </a:p>
        </p:txBody>
      </p:sp>
      <p:sp>
        <p:nvSpPr>
          <p:cNvPr id="3" name="Content Placeholder 2">
            <a:extLst>
              <a:ext uri="{FF2B5EF4-FFF2-40B4-BE49-F238E27FC236}">
                <a16:creationId xmlns:a16="http://schemas.microsoft.com/office/drawing/2014/main" id="{285F2A23-2ACF-E2A4-FD35-65F09037D211}"/>
              </a:ext>
            </a:extLst>
          </p:cNvPr>
          <p:cNvSpPr>
            <a:spLocks noGrp="1"/>
          </p:cNvSpPr>
          <p:nvPr>
            <p:ph idx="1"/>
          </p:nvPr>
        </p:nvSpPr>
        <p:spPr/>
        <p:txBody>
          <a:bodyPr/>
          <a:lstStyle/>
          <a:p>
            <a:r>
              <a:rPr lang="en-US" sz="4800" b="1" dirty="0">
                <a:solidFill>
                  <a:schemeClr val="tx1"/>
                </a:solidFill>
                <a:effectLst/>
                <a:latin typeface="Times"/>
              </a:rPr>
              <a:t>Question: How does 2 Timothy 4:2 illustrate the preparedness required in evangelism?</a:t>
            </a:r>
            <a:endParaRPr lang="en-US" sz="4800" dirty="0">
              <a:solidFill>
                <a:schemeClr val="tx1"/>
              </a:solidFill>
              <a:effectLst/>
              <a:latin typeface="Times"/>
            </a:endParaRPr>
          </a:p>
          <a:p>
            <a:pPr marL="0" indent="0">
              <a:buNone/>
            </a:pPr>
            <a:endParaRPr lang="en-US" dirty="0"/>
          </a:p>
        </p:txBody>
      </p:sp>
    </p:spTree>
    <p:extLst>
      <p:ext uri="{BB962C8B-B14F-4D97-AF65-F5344CB8AC3E}">
        <p14:creationId xmlns:p14="http://schemas.microsoft.com/office/powerpoint/2010/main" val="10002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numbers and a city&#10;&#10;Description automatically generated">
            <a:extLst>
              <a:ext uri="{FF2B5EF4-FFF2-40B4-BE49-F238E27FC236}">
                <a16:creationId xmlns:a16="http://schemas.microsoft.com/office/drawing/2014/main" id="{5DBCF090-74F4-4BA2-EF17-0E92242B0429}"/>
              </a:ext>
            </a:extLst>
          </p:cNvPr>
          <p:cNvPicPr>
            <a:picLocks noChangeAspect="1"/>
          </p:cNvPicPr>
          <p:nvPr/>
        </p:nvPicPr>
        <p:blipFill>
          <a:blip r:embed="rId3"/>
          <a:stretch>
            <a:fillRect/>
          </a:stretch>
        </p:blipFill>
        <p:spPr>
          <a:xfrm>
            <a:off x="1143745" y="0"/>
            <a:ext cx="9904509" cy="6858000"/>
          </a:xfrm>
          <a:prstGeom prst="rect">
            <a:avLst/>
          </a:prstGeom>
        </p:spPr>
      </p:pic>
    </p:spTree>
    <p:extLst>
      <p:ext uri="{BB962C8B-B14F-4D97-AF65-F5344CB8AC3E}">
        <p14:creationId xmlns:p14="http://schemas.microsoft.com/office/powerpoint/2010/main" val="113706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a line&#10;&#10;Description automatically generated">
            <a:extLst>
              <a:ext uri="{FF2B5EF4-FFF2-40B4-BE49-F238E27FC236}">
                <a16:creationId xmlns:a16="http://schemas.microsoft.com/office/drawing/2014/main" id="{4F35B6B5-72D0-A3AD-F2EF-078FE8C64BC1}"/>
              </a:ext>
            </a:extLst>
          </p:cNvPr>
          <p:cNvPicPr>
            <a:picLocks noChangeAspect="1"/>
          </p:cNvPicPr>
          <p:nvPr/>
        </p:nvPicPr>
        <p:blipFill>
          <a:blip r:embed="rId3"/>
          <a:stretch>
            <a:fillRect/>
          </a:stretch>
        </p:blipFill>
        <p:spPr>
          <a:xfrm>
            <a:off x="489121" y="0"/>
            <a:ext cx="11213758" cy="6858000"/>
          </a:xfrm>
          <a:prstGeom prst="rect">
            <a:avLst/>
          </a:prstGeom>
        </p:spPr>
      </p:pic>
    </p:spTree>
    <p:extLst>
      <p:ext uri="{BB962C8B-B14F-4D97-AF65-F5344CB8AC3E}">
        <p14:creationId xmlns:p14="http://schemas.microsoft.com/office/powerpoint/2010/main" val="264959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a:extLst>
              <a:ext uri="{FF2B5EF4-FFF2-40B4-BE49-F238E27FC236}">
                <a16:creationId xmlns:a16="http://schemas.microsoft.com/office/drawing/2014/main" id="{ADEA37F6-F4B4-4A1D-CFDF-A7D8C3A42778}"/>
              </a:ext>
            </a:extLst>
          </p:cNvPr>
          <p:cNvPicPr>
            <a:picLocks noChangeAspect="1"/>
          </p:cNvPicPr>
          <p:nvPr/>
        </p:nvPicPr>
        <p:blipFill>
          <a:blip r:embed="rId3"/>
          <a:stretch>
            <a:fillRect/>
          </a:stretch>
        </p:blipFill>
        <p:spPr>
          <a:xfrm>
            <a:off x="279517" y="0"/>
            <a:ext cx="11632965" cy="6858000"/>
          </a:xfrm>
          <a:prstGeom prst="rect">
            <a:avLst/>
          </a:prstGeom>
        </p:spPr>
      </p:pic>
    </p:spTree>
    <p:extLst>
      <p:ext uri="{BB962C8B-B14F-4D97-AF65-F5344CB8AC3E}">
        <p14:creationId xmlns:p14="http://schemas.microsoft.com/office/powerpoint/2010/main" val="1403154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AE1B3-20F3-893E-371A-49A92B4D7284}"/>
              </a:ext>
            </a:extLst>
          </p:cNvPr>
          <p:cNvPicPr>
            <a:picLocks noChangeAspect="1"/>
          </p:cNvPicPr>
          <p:nvPr/>
        </p:nvPicPr>
        <p:blipFill>
          <a:blip r:embed="rId3"/>
          <a:stretch>
            <a:fillRect/>
          </a:stretch>
        </p:blipFill>
        <p:spPr>
          <a:xfrm>
            <a:off x="0" y="686080"/>
            <a:ext cx="12210142" cy="5494003"/>
          </a:xfrm>
          <a:prstGeom prst="rect">
            <a:avLst/>
          </a:prstGeom>
        </p:spPr>
      </p:pic>
    </p:spTree>
    <p:extLst>
      <p:ext uri="{BB962C8B-B14F-4D97-AF65-F5344CB8AC3E}">
        <p14:creationId xmlns:p14="http://schemas.microsoft.com/office/powerpoint/2010/main" val="791464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C5428-3076-E3AD-F74B-3A159C4AB761}"/>
              </a:ext>
            </a:extLst>
          </p:cNvPr>
          <p:cNvSpPr>
            <a:spLocks noGrp="1"/>
          </p:cNvSpPr>
          <p:nvPr>
            <p:ph type="title"/>
          </p:nvPr>
        </p:nvSpPr>
        <p:spPr>
          <a:xfrm>
            <a:off x="6480000" y="619200"/>
            <a:ext cx="4991961" cy="1477328"/>
          </a:xfrm>
        </p:spPr>
        <p:txBody>
          <a:bodyPr vert="horz" wrap="square" lIns="0" tIns="0" rIns="0" bIns="0" rtlCol="0" anchor="ctr" anchorCtr="0">
            <a:normAutofit/>
          </a:bodyPr>
          <a:lstStyle/>
          <a:p>
            <a:r>
              <a:rPr lang="en-US" sz="3200" dirty="0"/>
              <a:t>Religious and Denominations Chart </a:t>
            </a:r>
            <a:br>
              <a:rPr lang="en-US" sz="3200" dirty="0"/>
            </a:br>
            <a:r>
              <a:rPr lang="en-US" sz="3200" dirty="0"/>
              <a:t>Zip code 37208</a:t>
            </a:r>
          </a:p>
        </p:txBody>
      </p:sp>
      <p:pic>
        <p:nvPicPr>
          <p:cNvPr id="6" name="Picture Placeholder 5" descr="A graph of religious beliefs&#10;&#10;Description automatically generated with medium confidence">
            <a:extLst>
              <a:ext uri="{FF2B5EF4-FFF2-40B4-BE49-F238E27FC236}">
                <a16:creationId xmlns:a16="http://schemas.microsoft.com/office/drawing/2014/main" id="{E55D57EE-93D5-A111-E369-AC5F1BFA4EC6}"/>
              </a:ext>
            </a:extLst>
          </p:cNvPr>
          <p:cNvPicPr>
            <a:picLocks noGrp="1" noChangeAspect="1"/>
          </p:cNvPicPr>
          <p:nvPr>
            <p:ph type="pic" idx="1"/>
          </p:nvPr>
        </p:nvPicPr>
        <p:blipFill rotWithShape="1">
          <a:blip r:embed="rId3"/>
          <a:srcRect t="11569" b="34705"/>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4" name="Text Placeholder 3">
            <a:extLst>
              <a:ext uri="{FF2B5EF4-FFF2-40B4-BE49-F238E27FC236}">
                <a16:creationId xmlns:a16="http://schemas.microsoft.com/office/drawing/2014/main" id="{46905829-C419-7EEC-10D7-C4711439C6F8}"/>
              </a:ext>
            </a:extLst>
          </p:cNvPr>
          <p:cNvSpPr>
            <a:spLocks noGrp="1"/>
          </p:cNvSpPr>
          <p:nvPr>
            <p:ph type="body" sz="half" idx="2"/>
          </p:nvPr>
        </p:nvSpPr>
        <p:spPr>
          <a:xfrm>
            <a:off x="6480000" y="2541600"/>
            <a:ext cx="4991962" cy="3216273"/>
          </a:xfrm>
        </p:spPr>
        <p:txBody>
          <a:bodyPr vert="horz" lIns="0" tIns="0" rIns="0" bIns="0" rtlCol="0">
            <a:normAutofit lnSpcReduction="10000"/>
          </a:bodyPr>
          <a:lstStyle/>
          <a:p>
            <a:pPr indent="-228600">
              <a:buFont typeface="The Hand Extrablack" panose="03070A02030502020204" pitchFamily="66" charset="0"/>
              <a:buChar char="•"/>
            </a:pPr>
            <a:r>
              <a:rPr lang="en-US" dirty="0"/>
              <a:t>Percent Religious 59.6%</a:t>
            </a:r>
          </a:p>
          <a:p>
            <a:pPr indent="-228600">
              <a:buFont typeface="The Hand Extrablack" panose="03070A02030502020204" pitchFamily="66" charset="0"/>
              <a:buChar char="•"/>
            </a:pPr>
            <a:r>
              <a:rPr lang="en-US" dirty="0"/>
              <a:t>Non-Religious 40.4% = 6,491</a:t>
            </a:r>
          </a:p>
          <a:p>
            <a:pPr indent="-228600">
              <a:buFont typeface="The Hand Extrablack" panose="03070A02030502020204" pitchFamily="66" charset="0"/>
              <a:buChar char="•"/>
            </a:pPr>
            <a:r>
              <a:rPr lang="en-US" dirty="0"/>
              <a:t>Protestants 44.5% = 7.149</a:t>
            </a:r>
          </a:p>
          <a:p>
            <a:pPr indent="-228600">
              <a:buFont typeface="The Hand Extrablack" panose="03070A02030502020204" pitchFamily="66" charset="0"/>
              <a:buChar char="•"/>
            </a:pPr>
            <a:r>
              <a:rPr lang="en-US" dirty="0"/>
              <a:t>Baptist 20.6%</a:t>
            </a:r>
          </a:p>
          <a:p>
            <a:pPr indent="-228600">
              <a:buFont typeface="The Hand Extrablack" panose="03070A02030502020204" pitchFamily="66" charset="0"/>
              <a:buChar char="•"/>
            </a:pPr>
            <a:r>
              <a:rPr lang="en-US" dirty="0"/>
              <a:t>Catholic 6.2%</a:t>
            </a:r>
          </a:p>
          <a:p>
            <a:pPr indent="-228600">
              <a:buFont typeface="The Hand Extrablack" panose="03070A02030502020204" pitchFamily="66" charset="0"/>
              <a:buChar char="•"/>
            </a:pPr>
            <a:r>
              <a:rPr lang="en-US" dirty="0"/>
              <a:t>All Other Protestants 15.2%</a:t>
            </a:r>
          </a:p>
          <a:p>
            <a:pPr indent="-228600">
              <a:buFont typeface="The Hand Extrablack" panose="03070A02030502020204" pitchFamily="66" charset="0"/>
              <a:buChar char="•"/>
            </a:pPr>
            <a:r>
              <a:rPr lang="en-US" dirty="0"/>
              <a:t>Other Christian 15.7%</a:t>
            </a:r>
          </a:p>
          <a:p>
            <a:pPr indent="-228600">
              <a:buFont typeface="The Hand Extrablack" panose="03070A02030502020204" pitchFamily="66" charset="0"/>
              <a:buChar char="•"/>
            </a:pPr>
            <a:endParaRPr lang="en-US" dirty="0"/>
          </a:p>
          <a:p>
            <a:pPr indent="-228600">
              <a:buFont typeface="The Hand Extrablack" panose="03070A02030502020204" pitchFamily="66" charset="0"/>
              <a:buChar char="•"/>
            </a:pPr>
            <a:endParaRPr lang="en-US" dirty="0"/>
          </a:p>
        </p:txBody>
      </p:sp>
    </p:spTree>
    <p:extLst>
      <p:ext uri="{BB962C8B-B14F-4D97-AF65-F5344CB8AC3E}">
        <p14:creationId xmlns:p14="http://schemas.microsoft.com/office/powerpoint/2010/main" val="3943289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D173-DDC8-07D3-96CB-2A3F4372A241}"/>
              </a:ext>
            </a:extLst>
          </p:cNvPr>
          <p:cNvSpPr>
            <a:spLocks noGrp="1"/>
          </p:cNvSpPr>
          <p:nvPr>
            <p:ph type="title"/>
          </p:nvPr>
        </p:nvSpPr>
        <p:spPr/>
        <p:txBody>
          <a:bodyPr/>
          <a:lstStyle/>
          <a:p>
            <a:r>
              <a:rPr lang="en-US" b="1" dirty="0">
                <a:solidFill>
                  <a:srgbClr val="FFFF00"/>
                </a:solidFill>
                <a:effectLst/>
                <a:latin typeface="Publico Headline Bold" pitchFamily="2" charset="0"/>
              </a:rPr>
              <a:t>Chapter 5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Why: </a:t>
            </a:r>
            <a:r>
              <a:rPr lang="en-US" b="1" dirty="0">
                <a:effectLst/>
                <a:latin typeface="Publico Text" panose="02040502060504060203" pitchFamily="18" charset="77"/>
              </a:rPr>
              <a:t>The Importance of Sharing the Gospel</a:t>
            </a:r>
            <a:endParaRPr lang="en-US" dirty="0"/>
          </a:p>
        </p:txBody>
      </p:sp>
      <p:sp>
        <p:nvSpPr>
          <p:cNvPr id="3" name="Content Placeholder 2">
            <a:extLst>
              <a:ext uri="{FF2B5EF4-FFF2-40B4-BE49-F238E27FC236}">
                <a16:creationId xmlns:a16="http://schemas.microsoft.com/office/drawing/2014/main" id="{4CAFAFAE-C3F6-762E-1CF0-6B3E8CD3F350}"/>
              </a:ext>
            </a:extLst>
          </p:cNvPr>
          <p:cNvSpPr>
            <a:spLocks noGrp="1"/>
          </p:cNvSpPr>
          <p:nvPr>
            <p:ph idx="1"/>
          </p:nvPr>
        </p:nvSpPr>
        <p:spPr/>
        <p:txBody>
          <a:bodyPr>
            <a:normAutofit/>
          </a:bodyPr>
          <a:lstStyle/>
          <a:p>
            <a:pPr algn="l" rtl="0"/>
            <a:r>
              <a:rPr lang="en-US" sz="2400" b="1" i="0" u="none" strike="noStrike" dirty="0">
                <a:solidFill>
                  <a:schemeClr val="tx1"/>
                </a:solidFill>
                <a:effectLst/>
              </a:rPr>
              <a:t>Thesis/ Central Idea:</a:t>
            </a:r>
          </a:p>
          <a:p>
            <a:pPr algn="l" rtl="0"/>
            <a:r>
              <a:rPr lang="en-US" sz="2400" i="0" u="none" strike="noStrike" dirty="0">
                <a:solidFill>
                  <a:schemeClr val="tx1"/>
                </a:solidFill>
                <a:effectLst/>
              </a:rPr>
              <a:t>Fundamental teachings of faith, </a:t>
            </a:r>
          </a:p>
          <a:p>
            <a:pPr lvl="1"/>
            <a:r>
              <a:rPr lang="en-US" sz="2400" i="0" u="none" strike="noStrike" dirty="0">
                <a:solidFill>
                  <a:schemeClr val="tx1"/>
                </a:solidFill>
                <a:effectLst/>
              </a:rPr>
              <a:t>propagates spiritual growth, </a:t>
            </a:r>
          </a:p>
          <a:p>
            <a:pPr lvl="1"/>
            <a:r>
              <a:rPr lang="en-US" sz="2400" i="0" u="none" strike="noStrike" dirty="0">
                <a:solidFill>
                  <a:schemeClr val="tx1"/>
                </a:solidFill>
                <a:effectLst/>
              </a:rPr>
              <a:t>and provides a beacon of hope </a:t>
            </a:r>
          </a:p>
          <a:p>
            <a:pPr lvl="1"/>
            <a:r>
              <a:rPr lang="en-US" sz="2400" i="0" u="none" strike="noStrike" dirty="0">
                <a:solidFill>
                  <a:schemeClr val="tx1"/>
                </a:solidFill>
                <a:effectLst/>
              </a:rPr>
              <a:t>and redemption to humanity."</a:t>
            </a:r>
          </a:p>
        </p:txBody>
      </p:sp>
    </p:spTree>
    <p:extLst>
      <p:ext uri="{BB962C8B-B14F-4D97-AF65-F5344CB8AC3E}">
        <p14:creationId xmlns:p14="http://schemas.microsoft.com/office/powerpoint/2010/main" val="49275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9D2-9E52-0B83-710C-E0174ABF76B4}"/>
              </a:ext>
            </a:extLst>
          </p:cNvPr>
          <p:cNvSpPr>
            <a:spLocks noGrp="1"/>
          </p:cNvSpPr>
          <p:nvPr>
            <p:ph type="title"/>
          </p:nvPr>
        </p:nvSpPr>
        <p:spPr/>
        <p:txBody>
          <a:bodyPr/>
          <a:lstStyle/>
          <a:p>
            <a:r>
              <a:rPr lang="en-US" b="1" dirty="0">
                <a:solidFill>
                  <a:srgbClr val="FFFF00"/>
                </a:solidFill>
                <a:effectLst/>
                <a:latin typeface="Publico Headline Bold" pitchFamily="2" charset="0"/>
              </a:rPr>
              <a:t>Chapter 1</a:t>
            </a:r>
            <a:br>
              <a:rPr lang="en-US" dirty="0">
                <a:solidFill>
                  <a:srgbClr val="39393A"/>
                </a:solidFill>
                <a:effectLst/>
                <a:latin typeface="Publico Headline Bold" pitchFamily="2" charset="0"/>
              </a:rPr>
            </a:br>
            <a:r>
              <a:rPr lang="en-US" b="1" dirty="0">
                <a:solidFill>
                  <a:srgbClr val="FFFF00"/>
                </a:solidFill>
                <a:effectLst/>
                <a:latin typeface="Publico Text" panose="02040502060504060203" pitchFamily="18" charset="77"/>
              </a:rPr>
              <a:t>Who: </a:t>
            </a:r>
            <a:r>
              <a:rPr lang="en-US" b="1" dirty="0">
                <a:effectLst/>
                <a:latin typeface="Publico Text" panose="02040502060504060203" pitchFamily="18" charset="77"/>
              </a:rPr>
              <a:t>Being an Evangelism vs. Doing Evangelism</a:t>
            </a:r>
            <a:endParaRPr lang="en-US" dirty="0"/>
          </a:p>
        </p:txBody>
      </p:sp>
      <p:sp>
        <p:nvSpPr>
          <p:cNvPr id="3" name="Content Placeholder 2">
            <a:extLst>
              <a:ext uri="{FF2B5EF4-FFF2-40B4-BE49-F238E27FC236}">
                <a16:creationId xmlns:a16="http://schemas.microsoft.com/office/drawing/2014/main" id="{5DD04D0A-99B7-1408-5308-103737F1E3CD}"/>
              </a:ext>
            </a:extLst>
          </p:cNvPr>
          <p:cNvSpPr>
            <a:spLocks noGrp="1"/>
          </p:cNvSpPr>
          <p:nvPr>
            <p:ph idx="1"/>
          </p:nvPr>
        </p:nvSpPr>
        <p:spPr>
          <a:xfrm>
            <a:off x="720000" y="2541600"/>
            <a:ext cx="10728325" cy="3969559"/>
          </a:xfrm>
        </p:spPr>
        <p:txBody>
          <a:bodyPr/>
          <a:lstStyle/>
          <a:p>
            <a:pPr algn="l" rtl="0"/>
            <a:r>
              <a:rPr lang="en-US" b="1" i="0" u="none" strike="noStrike" dirty="0">
                <a:solidFill>
                  <a:schemeClr val="tx1"/>
                </a:solidFill>
                <a:effectLst/>
              </a:rPr>
              <a:t>Thesis/ Central Idea:</a:t>
            </a:r>
          </a:p>
          <a:p>
            <a:r>
              <a:rPr lang="en-US" sz="2400" b="1" dirty="0"/>
              <a:t>Principles of perseverance and patience</a:t>
            </a:r>
          </a:p>
          <a:p>
            <a:pPr lvl="1"/>
            <a:r>
              <a:rPr lang="en-US" sz="2400" b="1" dirty="0"/>
              <a:t>relentless faith and trusting God's timing, </a:t>
            </a:r>
          </a:p>
          <a:p>
            <a:pPr lvl="1"/>
            <a:r>
              <a:rPr lang="en-US" sz="2400" b="1" dirty="0"/>
              <a:t>crucial responsibility and privilege </a:t>
            </a:r>
          </a:p>
          <a:p>
            <a:pPr lvl="1"/>
            <a:r>
              <a:rPr lang="en-US" sz="2400" b="1" dirty="0"/>
              <a:t>God's constant presence and support</a:t>
            </a:r>
          </a:p>
        </p:txBody>
      </p:sp>
    </p:spTree>
    <p:extLst>
      <p:ext uri="{BB962C8B-B14F-4D97-AF65-F5344CB8AC3E}">
        <p14:creationId xmlns:p14="http://schemas.microsoft.com/office/powerpoint/2010/main" val="247202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D173-DDC8-07D3-96CB-2A3F4372A241}"/>
              </a:ext>
            </a:extLst>
          </p:cNvPr>
          <p:cNvSpPr>
            <a:spLocks noGrp="1"/>
          </p:cNvSpPr>
          <p:nvPr>
            <p:ph type="title"/>
          </p:nvPr>
        </p:nvSpPr>
        <p:spPr/>
        <p:txBody>
          <a:bodyPr/>
          <a:lstStyle/>
          <a:p>
            <a:r>
              <a:rPr lang="en-US" b="1" dirty="0">
                <a:solidFill>
                  <a:srgbClr val="FFFF00"/>
                </a:solidFill>
                <a:effectLst/>
                <a:latin typeface="Publico Headline Bold" pitchFamily="2" charset="0"/>
              </a:rPr>
              <a:t>Chapter 5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Why: </a:t>
            </a:r>
            <a:r>
              <a:rPr lang="en-US" b="1" dirty="0">
                <a:effectLst/>
                <a:latin typeface="Publico Text" panose="02040502060504060203" pitchFamily="18" charset="77"/>
              </a:rPr>
              <a:t>The Importance of Sharing the Gospel</a:t>
            </a:r>
            <a:endParaRPr lang="en-US" dirty="0"/>
          </a:p>
        </p:txBody>
      </p:sp>
      <p:sp>
        <p:nvSpPr>
          <p:cNvPr id="3" name="Content Placeholder 2">
            <a:extLst>
              <a:ext uri="{FF2B5EF4-FFF2-40B4-BE49-F238E27FC236}">
                <a16:creationId xmlns:a16="http://schemas.microsoft.com/office/drawing/2014/main" id="{4CAFAFAE-C3F6-762E-1CF0-6B3E8CD3F350}"/>
              </a:ext>
            </a:extLst>
          </p:cNvPr>
          <p:cNvSpPr>
            <a:spLocks noGrp="1"/>
          </p:cNvSpPr>
          <p:nvPr>
            <p:ph idx="1"/>
          </p:nvPr>
        </p:nvSpPr>
        <p:spPr/>
        <p:txBody>
          <a:bodyPr anchor="ctr">
            <a:normAutofit/>
          </a:bodyPr>
          <a:lstStyle/>
          <a:p>
            <a:r>
              <a:rPr lang="en-US" sz="2800" b="1" dirty="0">
                <a:solidFill>
                  <a:schemeClr val="tx1"/>
                </a:solidFill>
                <a:effectLst/>
                <a:latin typeface="Publico Text" panose="02040502060504060203" pitchFamily="18" charset="77"/>
              </a:rPr>
              <a:t>A. Scriptural mandates (Romans 10:14-15)</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The love of Christ compels us (2 Corinthians 5:14)</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The eternal significance (John 3:16)</a:t>
            </a:r>
            <a:endParaRPr lang="en-US" sz="2800" dirty="0">
              <a:solidFill>
                <a:schemeClr val="tx1"/>
              </a:solidFill>
              <a:effectLst/>
              <a:latin typeface="Publico Text" panose="02040502060504060203" pitchFamily="18" charset="77"/>
            </a:endParaRPr>
          </a:p>
        </p:txBody>
      </p:sp>
    </p:spTree>
    <p:extLst>
      <p:ext uri="{BB962C8B-B14F-4D97-AF65-F5344CB8AC3E}">
        <p14:creationId xmlns:p14="http://schemas.microsoft.com/office/powerpoint/2010/main" val="134256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D173-DDC8-07D3-96CB-2A3F4372A241}"/>
              </a:ext>
            </a:extLst>
          </p:cNvPr>
          <p:cNvSpPr>
            <a:spLocks noGrp="1"/>
          </p:cNvSpPr>
          <p:nvPr>
            <p:ph type="title"/>
          </p:nvPr>
        </p:nvSpPr>
        <p:spPr/>
        <p:txBody>
          <a:bodyPr/>
          <a:lstStyle/>
          <a:p>
            <a:r>
              <a:rPr lang="en-US" b="1" dirty="0">
                <a:solidFill>
                  <a:srgbClr val="FFFF00"/>
                </a:solidFill>
                <a:effectLst/>
                <a:latin typeface="Publico Headline Bold" pitchFamily="2" charset="0"/>
              </a:rPr>
              <a:t>Chapter 5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Why: </a:t>
            </a:r>
            <a:r>
              <a:rPr lang="en-US" b="1" dirty="0">
                <a:effectLst/>
                <a:latin typeface="Publico Text" panose="02040502060504060203" pitchFamily="18" charset="77"/>
              </a:rPr>
              <a:t>The Importance of Sharing the Gospel</a:t>
            </a:r>
            <a:endParaRPr lang="en-US" dirty="0"/>
          </a:p>
        </p:txBody>
      </p:sp>
      <p:sp>
        <p:nvSpPr>
          <p:cNvPr id="3" name="Content Placeholder 2">
            <a:extLst>
              <a:ext uri="{FF2B5EF4-FFF2-40B4-BE49-F238E27FC236}">
                <a16:creationId xmlns:a16="http://schemas.microsoft.com/office/drawing/2014/main" id="{4CAFAFAE-C3F6-762E-1CF0-6B3E8CD3F350}"/>
              </a:ext>
            </a:extLst>
          </p:cNvPr>
          <p:cNvSpPr>
            <a:spLocks noGrp="1"/>
          </p:cNvSpPr>
          <p:nvPr>
            <p:ph idx="1"/>
          </p:nvPr>
        </p:nvSpPr>
        <p:spPr/>
        <p:txBody>
          <a:bodyPr>
            <a:normAutofit/>
          </a:bodyPr>
          <a:lstStyle/>
          <a:p>
            <a:r>
              <a:rPr lang="en-US" sz="4800" b="1" dirty="0">
                <a:solidFill>
                  <a:schemeClr val="tx1"/>
                </a:solidFill>
                <a:effectLst/>
                <a:latin typeface="Times"/>
              </a:rPr>
              <a:t>Question:</a:t>
            </a:r>
            <a:r>
              <a:rPr lang="en-US" sz="4800" dirty="0">
                <a:solidFill>
                  <a:schemeClr val="tx1"/>
                </a:solidFill>
                <a:effectLst/>
                <a:latin typeface="Times"/>
              </a:rPr>
              <a:t> What does Romans 10:14-15 emphasize about sharing our faith?</a:t>
            </a:r>
          </a:p>
        </p:txBody>
      </p:sp>
    </p:spTree>
    <p:extLst>
      <p:ext uri="{BB962C8B-B14F-4D97-AF65-F5344CB8AC3E}">
        <p14:creationId xmlns:p14="http://schemas.microsoft.com/office/powerpoint/2010/main" val="104747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9559-6B57-F2AF-3BCE-57902EBD4974}"/>
              </a:ext>
            </a:extLst>
          </p:cNvPr>
          <p:cNvSpPr>
            <a:spLocks noGrp="1"/>
          </p:cNvSpPr>
          <p:nvPr>
            <p:ph type="title"/>
          </p:nvPr>
        </p:nvSpPr>
        <p:spPr/>
        <p:txBody>
          <a:bodyPr/>
          <a:lstStyle/>
          <a:p>
            <a:r>
              <a:rPr lang="en-US" b="1" dirty="0">
                <a:solidFill>
                  <a:srgbClr val="FFFF00"/>
                </a:solidFill>
                <a:effectLst/>
                <a:latin typeface="Publico Headline Bold" pitchFamily="2" charset="0"/>
              </a:rPr>
              <a:t>Chapter 6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How: </a:t>
            </a:r>
            <a:r>
              <a:rPr lang="en-US" b="1" dirty="0">
                <a:effectLst/>
                <a:latin typeface="Publico Text" panose="02040502060504060203" pitchFamily="18" charset="77"/>
              </a:rPr>
              <a:t>Connecting People to Their Need for the Gospel</a:t>
            </a:r>
            <a:endParaRPr lang="en-US" dirty="0"/>
          </a:p>
        </p:txBody>
      </p:sp>
      <p:sp>
        <p:nvSpPr>
          <p:cNvPr id="3" name="Content Placeholder 2">
            <a:extLst>
              <a:ext uri="{FF2B5EF4-FFF2-40B4-BE49-F238E27FC236}">
                <a16:creationId xmlns:a16="http://schemas.microsoft.com/office/drawing/2014/main" id="{A1D1F007-B0FA-0D0C-6F98-04ADC0B50EDD}"/>
              </a:ext>
            </a:extLst>
          </p:cNvPr>
          <p:cNvSpPr>
            <a:spLocks noGrp="1"/>
          </p:cNvSpPr>
          <p:nvPr>
            <p:ph idx="1"/>
          </p:nvPr>
        </p:nvSpPr>
        <p:spPr/>
        <p:txBody>
          <a:bodyPr/>
          <a:lstStyle/>
          <a:p>
            <a:pPr algn="l" rtl="0"/>
            <a:r>
              <a:rPr lang="en-US" b="1" i="0" u="none" strike="noStrike" dirty="0">
                <a:solidFill>
                  <a:schemeClr val="tx1"/>
                </a:solidFill>
                <a:effectLst/>
              </a:rPr>
              <a:t>Thesis/ Central Idea:</a:t>
            </a:r>
          </a:p>
          <a:p>
            <a:r>
              <a:rPr lang="en-US" sz="2400" b="1" dirty="0"/>
              <a:t>"Connecting People to Their Need for the Gospel" </a:t>
            </a:r>
          </a:p>
          <a:p>
            <a:pPr lvl="1"/>
            <a:r>
              <a:rPr lang="en-US" sz="2400" b="1" dirty="0"/>
              <a:t>inherent human desire for salvation,</a:t>
            </a:r>
          </a:p>
          <a:p>
            <a:pPr lvl="1"/>
            <a:r>
              <a:rPr lang="en-US" sz="2400" b="1" dirty="0"/>
              <a:t>providing a transformative path </a:t>
            </a:r>
          </a:p>
          <a:p>
            <a:pPr lvl="1"/>
            <a:r>
              <a:rPr lang="en-US" sz="2400" b="1" dirty="0"/>
              <a:t>redemptive power of the Gospel</a:t>
            </a:r>
          </a:p>
        </p:txBody>
      </p:sp>
    </p:spTree>
    <p:extLst>
      <p:ext uri="{BB962C8B-B14F-4D97-AF65-F5344CB8AC3E}">
        <p14:creationId xmlns:p14="http://schemas.microsoft.com/office/powerpoint/2010/main" val="1502913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9559-6B57-F2AF-3BCE-57902EBD4974}"/>
              </a:ext>
            </a:extLst>
          </p:cNvPr>
          <p:cNvSpPr>
            <a:spLocks noGrp="1"/>
          </p:cNvSpPr>
          <p:nvPr>
            <p:ph type="title"/>
          </p:nvPr>
        </p:nvSpPr>
        <p:spPr/>
        <p:txBody>
          <a:bodyPr/>
          <a:lstStyle/>
          <a:p>
            <a:r>
              <a:rPr lang="en-US" b="1" dirty="0">
                <a:solidFill>
                  <a:srgbClr val="FFFF00"/>
                </a:solidFill>
                <a:effectLst/>
                <a:latin typeface="Publico Headline Bold" pitchFamily="2" charset="0"/>
              </a:rPr>
              <a:t>Chapter 6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How: </a:t>
            </a:r>
            <a:r>
              <a:rPr lang="en-US" b="1" dirty="0">
                <a:effectLst/>
                <a:latin typeface="Publico Text" panose="02040502060504060203" pitchFamily="18" charset="77"/>
              </a:rPr>
              <a:t>Connecting People to Their Need for the Gospel</a:t>
            </a:r>
            <a:endParaRPr lang="en-US" dirty="0"/>
          </a:p>
        </p:txBody>
      </p:sp>
      <p:sp>
        <p:nvSpPr>
          <p:cNvPr id="3" name="Content Placeholder 2">
            <a:extLst>
              <a:ext uri="{FF2B5EF4-FFF2-40B4-BE49-F238E27FC236}">
                <a16:creationId xmlns:a16="http://schemas.microsoft.com/office/drawing/2014/main" id="{A1D1F007-B0FA-0D0C-6F98-04ADC0B50EDD}"/>
              </a:ext>
            </a:extLst>
          </p:cNvPr>
          <p:cNvSpPr>
            <a:spLocks noGrp="1"/>
          </p:cNvSpPr>
          <p:nvPr>
            <p:ph idx="1"/>
          </p:nvPr>
        </p:nvSpPr>
        <p:spPr/>
        <p:txBody>
          <a:bodyPr anchor="ctr">
            <a:normAutofit/>
          </a:bodyPr>
          <a:lstStyle/>
          <a:p>
            <a:r>
              <a:rPr lang="en-US" sz="2800" b="1" dirty="0">
                <a:solidFill>
                  <a:schemeClr val="tx1"/>
                </a:solidFill>
                <a:effectLst/>
                <a:latin typeface="Publico Text" panose="02040502060504060203" pitchFamily="18" charset="77"/>
              </a:rPr>
              <a:t>A. Understanding humanity's need for salvation (Romans 3:23; Romans 6:23)</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Practical examples of sharing the Gospel</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Simple exercises for articulating the Gospel clearly</a:t>
            </a:r>
            <a:endParaRPr lang="en-US" sz="2800" dirty="0">
              <a:solidFill>
                <a:schemeClr val="tx1"/>
              </a:solidFill>
              <a:effectLst/>
              <a:latin typeface="Publico Text" panose="02040502060504060203" pitchFamily="18" charset="77"/>
            </a:endParaRPr>
          </a:p>
        </p:txBody>
      </p:sp>
    </p:spTree>
    <p:extLst>
      <p:ext uri="{BB962C8B-B14F-4D97-AF65-F5344CB8AC3E}">
        <p14:creationId xmlns:p14="http://schemas.microsoft.com/office/powerpoint/2010/main" val="40790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9559-6B57-F2AF-3BCE-57902EBD4974}"/>
              </a:ext>
            </a:extLst>
          </p:cNvPr>
          <p:cNvSpPr>
            <a:spLocks noGrp="1"/>
          </p:cNvSpPr>
          <p:nvPr>
            <p:ph type="title"/>
          </p:nvPr>
        </p:nvSpPr>
        <p:spPr/>
        <p:txBody>
          <a:bodyPr/>
          <a:lstStyle/>
          <a:p>
            <a:r>
              <a:rPr lang="en-US" b="1" dirty="0">
                <a:solidFill>
                  <a:srgbClr val="FFFF00"/>
                </a:solidFill>
                <a:effectLst/>
                <a:latin typeface="Publico Headline Bold" pitchFamily="2" charset="0"/>
              </a:rPr>
              <a:t>Chapter 6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How: </a:t>
            </a:r>
            <a:r>
              <a:rPr lang="en-US" b="1" dirty="0">
                <a:effectLst/>
                <a:latin typeface="Publico Text" panose="02040502060504060203" pitchFamily="18" charset="77"/>
              </a:rPr>
              <a:t>Connecting People to Their Need for the Gospel</a:t>
            </a:r>
            <a:endParaRPr lang="en-US" dirty="0"/>
          </a:p>
        </p:txBody>
      </p:sp>
      <p:sp>
        <p:nvSpPr>
          <p:cNvPr id="3" name="Content Placeholder 2">
            <a:extLst>
              <a:ext uri="{FF2B5EF4-FFF2-40B4-BE49-F238E27FC236}">
                <a16:creationId xmlns:a16="http://schemas.microsoft.com/office/drawing/2014/main" id="{A1D1F007-B0FA-0D0C-6F98-04ADC0B50EDD}"/>
              </a:ext>
            </a:extLst>
          </p:cNvPr>
          <p:cNvSpPr>
            <a:spLocks noGrp="1"/>
          </p:cNvSpPr>
          <p:nvPr>
            <p:ph idx="1"/>
          </p:nvPr>
        </p:nvSpPr>
        <p:spPr/>
        <p:txBody>
          <a:bodyPr>
            <a:normAutofit/>
          </a:bodyPr>
          <a:lstStyle/>
          <a:p>
            <a:r>
              <a:rPr lang="en-US" sz="4800" b="1" dirty="0">
                <a:solidFill>
                  <a:schemeClr val="tx1"/>
                </a:solidFill>
                <a:effectLst/>
                <a:latin typeface="Times"/>
              </a:rPr>
              <a:t>Question:</a:t>
            </a:r>
            <a:r>
              <a:rPr lang="en-US" sz="4800" dirty="0">
                <a:solidFill>
                  <a:schemeClr val="tx1"/>
                </a:solidFill>
                <a:effectLst/>
                <a:latin typeface="Times"/>
              </a:rPr>
              <a:t> What is the significance of Romans 6:23 in the context of salvation? </a:t>
            </a:r>
          </a:p>
        </p:txBody>
      </p:sp>
    </p:spTree>
    <p:extLst>
      <p:ext uri="{BB962C8B-B14F-4D97-AF65-F5344CB8AC3E}">
        <p14:creationId xmlns:p14="http://schemas.microsoft.com/office/powerpoint/2010/main" val="350364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9D2-9E52-0B83-710C-E0174ABF76B4}"/>
              </a:ext>
            </a:extLst>
          </p:cNvPr>
          <p:cNvSpPr>
            <a:spLocks noGrp="1"/>
          </p:cNvSpPr>
          <p:nvPr>
            <p:ph type="title"/>
          </p:nvPr>
        </p:nvSpPr>
        <p:spPr>
          <a:xfrm>
            <a:off x="720000" y="619200"/>
            <a:ext cx="10728322" cy="1067710"/>
          </a:xfrm>
        </p:spPr>
        <p:txBody>
          <a:bodyPr/>
          <a:lstStyle/>
          <a:p>
            <a:r>
              <a:rPr lang="en-US" b="1" dirty="0">
                <a:solidFill>
                  <a:srgbClr val="FFFF00"/>
                </a:solidFill>
                <a:effectLst/>
                <a:latin typeface="Publico Headline Bold" pitchFamily="2" charset="0"/>
              </a:rPr>
              <a:t>Chapter 1</a:t>
            </a:r>
            <a:br>
              <a:rPr lang="en-US" dirty="0">
                <a:solidFill>
                  <a:srgbClr val="39393A"/>
                </a:solidFill>
                <a:effectLst/>
                <a:latin typeface="Publico Headline Bold" pitchFamily="2" charset="0"/>
              </a:rPr>
            </a:br>
            <a:r>
              <a:rPr lang="en-US" b="1" dirty="0">
                <a:solidFill>
                  <a:srgbClr val="FFFF00"/>
                </a:solidFill>
                <a:effectLst/>
                <a:latin typeface="Publico Text" panose="02040502060504060203" pitchFamily="18" charset="77"/>
              </a:rPr>
              <a:t>Who: </a:t>
            </a:r>
            <a:r>
              <a:rPr lang="en-US" b="1" dirty="0">
                <a:effectLst/>
                <a:latin typeface="Publico Text" panose="02040502060504060203" pitchFamily="18" charset="77"/>
              </a:rPr>
              <a:t>Being an Evangelism vs. Doing Evangelism</a:t>
            </a:r>
            <a:endParaRPr lang="en-US" dirty="0"/>
          </a:p>
        </p:txBody>
      </p:sp>
      <p:sp>
        <p:nvSpPr>
          <p:cNvPr id="3" name="Content Placeholder 2">
            <a:extLst>
              <a:ext uri="{FF2B5EF4-FFF2-40B4-BE49-F238E27FC236}">
                <a16:creationId xmlns:a16="http://schemas.microsoft.com/office/drawing/2014/main" id="{5DD04D0A-99B7-1408-5308-103737F1E3CD}"/>
              </a:ext>
            </a:extLst>
          </p:cNvPr>
          <p:cNvSpPr>
            <a:spLocks noGrp="1"/>
          </p:cNvSpPr>
          <p:nvPr>
            <p:ph idx="1"/>
          </p:nvPr>
        </p:nvSpPr>
        <p:spPr>
          <a:xfrm>
            <a:off x="720000" y="1797269"/>
            <a:ext cx="10728325" cy="3971706"/>
          </a:xfrm>
        </p:spPr>
        <p:txBody>
          <a:bodyPr anchor="ctr">
            <a:normAutofit/>
          </a:bodyPr>
          <a:lstStyle/>
          <a:p>
            <a:r>
              <a:rPr lang="en-US" sz="2800" b="1" dirty="0">
                <a:solidFill>
                  <a:schemeClr val="tx1"/>
                </a:solidFill>
                <a:effectLst/>
                <a:latin typeface="Publico Text" panose="02040502060504060203" pitchFamily="18" charset="77"/>
              </a:rPr>
              <a:t>A. </a:t>
            </a:r>
            <a:r>
              <a:rPr lang="en-US" sz="2800" b="1" dirty="0">
                <a:solidFill>
                  <a:srgbClr val="FFFF00"/>
                </a:solidFill>
                <a:effectLst/>
                <a:latin typeface="Publico Text" panose="02040502060504060203" pitchFamily="18" charset="77"/>
              </a:rPr>
              <a:t>Being</a:t>
            </a:r>
            <a:r>
              <a:rPr lang="en-US" sz="2800" b="1" dirty="0">
                <a:solidFill>
                  <a:schemeClr val="tx1"/>
                </a:solidFill>
                <a:effectLst/>
                <a:latin typeface="Publico Text" panose="02040502060504060203" pitchFamily="18" charset="77"/>
              </a:rPr>
              <a:t> Evangelism versus Doing Principles</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a:t>
            </a:r>
            <a:r>
              <a:rPr lang="en-US" sz="2800" b="1" dirty="0">
                <a:solidFill>
                  <a:srgbClr val="FFFF00"/>
                </a:solidFill>
                <a:effectLst/>
                <a:latin typeface="Publico Text" panose="02040502060504060203" pitchFamily="18" charset="77"/>
              </a:rPr>
              <a:t>Prayer:</a:t>
            </a:r>
            <a:r>
              <a:rPr lang="en-US" sz="2800" b="1" dirty="0">
                <a:solidFill>
                  <a:schemeClr val="tx1"/>
                </a:solidFill>
                <a:effectLst/>
                <a:latin typeface="Publico Text" panose="02040502060504060203" pitchFamily="18" charset="77"/>
              </a:rPr>
              <a:t> Being Evangelism Principle #1</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a:t>
            </a:r>
            <a:r>
              <a:rPr lang="en-US" sz="2800" b="1" dirty="0">
                <a:solidFill>
                  <a:srgbClr val="FFFF00"/>
                </a:solidFill>
                <a:effectLst/>
                <a:latin typeface="Publico Text" panose="02040502060504060203" pitchFamily="18" charset="77"/>
              </a:rPr>
              <a:t>Proclaim:</a:t>
            </a:r>
            <a:r>
              <a:rPr lang="en-US" sz="2800" b="1" dirty="0">
                <a:solidFill>
                  <a:schemeClr val="tx1"/>
                </a:solidFill>
                <a:effectLst/>
                <a:latin typeface="Publico Text" panose="02040502060504060203" pitchFamily="18" charset="77"/>
              </a:rPr>
              <a:t> Being Evangelism Principle #2</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D. </a:t>
            </a:r>
            <a:r>
              <a:rPr lang="en-US" sz="2800" b="1" dirty="0">
                <a:solidFill>
                  <a:srgbClr val="FFFF00"/>
                </a:solidFill>
                <a:effectLst/>
                <a:latin typeface="Publico Text" panose="02040502060504060203" pitchFamily="18" charset="77"/>
              </a:rPr>
              <a:t>Perseverance:</a:t>
            </a:r>
            <a:r>
              <a:rPr lang="en-US" sz="2800" b="1" dirty="0">
                <a:solidFill>
                  <a:schemeClr val="tx1"/>
                </a:solidFill>
                <a:effectLst/>
                <a:latin typeface="Publico Text" panose="02040502060504060203" pitchFamily="18" charset="77"/>
              </a:rPr>
              <a:t> Being Evangelism Principle #3</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E. </a:t>
            </a:r>
            <a:r>
              <a:rPr lang="en-US" sz="2800" b="1" dirty="0">
                <a:solidFill>
                  <a:srgbClr val="FFFF00"/>
                </a:solidFill>
                <a:effectLst/>
                <a:latin typeface="Publico Text" panose="02040502060504060203" pitchFamily="18" charset="77"/>
              </a:rPr>
              <a:t>Patience:</a:t>
            </a:r>
            <a:r>
              <a:rPr lang="en-US" sz="2800" b="1" dirty="0">
                <a:solidFill>
                  <a:schemeClr val="tx1"/>
                </a:solidFill>
                <a:effectLst/>
                <a:latin typeface="Publico Text" panose="02040502060504060203" pitchFamily="18" charset="77"/>
              </a:rPr>
              <a:t> Being Evangelism Principle #4</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F. If Not Us Then, </a:t>
            </a:r>
            <a:r>
              <a:rPr lang="en-US" sz="2800" b="1" dirty="0">
                <a:solidFill>
                  <a:srgbClr val="FFFF00"/>
                </a:solidFill>
                <a:effectLst/>
                <a:latin typeface="Publico Text" panose="02040502060504060203" pitchFamily="18" charset="77"/>
              </a:rPr>
              <a:t>Who?</a:t>
            </a:r>
            <a:endParaRPr lang="en-US" sz="2800" dirty="0">
              <a:solidFill>
                <a:srgbClr val="FFFF00"/>
              </a:solidFill>
              <a:effectLst/>
              <a:latin typeface="Publico Text" panose="02040502060504060203" pitchFamily="18" charset="77"/>
            </a:endParaRPr>
          </a:p>
        </p:txBody>
      </p:sp>
    </p:spTree>
    <p:extLst>
      <p:ext uri="{BB962C8B-B14F-4D97-AF65-F5344CB8AC3E}">
        <p14:creationId xmlns:p14="http://schemas.microsoft.com/office/powerpoint/2010/main" val="79893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9D2-9E52-0B83-710C-E0174ABF76B4}"/>
              </a:ext>
            </a:extLst>
          </p:cNvPr>
          <p:cNvSpPr>
            <a:spLocks noGrp="1"/>
          </p:cNvSpPr>
          <p:nvPr>
            <p:ph type="title"/>
          </p:nvPr>
        </p:nvSpPr>
        <p:spPr/>
        <p:txBody>
          <a:bodyPr/>
          <a:lstStyle/>
          <a:p>
            <a:r>
              <a:rPr lang="en-US" b="1" dirty="0">
                <a:solidFill>
                  <a:srgbClr val="FFFF00"/>
                </a:solidFill>
                <a:effectLst/>
                <a:latin typeface="Publico Headline Bold" pitchFamily="2" charset="0"/>
              </a:rPr>
              <a:t>Chapter 1</a:t>
            </a:r>
            <a:br>
              <a:rPr lang="en-US" dirty="0">
                <a:solidFill>
                  <a:srgbClr val="39393A"/>
                </a:solidFill>
                <a:effectLst/>
                <a:latin typeface="Publico Headline Bold" pitchFamily="2" charset="0"/>
              </a:rPr>
            </a:br>
            <a:r>
              <a:rPr lang="en-US" b="1" dirty="0">
                <a:solidFill>
                  <a:srgbClr val="FFFF00"/>
                </a:solidFill>
                <a:effectLst/>
                <a:latin typeface="Publico Text" panose="02040502060504060203" pitchFamily="18" charset="77"/>
              </a:rPr>
              <a:t>Who: </a:t>
            </a:r>
            <a:r>
              <a:rPr lang="en-US" b="1" dirty="0">
                <a:effectLst/>
                <a:latin typeface="Publico Text" panose="02040502060504060203" pitchFamily="18" charset="77"/>
              </a:rPr>
              <a:t>Being an Evangelism vs. Doing Evangelism</a:t>
            </a:r>
            <a:endParaRPr lang="en-US" dirty="0"/>
          </a:p>
        </p:txBody>
      </p:sp>
      <p:sp>
        <p:nvSpPr>
          <p:cNvPr id="3" name="Content Placeholder 2">
            <a:extLst>
              <a:ext uri="{FF2B5EF4-FFF2-40B4-BE49-F238E27FC236}">
                <a16:creationId xmlns:a16="http://schemas.microsoft.com/office/drawing/2014/main" id="{5DD04D0A-99B7-1408-5308-103737F1E3CD}"/>
              </a:ext>
            </a:extLst>
          </p:cNvPr>
          <p:cNvSpPr>
            <a:spLocks noGrp="1"/>
          </p:cNvSpPr>
          <p:nvPr>
            <p:ph idx="1"/>
          </p:nvPr>
        </p:nvSpPr>
        <p:spPr/>
        <p:txBody>
          <a:bodyPr/>
          <a:lstStyle/>
          <a:p>
            <a:r>
              <a:rPr lang="en-US" sz="4800" b="1" dirty="0">
                <a:solidFill>
                  <a:schemeClr val="tx1"/>
                </a:solidFill>
                <a:effectLst/>
                <a:latin typeface="Times"/>
              </a:rPr>
              <a:t>What principle of "Being Evangelism" does Galatians 6:9 (NIV) emphasize?</a:t>
            </a:r>
            <a:endParaRPr lang="en-US" sz="4800" dirty="0">
              <a:solidFill>
                <a:schemeClr val="tx1"/>
              </a:solidFill>
              <a:effectLst/>
              <a:latin typeface="Times"/>
            </a:endParaRPr>
          </a:p>
          <a:p>
            <a:pPr marL="0" indent="0">
              <a:buNone/>
            </a:pPr>
            <a:endParaRPr lang="en-US" dirty="0"/>
          </a:p>
        </p:txBody>
      </p:sp>
    </p:spTree>
    <p:extLst>
      <p:ext uri="{BB962C8B-B14F-4D97-AF65-F5344CB8AC3E}">
        <p14:creationId xmlns:p14="http://schemas.microsoft.com/office/powerpoint/2010/main" val="423499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39D9-A967-E02E-34F8-2702C43D6C95}"/>
              </a:ext>
            </a:extLst>
          </p:cNvPr>
          <p:cNvSpPr>
            <a:spLocks noGrp="1"/>
          </p:cNvSpPr>
          <p:nvPr>
            <p:ph type="title"/>
          </p:nvPr>
        </p:nvSpPr>
        <p:spPr/>
        <p:txBody>
          <a:bodyPr/>
          <a:lstStyle/>
          <a:p>
            <a:r>
              <a:rPr lang="en-US" b="1" dirty="0">
                <a:solidFill>
                  <a:srgbClr val="FFFF00"/>
                </a:solidFill>
                <a:effectLst/>
                <a:latin typeface="Publico Headline Bold" pitchFamily="2" charset="0"/>
              </a:rPr>
              <a:t>Chapter 2</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What: </a:t>
            </a:r>
            <a:r>
              <a:rPr lang="en-US" b="1" dirty="0">
                <a:effectLst/>
                <a:latin typeface="Publico Text" panose="02040502060504060203" pitchFamily="18" charset="77"/>
              </a:rPr>
              <a:t>Defining Biblical Evangelism</a:t>
            </a:r>
            <a:endParaRPr lang="en-US" dirty="0"/>
          </a:p>
        </p:txBody>
      </p:sp>
      <p:sp>
        <p:nvSpPr>
          <p:cNvPr id="3" name="Content Placeholder 2">
            <a:extLst>
              <a:ext uri="{FF2B5EF4-FFF2-40B4-BE49-F238E27FC236}">
                <a16:creationId xmlns:a16="http://schemas.microsoft.com/office/drawing/2014/main" id="{3C343BFD-1FD9-8A24-63DC-EE5CEAC9439C}"/>
              </a:ext>
            </a:extLst>
          </p:cNvPr>
          <p:cNvSpPr>
            <a:spLocks noGrp="1"/>
          </p:cNvSpPr>
          <p:nvPr>
            <p:ph idx="1"/>
          </p:nvPr>
        </p:nvSpPr>
        <p:spPr>
          <a:xfrm>
            <a:off x="720000" y="2541600"/>
            <a:ext cx="10728325" cy="4064152"/>
          </a:xfrm>
        </p:spPr>
        <p:txBody>
          <a:bodyPr>
            <a:normAutofit/>
          </a:bodyPr>
          <a:lstStyle/>
          <a:p>
            <a:pPr algn="l" rtl="0"/>
            <a:r>
              <a:rPr lang="en-US" b="1" i="0" u="none" strike="noStrike" dirty="0">
                <a:solidFill>
                  <a:schemeClr val="tx1"/>
                </a:solidFill>
                <a:effectLst/>
              </a:rPr>
              <a:t>Thesis/ Central Idea: </a:t>
            </a:r>
          </a:p>
          <a:p>
            <a:r>
              <a:rPr lang="en-US" sz="2400" b="1" dirty="0"/>
              <a:t>Biblical evangelism, </a:t>
            </a:r>
          </a:p>
          <a:p>
            <a:pPr lvl="1"/>
            <a:r>
              <a:rPr lang="en-US" sz="2400" b="1" dirty="0"/>
              <a:t>acting as heralds</a:t>
            </a:r>
          </a:p>
          <a:p>
            <a:pPr lvl="1"/>
            <a:r>
              <a:rPr lang="en-US" sz="2400" b="1" dirty="0"/>
              <a:t>core elements of </a:t>
            </a:r>
          </a:p>
          <a:p>
            <a:pPr lvl="2"/>
            <a:r>
              <a:rPr lang="en-US" sz="2400" b="1" dirty="0"/>
              <a:t>Christ's willing sacrifice, </a:t>
            </a:r>
          </a:p>
          <a:p>
            <a:pPr lvl="2"/>
            <a:r>
              <a:rPr lang="en-US" sz="2400" b="1" dirty="0"/>
              <a:t>His undeniable death, </a:t>
            </a:r>
          </a:p>
          <a:p>
            <a:pPr lvl="2"/>
            <a:r>
              <a:rPr lang="en-US" sz="2400" b="1" dirty="0"/>
              <a:t>triumphant resurrection, </a:t>
            </a:r>
          </a:p>
          <a:p>
            <a:pPr lvl="2"/>
            <a:r>
              <a:rPr lang="en-US" sz="2400" b="1" dirty="0"/>
              <a:t>and the assurance of believers' resurrection</a:t>
            </a:r>
          </a:p>
        </p:txBody>
      </p:sp>
    </p:spTree>
    <p:extLst>
      <p:ext uri="{BB962C8B-B14F-4D97-AF65-F5344CB8AC3E}">
        <p14:creationId xmlns:p14="http://schemas.microsoft.com/office/powerpoint/2010/main" val="296956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39D9-A967-E02E-34F8-2702C43D6C95}"/>
              </a:ext>
            </a:extLst>
          </p:cNvPr>
          <p:cNvSpPr>
            <a:spLocks noGrp="1"/>
          </p:cNvSpPr>
          <p:nvPr>
            <p:ph type="title"/>
          </p:nvPr>
        </p:nvSpPr>
        <p:spPr/>
        <p:txBody>
          <a:bodyPr/>
          <a:lstStyle/>
          <a:p>
            <a:r>
              <a:rPr lang="en-US" b="1" dirty="0">
                <a:solidFill>
                  <a:srgbClr val="FFFF00"/>
                </a:solidFill>
                <a:effectLst/>
                <a:latin typeface="Publico Headline Bold" pitchFamily="2" charset="0"/>
              </a:rPr>
              <a:t>Chapter 2</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What: </a:t>
            </a:r>
            <a:r>
              <a:rPr lang="en-US" b="1" dirty="0">
                <a:effectLst/>
                <a:latin typeface="Publico Text" panose="02040502060504060203" pitchFamily="18" charset="77"/>
              </a:rPr>
              <a:t>Defining Biblical Evangelism</a:t>
            </a:r>
            <a:endParaRPr lang="en-US" dirty="0"/>
          </a:p>
        </p:txBody>
      </p:sp>
      <p:sp>
        <p:nvSpPr>
          <p:cNvPr id="3" name="Content Placeholder 2">
            <a:extLst>
              <a:ext uri="{FF2B5EF4-FFF2-40B4-BE49-F238E27FC236}">
                <a16:creationId xmlns:a16="http://schemas.microsoft.com/office/drawing/2014/main" id="{3C343BFD-1FD9-8A24-63DC-EE5CEAC9439C}"/>
              </a:ext>
            </a:extLst>
          </p:cNvPr>
          <p:cNvSpPr>
            <a:spLocks noGrp="1"/>
          </p:cNvSpPr>
          <p:nvPr>
            <p:ph idx="1"/>
          </p:nvPr>
        </p:nvSpPr>
        <p:spPr/>
        <p:txBody>
          <a:bodyPr anchor="ctr"/>
          <a:lstStyle/>
          <a:p>
            <a:r>
              <a:rPr lang="en-US" sz="2800" b="1" dirty="0">
                <a:solidFill>
                  <a:schemeClr val="tx1"/>
                </a:solidFill>
                <a:effectLst/>
                <a:latin typeface="Publico Text" panose="02040502060504060203" pitchFamily="18" charset="77"/>
              </a:rPr>
              <a:t>A. Scriptural definition (Mark 16:15)</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The message of the Gospel (1 Corinthians 15:1-4)</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Evangelism vs Discipleship</a:t>
            </a:r>
            <a:endParaRPr lang="en-US" sz="2800" dirty="0">
              <a:solidFill>
                <a:schemeClr val="tx1"/>
              </a:solidFill>
              <a:effectLst/>
              <a:latin typeface="Publico Text" panose="02040502060504060203" pitchFamily="18" charset="77"/>
            </a:endParaRPr>
          </a:p>
          <a:p>
            <a:pPr marL="0" indent="0">
              <a:buNone/>
            </a:pPr>
            <a:endParaRPr lang="en-US" dirty="0"/>
          </a:p>
        </p:txBody>
      </p:sp>
    </p:spTree>
    <p:extLst>
      <p:ext uri="{BB962C8B-B14F-4D97-AF65-F5344CB8AC3E}">
        <p14:creationId xmlns:p14="http://schemas.microsoft.com/office/powerpoint/2010/main" val="406785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39D9-A967-E02E-34F8-2702C43D6C95}"/>
              </a:ext>
            </a:extLst>
          </p:cNvPr>
          <p:cNvSpPr>
            <a:spLocks noGrp="1"/>
          </p:cNvSpPr>
          <p:nvPr>
            <p:ph type="title"/>
          </p:nvPr>
        </p:nvSpPr>
        <p:spPr/>
        <p:txBody>
          <a:bodyPr/>
          <a:lstStyle/>
          <a:p>
            <a:r>
              <a:rPr lang="en-US" b="1" dirty="0">
                <a:solidFill>
                  <a:srgbClr val="FFFF00"/>
                </a:solidFill>
                <a:effectLst/>
                <a:latin typeface="Publico Headline Bold" pitchFamily="2" charset="0"/>
              </a:rPr>
              <a:t>Chapter 2</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What: </a:t>
            </a:r>
            <a:r>
              <a:rPr lang="en-US" b="1" dirty="0">
                <a:effectLst/>
                <a:latin typeface="Publico Text" panose="02040502060504060203" pitchFamily="18" charset="77"/>
              </a:rPr>
              <a:t>Defining Biblical Evangelism</a:t>
            </a:r>
            <a:endParaRPr lang="en-US" dirty="0"/>
          </a:p>
        </p:txBody>
      </p:sp>
      <p:sp>
        <p:nvSpPr>
          <p:cNvPr id="3" name="Content Placeholder 2">
            <a:extLst>
              <a:ext uri="{FF2B5EF4-FFF2-40B4-BE49-F238E27FC236}">
                <a16:creationId xmlns:a16="http://schemas.microsoft.com/office/drawing/2014/main" id="{3C343BFD-1FD9-8A24-63DC-EE5CEAC9439C}"/>
              </a:ext>
            </a:extLst>
          </p:cNvPr>
          <p:cNvSpPr>
            <a:spLocks noGrp="1"/>
          </p:cNvSpPr>
          <p:nvPr>
            <p:ph idx="1"/>
          </p:nvPr>
        </p:nvSpPr>
        <p:spPr/>
        <p:txBody>
          <a:bodyPr/>
          <a:lstStyle/>
          <a:p>
            <a:r>
              <a:rPr lang="en-US" sz="4800" dirty="0">
                <a:solidFill>
                  <a:schemeClr val="tx1"/>
                </a:solidFill>
                <a:effectLst/>
                <a:latin typeface="Times"/>
              </a:rPr>
              <a:t>What is the Gospel's central message as per 1 Corinthians 15:1-4?</a:t>
            </a:r>
          </a:p>
          <a:p>
            <a:pPr marL="0" indent="0">
              <a:buNone/>
            </a:pPr>
            <a:endParaRPr lang="en-US" dirty="0"/>
          </a:p>
        </p:txBody>
      </p:sp>
    </p:spTree>
    <p:extLst>
      <p:ext uri="{BB962C8B-B14F-4D97-AF65-F5344CB8AC3E}">
        <p14:creationId xmlns:p14="http://schemas.microsoft.com/office/powerpoint/2010/main" val="4239851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D4AA-DADD-E147-65AF-69E7EAE227C4}"/>
              </a:ext>
            </a:extLst>
          </p:cNvPr>
          <p:cNvSpPr>
            <a:spLocks noGrp="1"/>
          </p:cNvSpPr>
          <p:nvPr>
            <p:ph type="title"/>
          </p:nvPr>
        </p:nvSpPr>
        <p:spPr/>
        <p:txBody>
          <a:bodyPr/>
          <a:lstStyle/>
          <a:p>
            <a:r>
              <a:rPr lang="en-US" b="1" dirty="0">
                <a:solidFill>
                  <a:srgbClr val="FFFF00"/>
                </a:solidFill>
                <a:effectLst/>
                <a:latin typeface="Publico Headline Bold" pitchFamily="2" charset="0"/>
              </a:rPr>
              <a:t>Chapter 3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When: </a:t>
            </a:r>
            <a:r>
              <a:rPr lang="en-US" b="1" dirty="0">
                <a:effectLst/>
                <a:latin typeface="Publico Text" panose="02040502060504060203" pitchFamily="18" charset="77"/>
              </a:rPr>
              <a:t>Recognizing Opportunities to Share the Gospel</a:t>
            </a:r>
            <a:endParaRPr lang="en-US" dirty="0">
              <a:effectLst/>
              <a:latin typeface="Publico Text" panose="02040502060504060203" pitchFamily="18" charset="77"/>
            </a:endParaRPr>
          </a:p>
        </p:txBody>
      </p:sp>
      <p:sp>
        <p:nvSpPr>
          <p:cNvPr id="3" name="Content Placeholder 2">
            <a:extLst>
              <a:ext uri="{FF2B5EF4-FFF2-40B4-BE49-F238E27FC236}">
                <a16:creationId xmlns:a16="http://schemas.microsoft.com/office/drawing/2014/main" id="{1E434290-A5C6-C390-E3F9-E952C4220F7C}"/>
              </a:ext>
            </a:extLst>
          </p:cNvPr>
          <p:cNvSpPr>
            <a:spLocks noGrp="1"/>
          </p:cNvSpPr>
          <p:nvPr>
            <p:ph idx="1"/>
          </p:nvPr>
        </p:nvSpPr>
        <p:spPr/>
        <p:txBody>
          <a:bodyPr/>
          <a:lstStyle/>
          <a:p>
            <a:pPr algn="l" rtl="0"/>
            <a:r>
              <a:rPr lang="en-US" b="1" i="0" u="none" strike="noStrike" dirty="0">
                <a:solidFill>
                  <a:schemeClr val="tx1"/>
                </a:solidFill>
                <a:effectLst/>
              </a:rPr>
              <a:t>Thesis/ Central Idea:</a:t>
            </a:r>
          </a:p>
          <a:p>
            <a:r>
              <a:rPr lang="en-US" sz="2400" b="1" dirty="0"/>
              <a:t>Recognizing opportunities </a:t>
            </a:r>
          </a:p>
          <a:p>
            <a:pPr lvl="1"/>
            <a:r>
              <a:rPr lang="en-US" sz="2400" b="1" dirty="0"/>
              <a:t>both introverts and extroverts having distinct strengths </a:t>
            </a:r>
          </a:p>
          <a:p>
            <a:pPr lvl="1"/>
            <a:r>
              <a:rPr lang="en-US" sz="2400" b="1" dirty="0"/>
              <a:t>the power and impact of evangelism lie in the Gospel message</a:t>
            </a:r>
          </a:p>
        </p:txBody>
      </p:sp>
    </p:spTree>
    <p:extLst>
      <p:ext uri="{BB962C8B-B14F-4D97-AF65-F5344CB8AC3E}">
        <p14:creationId xmlns:p14="http://schemas.microsoft.com/office/powerpoint/2010/main" val="97281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D4AA-DADD-E147-65AF-69E7EAE227C4}"/>
              </a:ext>
            </a:extLst>
          </p:cNvPr>
          <p:cNvSpPr>
            <a:spLocks noGrp="1"/>
          </p:cNvSpPr>
          <p:nvPr>
            <p:ph type="title"/>
          </p:nvPr>
        </p:nvSpPr>
        <p:spPr/>
        <p:txBody>
          <a:bodyPr/>
          <a:lstStyle/>
          <a:p>
            <a:r>
              <a:rPr lang="en-US" b="1" dirty="0">
                <a:solidFill>
                  <a:srgbClr val="FFFF00"/>
                </a:solidFill>
                <a:effectLst/>
                <a:latin typeface="Publico Headline Bold" pitchFamily="2" charset="0"/>
              </a:rPr>
              <a:t>Chapter 3 </a:t>
            </a:r>
            <a:br>
              <a:rPr lang="en-US" b="1" dirty="0">
                <a:solidFill>
                  <a:srgbClr val="FFFF00"/>
                </a:solidFill>
                <a:effectLst/>
                <a:latin typeface="Publico Headline Bold" pitchFamily="2" charset="0"/>
              </a:rPr>
            </a:br>
            <a:r>
              <a:rPr lang="en-US" b="1" dirty="0">
                <a:solidFill>
                  <a:srgbClr val="FFFF00"/>
                </a:solidFill>
                <a:effectLst/>
                <a:latin typeface="Publico Text" panose="02040502060504060203" pitchFamily="18" charset="77"/>
              </a:rPr>
              <a:t>When: </a:t>
            </a:r>
            <a:r>
              <a:rPr lang="en-US" b="1" dirty="0">
                <a:effectLst/>
                <a:latin typeface="Publico Text" panose="02040502060504060203" pitchFamily="18" charset="77"/>
              </a:rPr>
              <a:t>Recognizing Opportunities to Share the Gospel</a:t>
            </a:r>
            <a:endParaRPr lang="en-US" dirty="0">
              <a:effectLst/>
              <a:latin typeface="Publico Text" panose="02040502060504060203" pitchFamily="18" charset="77"/>
            </a:endParaRPr>
          </a:p>
        </p:txBody>
      </p:sp>
      <p:sp>
        <p:nvSpPr>
          <p:cNvPr id="3" name="Content Placeholder 2">
            <a:extLst>
              <a:ext uri="{FF2B5EF4-FFF2-40B4-BE49-F238E27FC236}">
                <a16:creationId xmlns:a16="http://schemas.microsoft.com/office/drawing/2014/main" id="{1E434290-A5C6-C390-E3F9-E952C4220F7C}"/>
              </a:ext>
            </a:extLst>
          </p:cNvPr>
          <p:cNvSpPr>
            <a:spLocks noGrp="1"/>
          </p:cNvSpPr>
          <p:nvPr>
            <p:ph idx="1"/>
          </p:nvPr>
        </p:nvSpPr>
        <p:spPr/>
        <p:txBody>
          <a:bodyPr anchor="ctr"/>
          <a:lstStyle/>
          <a:p>
            <a:r>
              <a:rPr lang="en-US" sz="2800" b="1" dirty="0">
                <a:solidFill>
                  <a:schemeClr val="tx1"/>
                </a:solidFill>
                <a:effectLst/>
                <a:latin typeface="Publico Text" panose="02040502060504060203" pitchFamily="18" charset="77"/>
              </a:rPr>
              <a:t>A. Discerning readiness in others (John 4:35)</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B. Utilizing life events as opportunities</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C. Practical methods for sharing the gospel (1 Peter 3:15)</a:t>
            </a:r>
            <a:endParaRPr lang="en-US" sz="2800" dirty="0">
              <a:solidFill>
                <a:schemeClr val="tx1"/>
              </a:solidFill>
              <a:effectLst/>
              <a:latin typeface="Publico Text" panose="02040502060504060203" pitchFamily="18" charset="77"/>
            </a:endParaRPr>
          </a:p>
          <a:p>
            <a:r>
              <a:rPr lang="en-US" sz="2800" b="1" dirty="0">
                <a:solidFill>
                  <a:schemeClr val="tx1"/>
                </a:solidFill>
                <a:effectLst/>
                <a:latin typeface="Publico Text" panose="02040502060504060203" pitchFamily="18" charset="77"/>
              </a:rPr>
              <a:t>D. Introverts versus Extroverts</a:t>
            </a:r>
            <a:endParaRPr lang="en-US" sz="2800" dirty="0">
              <a:solidFill>
                <a:schemeClr val="tx1"/>
              </a:solidFill>
              <a:effectLst/>
              <a:latin typeface="Publico Text" panose="02040502060504060203" pitchFamily="18" charset="77"/>
            </a:endParaRPr>
          </a:p>
          <a:p>
            <a:pPr marL="0" indent="0">
              <a:buNone/>
            </a:pPr>
            <a:endParaRPr lang="en-US" dirty="0"/>
          </a:p>
        </p:txBody>
      </p:sp>
    </p:spTree>
    <p:extLst>
      <p:ext uri="{BB962C8B-B14F-4D97-AF65-F5344CB8AC3E}">
        <p14:creationId xmlns:p14="http://schemas.microsoft.com/office/powerpoint/2010/main" val="2712287826"/>
      </p:ext>
    </p:extLst>
  </p:cSld>
  <p:clrMapOvr>
    <a:masterClrMapping/>
  </p:clrMapOvr>
</p:sld>
</file>

<file path=ppt/theme/theme1.xml><?xml version="1.0" encoding="utf-8"?>
<a:theme xmlns:a="http://schemas.openxmlformats.org/drawingml/2006/main" name="BlobVTI">
  <a:themeElements>
    <a:clrScheme name="AnalogousFromDarkSeedLeftStep">
      <a:dk1>
        <a:srgbClr val="000000"/>
      </a:dk1>
      <a:lt1>
        <a:srgbClr val="FFFFFF"/>
      </a:lt1>
      <a:dk2>
        <a:srgbClr val="1A212E"/>
      </a:dk2>
      <a:lt2>
        <a:srgbClr val="F1F3F0"/>
      </a:lt2>
      <a:accent1>
        <a:srgbClr val="D529E7"/>
      </a:accent1>
      <a:accent2>
        <a:srgbClr val="7417D5"/>
      </a:accent2>
      <a:accent3>
        <a:srgbClr val="3A2CE7"/>
      </a:accent3>
      <a:accent4>
        <a:srgbClr val="1758D5"/>
      </a:accent4>
      <a:accent5>
        <a:srgbClr val="29B9E7"/>
      </a:accent5>
      <a:accent6>
        <a:srgbClr val="15C2A4"/>
      </a:accent6>
      <a:hlink>
        <a:srgbClr val="3F8BBF"/>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TotalTime>
  <Words>3032</Words>
  <Application>Microsoft Office PowerPoint</Application>
  <PresentationFormat>Widescreen</PresentationFormat>
  <Paragraphs>205</Paragraphs>
  <Slides>24</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Avenir Next LT Pro</vt:lpstr>
      <vt:lpstr>Calibri</vt:lpstr>
      <vt:lpstr>Publico Headline Bold</vt:lpstr>
      <vt:lpstr>Publico Text</vt:lpstr>
      <vt:lpstr>Sagona Book</vt:lpstr>
      <vt:lpstr>The Hand Extrablack</vt:lpstr>
      <vt:lpstr>Times</vt:lpstr>
      <vt:lpstr>BlobVTI</vt:lpstr>
      <vt:lpstr>The Reality of Evangelism 2023</vt:lpstr>
      <vt:lpstr>Chapter 1 Who: Being an Evangelism vs. Doing Evangelism</vt:lpstr>
      <vt:lpstr>Chapter 1 Who: Being an Evangelism vs. Doing Evangelism</vt:lpstr>
      <vt:lpstr>Chapter 1 Who: Being an Evangelism vs. Doing Evangelism</vt:lpstr>
      <vt:lpstr>Chapter 2 What: Defining Biblical Evangelism</vt:lpstr>
      <vt:lpstr>Chapter 2 What: Defining Biblical Evangelism</vt:lpstr>
      <vt:lpstr>Chapter 2 What: Defining Biblical Evangelism</vt:lpstr>
      <vt:lpstr>Chapter 3  When: Recognizing Opportunities to Share the Gospel</vt:lpstr>
      <vt:lpstr>Chapter 3  When: Recognizing Opportunities to Share the Gospel</vt:lpstr>
      <vt:lpstr>Chapter 3  When: Recognizing Opportunities to Share the Gospel</vt:lpstr>
      <vt:lpstr>Chapter 4 Where: Creating Environments for Evangelism</vt:lpstr>
      <vt:lpstr>Chapter 4 Where: Creating Environments for Evangelism</vt:lpstr>
      <vt:lpstr>Chapter 4 Where: Creating Environments for Evangelism</vt:lpstr>
      <vt:lpstr>PowerPoint Presentation</vt:lpstr>
      <vt:lpstr>PowerPoint Presentation</vt:lpstr>
      <vt:lpstr>PowerPoint Presentation</vt:lpstr>
      <vt:lpstr>PowerPoint Presentation</vt:lpstr>
      <vt:lpstr>Religious and Denominations Chart  Zip code 37208</vt:lpstr>
      <vt:lpstr>Chapter 5  Why: The Importance of Sharing the Gospel</vt:lpstr>
      <vt:lpstr>Chapter 5  Why: The Importance of Sharing the Gospel</vt:lpstr>
      <vt:lpstr>Chapter 5  Why: The Importance of Sharing the Gospel</vt:lpstr>
      <vt:lpstr>Chapter 6  How: Connecting People to Their Need for the Gospel</vt:lpstr>
      <vt:lpstr>Chapter 6  How: Connecting People to Their Need for the Gospel</vt:lpstr>
      <vt:lpstr>Chapter 6  How: Connecting People to Their Need for the Gospel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Reality of Evangelism 2023</dc:title>
  <dc:creator>Barry Johnson</dc:creator>
  <cp:lastModifiedBy>Barry Johnson</cp:lastModifiedBy>
  <cp:revision>4</cp:revision>
  <dcterms:created xsi:type="dcterms:W3CDTF">2023-08-04T18:43:29Z</dcterms:created>
  <dcterms:modified xsi:type="dcterms:W3CDTF">2023-08-06T12:31:58Z</dcterms:modified>
</cp:coreProperties>
</file>