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1pPr>
    <a:lvl2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2pPr>
    <a:lvl3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3pPr>
    <a:lvl4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4pPr>
    <a:lvl5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5pPr>
    <a:lvl6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6pPr>
    <a:lvl7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7pPr>
    <a:lvl8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8pPr>
    <a:lvl9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b="def" i="def"/>
      <a:tcStyle>
        <a:tcBdr/>
        <a:fill>
          <a:solidFill>
            <a:srgbClr val="E7F2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b="def" i="def"/>
      <a:tcStyle>
        <a:tcBdr/>
        <a:fill>
          <a:solidFill>
            <a:srgbClr val="F6E7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1. Which of the following is NOT mentioned as a critical consideration in effectively connecting people to the Gospel?</a:t>
            </a:r>
          </a:p>
          <a:p>
            <a:pPr/>
            <a:r>
              <a:t>A. Building authentic relationships for deeper religious conversations</a:t>
            </a:r>
          </a:p>
          <a:p>
            <a:pPr/>
            <a:r>
              <a:t>B. Identifying individual needs to present the Gospel as a solution</a:t>
            </a:r>
          </a:p>
          <a:p>
            <a:pPr/>
            <a:r>
              <a:t>C. Keeping the message simple and understandable</a:t>
            </a:r>
          </a:p>
          <a:p>
            <a:pPr>
              <a:defRPr b="1" u="sng"/>
            </a:pPr>
            <a:r>
              <a:t>D. Showcasing our biblical knowledge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3. </a:t>
            </a:r>
            <a:r>
              <a:rPr u="sng"/>
              <a:t>Technology</a:t>
            </a:r>
            <a:r>
              <a:t> and social media can also be instrumental in sharing our faith. A graphic designer, Alice regularly shared her faith by creating and posting inspiring illustrations of </a:t>
            </a:r>
            <a:r>
              <a:rPr u="sng"/>
              <a:t>Bible</a:t>
            </a:r>
            <a:r>
              <a:t> verses on her Instagram account. One day, she received a message from a follower named Sarah, who was going through a difficult time and was </a:t>
            </a:r>
            <a:r>
              <a:rPr u="sng"/>
              <a:t>comforted</a:t>
            </a:r>
            <a:r>
              <a:t> by Alice's posts. This opened up a dialogue about faith and the </a:t>
            </a:r>
            <a:r>
              <a:rPr u="sng"/>
              <a:t>hope</a:t>
            </a:r>
            <a:r>
              <a:t> found in Christ, culminating in Sarah's decision to be baptized into Christ.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4. What one example was not discussed for sharing the Gospel?</a:t>
            </a:r>
          </a:p>
          <a:p>
            <a:pPr/>
          </a:p>
          <a:p>
            <a:pPr/>
            <a:r>
              <a:t>A. Personal Conversations</a:t>
            </a:r>
          </a:p>
          <a:p>
            <a:pPr>
              <a:defRPr u="sng"/>
            </a:pPr>
            <a:r>
              <a:t>B. Financial Persuasion</a:t>
            </a:r>
          </a:p>
          <a:p>
            <a:pPr/>
            <a:r>
              <a:t>C. Actions</a:t>
            </a:r>
          </a:p>
          <a:p>
            <a:pPr/>
            <a:r>
              <a:t>D. Technology and Social Media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5. In question B3 before, what 4 words best fill in the blanks?</a:t>
            </a:r>
          </a:p>
          <a:p>
            <a:pPr/>
          </a:p>
          <a:p>
            <a:pPr/>
            <a:r>
              <a:t>A. Internet, Philosophy, irritation, sorrow</a:t>
            </a:r>
          </a:p>
          <a:p>
            <a:pPr>
              <a:defRPr u="sng"/>
            </a:pPr>
            <a:r>
              <a:t>B. Technology, Bible, comforted, hope</a:t>
            </a:r>
          </a:p>
          <a:p>
            <a:pPr/>
            <a:r>
              <a:t>C. Television, Psalms, anger, trouble</a:t>
            </a:r>
          </a:p>
          <a:p>
            <a:pPr/>
            <a:r>
              <a:t>D. Library, Difficult, curious, emptiness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C. Simple exercises for articulating the Gospel clearly</a:t>
            </a:r>
          </a:p>
          <a:p>
            <a:pPr/>
          </a:p>
          <a:p>
            <a:pPr/>
            <a:r>
              <a:t>Exercise: Craft Your Testimony - One of the most personal and powerful ways to share the Gospel is through your testimony. Spend some time reflecting on your journey to Christ. Think about your life before you accepted Christ, the circumstances leading up to your decision, how you accepted Christ, and the changes you have experienced since that moment. Now, try to condense this into a three-minute story. Practice verbalizing this concise version of your testimony until it flows naturally. This exercise will help you to share your faith journey in a relatable way.</a:t>
            </a:r>
          </a:p>
          <a:p>
            <a:pPr/>
          </a:p>
          <a:p>
            <a:pPr/>
            <a:r>
              <a:t>Exercise: Personal Bible Study - This classic evangelism tool uses reproduced materials to guide someone through learning Bible scripture. Those scriptures should lead someone to decide for or against Jesus and His invitation to salvation. The material lays out God's plan of salvation through a Messiah and mankind's response. Ultimately any effort at evangelism must consult the Bible, and any individual must respond to the saving work and life of Jesus Christ.</a:t>
            </a:r>
          </a:p>
          <a:p>
            <a:pPr/>
          </a:p>
          <a:p>
            <a:pPr/>
            <a:r>
              <a:t>Exercise: Scripture Memory - Familiarize yourself with critical scriptures that explain the Gospel message. Verses like Romans 3:23, Romans 6:23, John 3:16, Ephesians 2:8-9, and Romans 10:9-10 outline the problem of sin, God's solution through Christ, and our response to God's gift. By committing these verses to memory, you can accurately and confidently explain the Gospel using the Bible's words. Regularly review these scriptures and practice weaving them coherently into your conversations about the Gospel.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Exercise: Craft Your Testimony - One of the most </a:t>
            </a:r>
            <a:r>
              <a:rPr u="sng"/>
              <a:t>personal</a:t>
            </a:r>
            <a:r>
              <a:t> and powerful ways to share the Gospel is through your testimony. Spend some time reflecting on your journey to Christ. Think about </a:t>
            </a:r>
            <a:r>
              <a:rPr u="sng"/>
              <a:t>your life before you accepted Christ</a:t>
            </a:r>
            <a:r>
              <a:t>, the circumstances leading up to your decision, how you accepted Christ, and the </a:t>
            </a:r>
            <a:r>
              <a:rPr u="sng"/>
              <a:t>changes you have experienced</a:t>
            </a:r>
            <a:r>
              <a:t> since that moment. Now, try to condense this into a three-minute story. Practice verbalizing this concise version of </a:t>
            </a:r>
            <a:r>
              <a:rPr u="sng"/>
              <a:t>your testimony</a:t>
            </a:r>
            <a:r>
              <a:t> until it flows naturally. This exercise will help you to share your faith journey in a relatable way.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Exercise: Personal Bible Study - This classic evangelism tool uses reproduced materials to guide someone through learning Bible scripture. Those scriptures should </a:t>
            </a:r>
            <a:r>
              <a:rPr u="sng"/>
              <a:t>lead someone to decide for or against Jesus</a:t>
            </a:r>
            <a:r>
              <a:t> and His invitation to salvation. The material lays out </a:t>
            </a:r>
            <a:r>
              <a:rPr u="sng"/>
              <a:t>God's plan of salvation</a:t>
            </a:r>
            <a:r>
              <a:t> through a Messiah and </a:t>
            </a:r>
            <a:r>
              <a:rPr u="sng"/>
              <a:t>mankind's response</a:t>
            </a:r>
            <a:r>
              <a:t>. Ultimately any effort at evangelism must </a:t>
            </a:r>
            <a:r>
              <a:rPr u="sng"/>
              <a:t>consult the Bible</a:t>
            </a:r>
            <a:r>
              <a:t>, and any individual must respond to the saving work and life of Jesus Christ.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Exercise: Scripture Memory - Familiarize yourself with critical </a:t>
            </a:r>
            <a:r>
              <a:rPr u="sng"/>
              <a:t>scriptures that explain the Gospel message</a:t>
            </a:r>
            <a:r>
              <a:t>. Verses like Romans 3:23, Romans 6:23, John 3:16, Ephesians 2:8-9, and Romans 10:9-10 outline the problem of sin, God's solution through Christ, and our response to God's gift. By committing these verses to </a:t>
            </a:r>
            <a:r>
              <a:rPr u="sng"/>
              <a:t>memory</a:t>
            </a:r>
            <a:r>
              <a:t>, you can accurately and confidently </a:t>
            </a:r>
            <a:r>
              <a:rPr u="sng"/>
              <a:t>explain the Gospel using the Bible's words</a:t>
            </a:r>
            <a:r>
              <a:t>. Regularly review these scriptures and </a:t>
            </a:r>
            <a:r>
              <a:rPr u="sng"/>
              <a:t>practice</a:t>
            </a:r>
            <a:r>
              <a:t> weaving them coherently into your conversations about the Gospel.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r>
              <a:t>6. Ultimately any effort at evangelism must consult the Bible?</a:t>
            </a:r>
          </a:p>
          <a:p>
            <a:pPr/>
          </a:p>
          <a:p>
            <a:pPr/>
          </a:p>
          <a:p>
            <a:pPr>
              <a:defRPr u="sng"/>
            </a:pPr>
            <a:r>
              <a:t>TRUE</a:t>
            </a:r>
          </a:p>
          <a:p>
            <a:pPr/>
            <a:r>
              <a:t>FALSE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7. Scripture memory is a waste of time when considering evangelism?</a:t>
            </a:r>
          </a:p>
          <a:p>
            <a:pPr/>
          </a:p>
          <a:p>
            <a:pPr/>
            <a:r>
              <a:t>TRUE</a:t>
            </a:r>
          </a:p>
          <a:p>
            <a:pPr>
              <a:defRPr u="sng"/>
            </a:pPr>
            <a:r>
              <a:t>FALSE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marL="228600" indent="-228600">
              <a:buSzPct val="100000"/>
              <a:buChar char="•"/>
            </a:pPr>
            <a:r>
              <a:t>Universal Sinfulness: Romans 3:23 establishes the universal condition of humanity, highlighting that regardless of our backgrounds, all of us are marked by sin and fall short of God's perfect standard.</a:t>
            </a:r>
          </a:p>
          <a:p>
            <a:pPr marL="228600" indent="-228600">
              <a:buSzPct val="100000"/>
              <a:buChar char="•"/>
            </a:pPr>
            <a:r>
              <a:t>Consequences of Sin: Romans 6:23 illustrates the grim consequences of our sin: spiritual death, which signifies eternal separation from God.</a:t>
            </a:r>
          </a:p>
          <a:p>
            <a:pPr marL="228600" indent="-228600">
              <a:buSzPct val="100000"/>
              <a:buChar char="•"/>
            </a:pPr>
            <a:r>
              <a:t>Gift of God: The same verse, Romans 6:23, also introduces the antidote to our predicament – the gift of God, which is eternal life through Christ Jesus.</a:t>
            </a:r>
          </a:p>
          <a:p>
            <a:pPr marL="228600" indent="-228600">
              <a:buSzPct val="100000"/>
              <a:buChar char="•"/>
            </a:pPr>
            <a:r>
              <a:t>Need for Salvation: These passages from Romans collectively underline humanity's universal need for salvation, attainable only through the redemptive work of Jesus Christ.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Romans 3:23 (ESV)</a:t>
            </a:r>
          </a:p>
          <a:p>
            <a:pPr/>
            <a:r>
              <a:t>23 for </a:t>
            </a:r>
            <a:r>
              <a:rPr u="sng"/>
              <a:t>all have sinned</a:t>
            </a:r>
            <a:r>
              <a:t> and </a:t>
            </a:r>
            <a:r>
              <a:rPr u="sng"/>
              <a:t>fall short</a:t>
            </a:r>
            <a:r>
              <a:t> of the </a:t>
            </a:r>
            <a:r>
              <a:rPr u="sng"/>
              <a:t>glory of God</a:t>
            </a:r>
            <a: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Romans 6:23 (ESV)</a:t>
            </a:r>
          </a:p>
          <a:p>
            <a:pPr/>
            <a:r>
              <a:t>23 For the </a:t>
            </a:r>
            <a:r>
              <a:rPr u="sng"/>
              <a:t>wages of sin is death</a:t>
            </a:r>
            <a:r>
              <a:t>, but the </a:t>
            </a:r>
            <a:r>
              <a:rPr u="sng"/>
              <a:t>free gift of God</a:t>
            </a:r>
            <a:r>
              <a:t> is </a:t>
            </a:r>
            <a:r>
              <a:rPr u="sng"/>
              <a:t>eternal life in Christ Jesus</a:t>
            </a:r>
            <a:r>
              <a:t> our Lord.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2. Which verse from Romans underscores the universal condition of humanity's inherent sinfulness?</a:t>
            </a:r>
          </a:p>
          <a:p>
            <a:pPr/>
          </a:p>
          <a:p>
            <a:pPr/>
            <a:r>
              <a:t>A. Romans 3:21</a:t>
            </a:r>
          </a:p>
          <a:p>
            <a:pPr>
              <a:defRPr u="sng"/>
            </a:pPr>
            <a:r>
              <a:t>B. Romans 3:23</a:t>
            </a:r>
          </a:p>
          <a:p>
            <a:pPr/>
            <a:r>
              <a:t>C. Romans 6:21</a:t>
            </a:r>
          </a:p>
          <a:p>
            <a:pPr/>
            <a:r>
              <a:t>D. Romans 6:25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3. According to Romans 6:23, the wages of sin are spiritual death, but the gift of God is eternal life through Christ Jesus.</a:t>
            </a:r>
          </a:p>
          <a:p>
            <a:pPr/>
          </a:p>
          <a:p>
            <a:pPr>
              <a:defRPr u="sng"/>
            </a:pPr>
            <a:r>
              <a:t>TRUE</a:t>
            </a:r>
          </a:p>
          <a:p>
            <a:pPr/>
            <a:r>
              <a:t>FALSE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hape 217"/>
          <p:cNvSpPr/>
          <p:nvPr>
            <p:ph type="sldImg"/>
          </p:nvPr>
        </p:nvSpPr>
        <p:spPr>
          <a:prstGeom prst="rect">
            <a:avLst/>
          </a:prstGeom>
        </p:spPr>
        <p:txBody>
          <a:bodyPr/>
          <a:lstStyle/>
          <a:p>
            <a:pPr/>
          </a:p>
        </p:txBody>
      </p:sp>
      <p:sp>
        <p:nvSpPr>
          <p:cNvPr id="218" name="Shape 218"/>
          <p:cNvSpPr/>
          <p:nvPr>
            <p:ph type="body" sz="quarter" idx="1"/>
          </p:nvPr>
        </p:nvSpPr>
        <p:spPr>
          <a:prstGeom prst="rect">
            <a:avLst/>
          </a:prstGeom>
        </p:spPr>
        <p:txBody>
          <a:bodyPr/>
          <a:lstStyle/>
          <a:p>
            <a:pPr marL="228600" indent="-228600">
              <a:buSzPct val="100000"/>
              <a:buChar char="•"/>
            </a:pPr>
            <a:r>
              <a:t>B. Practical examples of sharing the Gospel</a:t>
            </a:r>
          </a:p>
          <a:p>
            <a:pPr marL="228600" indent="-228600">
              <a:buSzPct val="100000"/>
              <a:buChar char="•"/>
            </a:pPr>
            <a:r>
              <a:t>1. </a:t>
            </a:r>
            <a:r>
              <a:rPr u="sng"/>
              <a:t>Personal</a:t>
            </a:r>
            <a:r>
              <a:t> </a:t>
            </a:r>
            <a:r>
              <a:rPr u="sng"/>
              <a:t>conversations</a:t>
            </a:r>
            <a:r>
              <a:t> and shared experiences can be impactful platforms for sharing our faith. A middle-aged woman, Jen took advantage of such a moment during a group hiking trip. When her friend, Laura, started expressing her feelings of loneliness and worthlessness, Jen gently shared her experiences of solace and self-worth in her relationship with Christ. She spoke of how understanding God's unconditional love for her wholly transformed her perspective on self-worth. This conversation sparked Laura's interest in Christianity, leading to ongoing discussions about faith and, eventually, Laura's decision to follow Christ. </a:t>
            </a:r>
          </a:p>
          <a:p>
            <a:pPr marL="228600" indent="-228600">
              <a:buSzPct val="100000"/>
              <a:buChar char="•"/>
            </a:pPr>
          </a:p>
          <a:p>
            <a:pPr marL="228600" indent="-228600">
              <a:buSzPct val="100000"/>
              <a:buChar char="•"/>
            </a:pPr>
            <a:r>
              <a:t>2. Actions often speak louder than words, and demonstrating the love of Christ through service is a powerful form of evangelism. A college student, Tom exemplified this when he regularly volunteered at a local homeless shelter. His consistent display of kindness and compassion attracted the curiosity of Mike, a homeless man who frequented the shelter. When Mike asked Tom about the motivation behind his selfless service, Tom was able to share his faith, explaining that it was the love of Christ that inspired him to serve others. This interaction prompted Mike to explore Christianity and ultimately accept Christ.</a:t>
            </a:r>
          </a:p>
          <a:p>
            <a:pPr marL="228600" indent="-228600">
              <a:buSzPct val="100000"/>
              <a:buChar char="•"/>
            </a:pPr>
          </a:p>
          <a:p>
            <a:pPr marL="228600" indent="-228600">
              <a:buSzPct val="100000"/>
              <a:buChar char="•"/>
            </a:pPr>
            <a:r>
              <a:t>3. Technology and social media can also be instrumental in sharing our faith. A graphic designer, Alice regularly shared her faith by creating and posting inspiring illustrations of Bible verses on her Instagram account. One day, she received a message from a follower named Sarah, who was going through a difficult time and was comforted by Alice's posts. This opened up a dialogue about faith and the hope found in Christ, culminating in Sarah's decision to be baptized into Christ.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r>
              <a:t>1. </a:t>
            </a:r>
            <a:r>
              <a:rPr u="sng"/>
              <a:t>Personal conversations</a:t>
            </a:r>
            <a:r>
              <a:t> and shared experiences can be impactful platforms for sharing our faith. A middle-aged woman, Jen took advantage of such a moment during a group hiking trip. When her friend, Laura, started expressing her </a:t>
            </a:r>
            <a:r>
              <a:rPr u="sng"/>
              <a:t>feelings</a:t>
            </a:r>
            <a:r>
              <a:t> of loneliness and worthlessness, Jen gently </a:t>
            </a:r>
            <a:r>
              <a:rPr u="sng"/>
              <a:t>shared</a:t>
            </a:r>
            <a:r>
              <a:t> her experiences of solace and self-worth in her relationship with Christ. She spoke of how understanding God's unconditional </a:t>
            </a:r>
            <a:r>
              <a:rPr u="sng"/>
              <a:t>love</a:t>
            </a:r>
            <a:r>
              <a:t> for her wholly transformed her perspective on self-worth. This conversation sparked Laura's interest in Christianity, leading to ongoing discussions about </a:t>
            </a:r>
            <a:r>
              <a:rPr u="sng"/>
              <a:t>faith</a:t>
            </a:r>
            <a:r>
              <a:t> and, eventually, Laura's decision to follow Christ.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r>
              <a:t>2. </a:t>
            </a:r>
            <a:r>
              <a:rPr u="sng"/>
              <a:t>Actions</a:t>
            </a:r>
            <a:r>
              <a:t> often speak louder than words, and demonstrating the love of Christ through service is a powerful form of evangelism. A college student, Tom exemplified this when he regularly </a:t>
            </a:r>
            <a:r>
              <a:rPr u="sng"/>
              <a:t>volunteered</a:t>
            </a:r>
            <a:r>
              <a:t> at a local homeless shelter. His consistent display of kindness and compassion attracted the curiosity of Mike, a homeless man who frequented the shelter. When Mike asked Tom about the motivation behind his selfless service, Tom was able to share his </a:t>
            </a:r>
            <a:r>
              <a:rPr u="sng"/>
              <a:t>faith</a:t>
            </a:r>
            <a:r>
              <a:t>, explaining that it was the love of Christ that inspired him to serve others. This </a:t>
            </a:r>
            <a:r>
              <a:rPr u="sng"/>
              <a:t>interaction</a:t>
            </a:r>
            <a:r>
              <a:t> prompted Mike to explore Christianity and ultimately accept Christ.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6497" y="11839047"/>
            <a:ext cx="21971005" cy="636980"/>
          </a:xfrm>
          <a:prstGeom prst="rect">
            <a:avLst/>
          </a:prstGeom>
        </p:spPr>
        <p:txBody>
          <a:bodyPr lIns="45718" tIns="45718" rIns="45718" bIns="45718" numCol="1" spcCol="38100" anchor="b"/>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6500" y="7196865"/>
            <a:ext cx="21971000" cy="1905002"/>
          </a:xfrm>
          <a:prstGeom prst="rect">
            <a:avLst/>
          </a:prstGeom>
        </p:spPr>
        <p:txBody>
          <a:bodyPr numCol="1" spcCol="38100"/>
          <a:lstStyle>
            <a:lvl1pPr marL="0" indent="0" defTabSz="825500">
              <a:spcBef>
                <a:spcPts val="0"/>
              </a:spcBef>
              <a:buSzTx/>
              <a:buNone/>
              <a:defRPr b="1" sz="5500"/>
            </a:lvl1pPr>
          </a:lstStyle>
          <a:p>
            <a:pPr/>
            <a:r>
              <a:t>Presentation Subtitle</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50"/>
          </a:xfrm>
          <a:prstGeom prst="rect">
            <a:avLst/>
          </a:prstGeom>
        </p:spPr>
        <p:txBody>
          <a:bodyPr/>
          <a:lstStyle/>
          <a:p>
            <a:pPr/>
            <a:r>
              <a:t>Slide Title</a:t>
            </a:r>
          </a:p>
        </p:txBody>
      </p:sp>
      <p:sp>
        <p:nvSpPr>
          <p:cNvPr id="100"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Agenda Subtitle</a:t>
            </a:r>
          </a:p>
          <a:p>
            <a:pPr lvl="1"/>
            <a:r>
              <a:t/>
            </a:r>
          </a:p>
          <a:p>
            <a:pPr lvl="2"/>
            <a:r>
              <a:t/>
            </a:r>
          </a:p>
          <a:p>
            <a:pPr lvl="3"/>
            <a:r>
              <a:t/>
            </a:r>
          </a:p>
          <a:p>
            <a:pPr lvl="4"/>
            <a:r>
              <a:t/>
            </a:r>
          </a:p>
        </p:txBody>
      </p:sp>
      <p:sp>
        <p:nvSpPr>
          <p:cNvPr id="110" name="Body Level One…"/>
          <p:cNvSpPr txBox="1"/>
          <p:nvPr>
            <p:ph type="body" idx="21" hasCustomPrompt="1"/>
          </p:nvPr>
        </p:nvSpPr>
        <p:spPr>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sz="quarter" idx="1" hasCustomPrompt="1"/>
          </p:nvPr>
        </p:nvSpPr>
        <p:spPr>
          <a:xfrm>
            <a:off x="1206500" y="8262180"/>
            <a:ext cx="21971000" cy="934781"/>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vl2pPr marL="1308100" indent="-698500" algn="ctr" defTabSz="825500">
              <a:lnSpc>
                <a:spcPct val="100000"/>
              </a:lnSpc>
              <a:spcBef>
                <a:spcPts val="0"/>
              </a:spcBef>
              <a:defRPr b="1" sz="5500"/>
            </a:lvl2pPr>
            <a:lvl3pPr marL="1917700" indent="-698500" algn="ctr" defTabSz="825500">
              <a:lnSpc>
                <a:spcPct val="100000"/>
              </a:lnSpc>
              <a:spcBef>
                <a:spcPts val="0"/>
              </a:spcBef>
              <a:defRPr b="1" sz="5500"/>
            </a:lvl3pPr>
            <a:lvl4pPr marL="2527300" indent="-698500" algn="ctr" defTabSz="825500">
              <a:lnSpc>
                <a:spcPct val="100000"/>
              </a:lnSpc>
              <a:spcBef>
                <a:spcPts val="0"/>
              </a:spcBef>
              <a:defRPr b="1" sz="5500"/>
            </a:lvl4pPr>
            <a:lvl5pPr marL="3136900" indent="-698500" algn="ctr" defTabSz="825500">
              <a:lnSpc>
                <a:spcPct val="100000"/>
              </a:lnSpc>
              <a:spcBef>
                <a:spcPts val="0"/>
              </a:spcBef>
              <a:defRPr b="1" sz="5500"/>
            </a:lvl5pPr>
          </a:lstStyle>
          <a:p>
            <a:pPr/>
            <a:r>
              <a:t>Fact information</a:t>
            </a:r>
          </a:p>
          <a:p>
            <a:pPr lvl="1"/>
            <a:r>
              <a:t/>
            </a:r>
          </a:p>
          <a:p>
            <a:pPr lvl="2"/>
            <a:r>
              <a:t/>
            </a:r>
          </a:p>
          <a:p>
            <a:pPr lvl="3"/>
            <a:r>
              <a:t/>
            </a:r>
          </a:p>
          <a:p>
            <a:pPr lvl="4"/>
            <a:r>
              <a:t/>
            </a:r>
          </a:p>
        </p:txBody>
      </p:sp>
      <p:sp>
        <p:nvSpPr>
          <p:cNvPr id="127" name="Body Level One…"/>
          <p:cNvSpPr txBox="1"/>
          <p:nvPr>
            <p:ph type="body" idx="21" hasCustomPrompt="1"/>
          </p:nvPr>
        </p:nvSpPr>
        <p:spPr>
          <a:xfrm>
            <a:off x="1206500" y="935257"/>
            <a:ext cx="21971000" cy="7359065"/>
          </a:xfrm>
          <a:prstGeom prst="rect">
            <a:avLst/>
          </a:prstGeom>
        </p:spPr>
        <p:txBody>
          <a:bodyPr numCol="1" spcCol="38100" anchor="b"/>
          <a:lstStyle/>
          <a:p>
            <a:pPr lvl="4" marL="0" indent="1207008" algn="ctr" defTabSz="1072868">
              <a:lnSpc>
                <a:spcPct val="80000"/>
              </a:lnSpc>
              <a:spcBef>
                <a:spcPts val="0"/>
              </a:spcBef>
              <a:buSzTx/>
              <a:buNone/>
              <a:defRPr b="1" spc="-132" sz="11000"/>
            </a:pPr>
            <a:r>
              <a:t>100%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Body Level One…"/>
          <p:cNvSpPr txBox="1"/>
          <p:nvPr>
            <p:ph type="body" sz="quarter" idx="1" hasCustomPrompt="1"/>
          </p:nvPr>
        </p:nvSpPr>
        <p:spPr>
          <a:xfrm>
            <a:off x="2480824" y="10675453"/>
            <a:ext cx="201492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36" name="Body Level One…"/>
          <p:cNvSpPr txBox="1"/>
          <p:nvPr>
            <p:ph type="body" sz="half" idx="21" hasCustomPrompt="1"/>
          </p:nvPr>
        </p:nvSpPr>
        <p:spPr>
          <a:xfrm>
            <a:off x="1753923" y="4939860"/>
            <a:ext cx="20876154" cy="3836281"/>
          </a:xfrm>
          <a:prstGeom prst="rect">
            <a:avLst/>
          </a:prstGeom>
        </p:spPr>
        <p:txBody>
          <a:bodyPr numCol="1" spcCol="38100" anchor="ctr"/>
          <a:lstStyle/>
          <a:p>
            <a:pPr lvl="4" marL="0" indent="1409446" defTabSz="1511769">
              <a:lnSpc>
                <a:spcPct val="90000"/>
              </a:lnSpc>
              <a:spcBef>
                <a:spcPts val="0"/>
              </a:spcBef>
              <a:buSzTx/>
              <a:buNone/>
              <a:defRPr spc="-124" sz="5270">
                <a:latin typeface="Helvetica Neue Medium"/>
                <a:ea typeface="Helvetica Neue Medium"/>
                <a:cs typeface="Helvetica Neue Medium"/>
                <a:sym typeface="Helvetica Neue Medium"/>
              </a:defRPr>
            </a:pPr>
            <a:r>
              <a:t>“Notable Quote”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Close-up of wild plants growing between rocks"/>
          <p:cNvSpPr/>
          <p:nvPr>
            <p:ph type="pic" sz="quarter" idx="21"/>
          </p:nvPr>
        </p:nvSpPr>
        <p:spPr>
          <a:xfrm>
            <a:off x="15430500" y="7085409"/>
            <a:ext cx="8128000" cy="5410202"/>
          </a:xfrm>
          <a:prstGeom prst="rect">
            <a:avLst/>
          </a:prstGeom>
        </p:spPr>
        <p:txBody>
          <a:bodyPr lIns="91439" tIns="45719" rIns="91439" bIns="45719" numCol="1" spcCol="38100">
            <a:noAutofit/>
          </a:bodyPr>
          <a:lstStyle/>
          <a:p>
            <a:pPr/>
          </a:p>
        </p:txBody>
      </p:sp>
      <p:sp>
        <p:nvSpPr>
          <p:cNvPr id="14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numCol="1" spcCol="38100">
            <a:noAutofit/>
          </a:bodyPr>
          <a:lstStyle/>
          <a:p>
            <a:pPr/>
          </a:p>
        </p:txBody>
      </p:sp>
      <p:sp>
        <p:nvSpPr>
          <p:cNvPr id="146" name="Close-up of a wild plant growing between lava rocks"/>
          <p:cNvSpPr/>
          <p:nvPr>
            <p:ph type="pic" sz="quarter" idx="23"/>
          </p:nvPr>
        </p:nvSpPr>
        <p:spPr>
          <a:xfrm>
            <a:off x="15430500" y="1270000"/>
            <a:ext cx="8128000" cy="5410200"/>
          </a:xfrm>
          <a:prstGeom prst="rect">
            <a:avLst/>
          </a:prstGeom>
        </p:spPr>
        <p:txBody>
          <a:bodyPr lIns="91439" tIns="45719" rIns="91439" bIns="45719" numCol="1" spcCol="38100">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waterfall surrounded by a green rocky landscape"/>
          <p:cNvSpPr/>
          <p:nvPr>
            <p:ph type="pic" idx="21"/>
          </p:nvPr>
        </p:nvSpPr>
        <p:spPr>
          <a:xfrm>
            <a:off x="-1511300" y="-3721100"/>
            <a:ext cx="28511500" cy="19030242"/>
          </a:xfrm>
          <a:prstGeom prst="rect">
            <a:avLst/>
          </a:prstGeom>
        </p:spPr>
        <p:txBody>
          <a:bodyPr lIns="91439" tIns="45719" rIns="91439" bIns="45719" numCol="1" spcCol="38100">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44689"/>
          </a:xfrm>
          <a:prstGeom prst="rect">
            <a:avLst/>
          </a:prstGeom>
        </p:spPr>
        <p:txBody>
          <a:bodyPr numCol="1" spcCol="38100"/>
          <a:lstStyle>
            <a:lvl1pPr marL="0" indent="0" defTabSz="825500">
              <a:spcBef>
                <a:spcPts val="0"/>
              </a:spcBef>
              <a:buSzTx/>
              <a:buNone/>
              <a:defRPr b="1" sz="5500"/>
            </a:lvl1pPr>
          </a:lstStyle>
          <a:p>
            <a:pPr/>
            <a:r>
              <a:t>Presentation Subtitle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numCol="1" spcCol="38100"/>
          <a:lstStyle>
            <a:lvl1pPr marL="0" indent="0" defTabSz="825500">
              <a:spcBef>
                <a:spcPts val="0"/>
              </a:spcBef>
              <a:buSzTx/>
              <a:buNone/>
              <a:defRPr b="1" sz="5500"/>
            </a:lvl1pPr>
            <a:lvl2pPr marL="0" indent="0" defTabSz="825500">
              <a:spcBef>
                <a:spcPts val="0"/>
              </a:spcBef>
              <a:buSzTx/>
              <a:buNone/>
              <a:defRPr b="1" sz="5500"/>
            </a:lvl2pPr>
            <a:lvl3pPr marL="0" indent="0" defTabSz="825500">
              <a:spcBef>
                <a:spcPts val="0"/>
              </a:spcBef>
              <a:buSzTx/>
              <a:buNone/>
              <a:defRPr b="1" sz="5500"/>
            </a:lvl3pPr>
            <a:lvl4pPr marL="0" indent="0" defTabSz="825500">
              <a:spcBef>
                <a:spcPts val="0"/>
              </a:spcBef>
              <a:buSzTx/>
              <a:buNone/>
              <a:defRPr b="1" sz="5500"/>
            </a:lvl4pPr>
            <a:lvl5pPr marL="0" indent="0" defTabSz="825500">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7" cy="11209889"/>
          </a:xfrm>
          <a:prstGeom prst="rect">
            <a:avLst/>
          </a:prstGeom>
        </p:spPr>
        <p:txBody>
          <a:bodyPr lIns="91439" tIns="45719" rIns="91439" bIns="45719" numCol="1" spcCol="38100">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952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Body Level One…"/>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62" name="Body Level One…"/>
          <p:cNvSpPr txBox="1"/>
          <p:nvPr>
            <p:ph type="body" sz="half" idx="21" hasCustomPrompt="1"/>
          </p:nvPr>
        </p:nvSpPr>
        <p:spPr>
          <a:xfrm>
            <a:off x="1206500" y="4248503"/>
            <a:ext cx="9779000" cy="8256014"/>
          </a:xfrm>
          <a:prstGeom prst="rect">
            <a:avLst/>
          </a:prstGeom>
        </p:spPr>
        <p:txBody>
          <a:bodyPr numCol="1" spcCol="38100"/>
          <a:lstStyle/>
          <a:p>
            <a:pPr/>
            <a:r>
              <a:t>Slide bullet text</a:t>
            </a:r>
          </a:p>
        </p:txBody>
      </p:sp>
      <p:sp>
        <p:nvSpPr>
          <p:cNvPr id="63" name="Large rock formation under dark clouds with a dirt road in the foreground"/>
          <p:cNvSpPr/>
          <p:nvPr>
            <p:ph type="pic" idx="22"/>
          </p:nvPr>
        </p:nvSpPr>
        <p:spPr>
          <a:xfrm>
            <a:off x="6380200" y="1263847"/>
            <a:ext cx="22529802" cy="11193472"/>
          </a:xfrm>
          <a:prstGeom prst="rect">
            <a:avLst/>
          </a:prstGeom>
        </p:spPr>
        <p:txBody>
          <a:bodyPr lIns="91439" tIns="45719" rIns="91439" bIns="45719" numCol="1" spcCol="38100">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2" name="Body Level One…"/>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73" name="Body Level One…"/>
          <p:cNvSpPr txBox="1"/>
          <p:nvPr>
            <p:ph type="body" sz="half" idx="21" hasCustomPrompt="1"/>
          </p:nvPr>
        </p:nvSpPr>
        <p:spPr>
          <a:xfrm>
            <a:off x="1206500" y="4248503"/>
            <a:ext cx="9779000" cy="8256014"/>
          </a:xfrm>
          <a:prstGeom prst="rect">
            <a:avLst/>
          </a:prstGeom>
        </p:spPr>
        <p:txBody>
          <a:bodyPr numCol="1" spcCol="38100"/>
          <a:lstStyle/>
          <a:p>
            <a:pPr/>
            <a:r>
              <a:t>Slide bullet text</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2" name="Body Level One…"/>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83" name="Body Level One…"/>
          <p:cNvSpPr txBox="1"/>
          <p:nvPr>
            <p:ph type="body" sz="half" idx="21" hasCustomPrompt="1"/>
          </p:nvPr>
        </p:nvSpPr>
        <p:spPr>
          <a:xfrm>
            <a:off x="1206500" y="4248503"/>
            <a:ext cx="9779000" cy="8256014"/>
          </a:xfrm>
          <a:prstGeom prst="rect">
            <a:avLst/>
          </a:prstGeom>
        </p:spPr>
        <p:txBody>
          <a:bodyPr numCol="1" spcCol="38100"/>
          <a:lstStyle/>
          <a:p>
            <a:pPr/>
            <a:r>
              <a:t>Slide bullet text</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9pPr>
    </p:titleStyle>
    <p:bodyStyle>
      <a:lvl1pPr marL="6096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1pPr>
      <a:lvl2pPr marL="12192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2pPr>
      <a:lvl3pPr marL="18288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3pPr>
      <a:lvl4pPr marL="24384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4pPr>
      <a:lvl5pPr marL="30480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5pPr>
      <a:lvl6pPr marL="36576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6pPr>
      <a:lvl7pPr marL="42672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7pPr>
      <a:lvl8pPr marL="48768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8pPr>
      <a:lvl9pPr marL="54864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Barry G. Johnson, Sr. - Sunday, December 10, 2023"/>
          <p:cNvSpPr txBox="1"/>
          <p:nvPr>
            <p:ph type="body" sz="quarter" idx="1"/>
          </p:nvPr>
        </p:nvSpPr>
        <p:spPr>
          <a:xfrm>
            <a:off x="1206499" y="11839047"/>
            <a:ext cx="21971002" cy="636980"/>
          </a:xfrm>
          <a:prstGeom prst="rect">
            <a:avLst/>
          </a:prstGeom>
        </p:spPr>
        <p:txBody>
          <a:bodyPr/>
          <a:lstStyle/>
          <a:p>
            <a:pPr/>
            <a:r>
              <a:t>Barry G. Johnson, Sr. - Sunday, December 24, 2023</a:t>
            </a:r>
          </a:p>
        </p:txBody>
      </p:sp>
      <p:sp>
        <p:nvSpPr>
          <p:cNvPr id="172" name="Why: The Importance of Sharing the Gospel"/>
          <p:cNvSpPr txBox="1"/>
          <p:nvPr>
            <p:ph type="title"/>
          </p:nvPr>
        </p:nvSpPr>
        <p:spPr>
          <a:xfrm>
            <a:off x="1206495" y="2574991"/>
            <a:ext cx="21971006" cy="4648202"/>
          </a:xfrm>
          <a:prstGeom prst="rect">
            <a:avLst/>
          </a:prstGeom>
        </p:spPr>
        <p:txBody>
          <a:bodyPr/>
          <a:lstStyle>
            <a:lvl1pPr>
              <a:defRPr spc="-300"/>
            </a:lvl1pPr>
          </a:lstStyle>
          <a:p>
            <a:pPr/>
            <a:r>
              <a:t>How: Connecting People to Their Need for the Gospel</a:t>
            </a:r>
          </a:p>
        </p:txBody>
      </p:sp>
      <p:sp>
        <p:nvSpPr>
          <p:cNvPr id="173" name="The Reality of Evangelism: Being versus Doing"/>
          <p:cNvSpPr txBox="1"/>
          <p:nvPr/>
        </p:nvSpPr>
        <p:spPr>
          <a:xfrm>
            <a:off x="1206500" y="7196865"/>
            <a:ext cx="21971000" cy="1905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spcBef>
                <a:spcPts val="0"/>
              </a:spcBef>
              <a:defRPr b="1" sz="5500">
                <a:solidFill>
                  <a:srgbClr val="FFFFFF"/>
                </a:solidFill>
              </a:defRPr>
            </a:lvl1pPr>
          </a:lstStyle>
          <a:p>
            <a:pPr/>
            <a:r>
              <a:t>The Reality of Evangelism: Being versus Doing</a:t>
            </a:r>
          </a:p>
        </p:txBody>
      </p:sp>
      <p:pic>
        <p:nvPicPr>
          <p:cNvPr id="174" name="Evangelism 2023 Images for Website .011.png" descr="Evangelism 2023 Images for Website .011.png"/>
          <p:cNvPicPr>
            <a:picLocks noChangeAspect="1"/>
          </p:cNvPicPr>
          <p:nvPr/>
        </p:nvPicPr>
        <p:blipFill>
          <a:blip r:embed="rId2">
            <a:extLst/>
          </a:blip>
          <a:stretch>
            <a:fillRect/>
          </a:stretch>
        </p:blipFill>
        <p:spPr>
          <a:xfrm>
            <a:off x="14502060" y="8157408"/>
            <a:ext cx="9881941" cy="555859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A. Scriptural mandates (Romans 10:14-15)"/>
          <p:cNvSpPr txBox="1"/>
          <p:nvPr>
            <p:ph type="title"/>
          </p:nvPr>
        </p:nvSpPr>
        <p:spPr>
          <a:xfrm>
            <a:off x="1206500" y="952500"/>
            <a:ext cx="21971000" cy="1946729"/>
          </a:xfrm>
          <a:prstGeom prst="rect">
            <a:avLst/>
          </a:prstGeom>
        </p:spPr>
        <p:txBody>
          <a:bodyPr/>
          <a:lstStyle>
            <a:lvl1pPr>
              <a:defRPr spc="-200"/>
            </a:lvl1pPr>
          </a:lstStyle>
          <a:p>
            <a:pPr/>
            <a:r>
              <a:t>B. Practical examples of sharing the Gospel</a:t>
            </a:r>
          </a:p>
        </p:txBody>
      </p:sp>
      <p:sp>
        <p:nvSpPr>
          <p:cNvPr id="215" name="The Reality of Evangelism: Being versus Doing"/>
          <p:cNvSpPr txBox="1"/>
          <p:nvPr>
            <p:ph type="body" sz="quarter" idx="1"/>
          </p:nvPr>
        </p:nvSpPr>
        <p:spPr>
          <a:xfrm>
            <a:off x="1206500" y="2849693"/>
            <a:ext cx="21971000" cy="934780"/>
          </a:xfrm>
          <a:prstGeom prst="rect">
            <a:avLst/>
          </a:prstGeom>
        </p:spPr>
        <p:txBody>
          <a:bodyPr/>
          <a:lstStyle>
            <a:lvl1pPr>
              <a:defRPr>
                <a:solidFill>
                  <a:schemeClr val="accent4">
                    <a:satOff val="-4597"/>
                    <a:lumOff val="25588"/>
                  </a:schemeClr>
                </a:solidFill>
              </a:defRPr>
            </a:lvl1pPr>
          </a:lstStyle>
          <a:p>
            <a:pPr/>
            <a:r>
              <a:t>The Reality of Evangelism: Being versus Doing</a:t>
            </a:r>
          </a:p>
        </p:txBody>
      </p:sp>
      <p:sp>
        <p:nvSpPr>
          <p:cNvPr id="216" name="Importance of Evangelis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51447" indent="-551447" defTabSz="825500">
              <a:spcBef>
                <a:spcPts val="0"/>
              </a:spcBef>
              <a:buSzPct val="100000"/>
              <a:defRPr b="1" sz="5500"/>
            </a:pPr>
            <a:r>
              <a:t>1. Personal conversations and shared experiences</a:t>
            </a:r>
          </a:p>
          <a:p>
            <a:pPr marL="551447" indent="-551447" defTabSz="825500">
              <a:spcBef>
                <a:spcPts val="0"/>
              </a:spcBef>
              <a:buSzPct val="100000"/>
              <a:defRPr b="1" sz="5500"/>
            </a:pPr>
            <a:r>
              <a:t>2. Actions often speak louder than words</a:t>
            </a:r>
          </a:p>
          <a:p>
            <a:pPr marL="551447" indent="-551447" defTabSz="825500">
              <a:spcBef>
                <a:spcPts val="0"/>
              </a:spcBef>
              <a:buSzPct val="100000"/>
              <a:defRPr b="1" sz="5500"/>
            </a:pPr>
            <a:r>
              <a:t>3. Technology and social media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B. Practical examples of sharing the Gospel"/>
          <p:cNvSpPr txBox="1"/>
          <p:nvPr>
            <p:ph type="body" sz="quarter" idx="1"/>
          </p:nvPr>
        </p:nvSpPr>
        <p:spPr>
          <a:xfrm>
            <a:off x="527397" y="12586871"/>
            <a:ext cx="20149253" cy="636980"/>
          </a:xfrm>
          <a:prstGeom prst="rect">
            <a:avLst/>
          </a:prstGeom>
        </p:spPr>
        <p:txBody>
          <a:bodyPr/>
          <a:lstStyle/>
          <a:p>
            <a:pPr/>
            <a:r>
              <a:t>B. Practical examples of sharing the Gospel</a:t>
            </a:r>
          </a:p>
        </p:txBody>
      </p:sp>
      <p:sp>
        <p:nvSpPr>
          <p:cNvPr id="221" name="Body Level One…"/>
          <p:cNvSpPr txBox="1"/>
          <p:nvPr>
            <p:ph type="body" idx="21"/>
          </p:nvPr>
        </p:nvSpPr>
        <p:spPr>
          <a:xfrm>
            <a:off x="1753923" y="716706"/>
            <a:ext cx="20876154" cy="11423452"/>
          </a:xfrm>
          <a:prstGeom prst="rect">
            <a:avLst/>
          </a:prstGeom>
          <a:extLst>
            <a:ext uri="{C572A759-6A51-4108-AA02-DFA0A04FC94B}">
              <ma14:wrappingTextBoxFlag xmlns:ma14="http://schemas.microsoft.com/office/mac/drawingml/2011/main" val="1"/>
            </a:ext>
          </a:extLst>
        </p:spPr>
        <p:txBody>
          <a:bodyPr/>
          <a:lstStyle/>
          <a:p>
            <a:pPr lvl="4" marL="0" indent="1750441" defTabSz="1877520">
              <a:lnSpc>
                <a:spcPct val="90000"/>
              </a:lnSpc>
              <a:spcBef>
                <a:spcPts val="0"/>
              </a:spcBef>
              <a:buSzTx/>
              <a:buNone/>
              <a:defRPr spc="-154" sz="6544">
                <a:latin typeface="Helvetica Neue Medium"/>
                <a:ea typeface="Helvetica Neue Medium"/>
                <a:cs typeface="Helvetica Neue Medium"/>
                <a:sym typeface="Helvetica Neue Medium"/>
              </a:defRPr>
            </a:pPr>
            <a:r>
              <a:t>1. </a:t>
            </a:r>
            <a:r>
              <a:rPr u="sng">
                <a:solidFill>
                  <a:schemeClr val="accent4">
                    <a:satOff val="-4597"/>
                    <a:lumOff val="25588"/>
                  </a:schemeClr>
                </a:solidFill>
              </a:rPr>
              <a:t>Personal</a:t>
            </a:r>
            <a:r>
              <a:t> </a:t>
            </a:r>
            <a:r>
              <a:rPr u="sng">
                <a:solidFill>
                  <a:schemeClr val="accent4">
                    <a:satOff val="-4597"/>
                    <a:lumOff val="25588"/>
                  </a:schemeClr>
                </a:solidFill>
              </a:rPr>
              <a:t>conversations</a:t>
            </a:r>
            <a:r>
              <a:t> and shared experiences can be impactful platforms for sharing our faith. A middle-aged woman, Jen took advantage of such a moment during a group hiking trip. When her friend, Laura, started expressing her </a:t>
            </a:r>
            <a:r>
              <a:rPr u="sng">
                <a:solidFill>
                  <a:schemeClr val="accent4">
                    <a:satOff val="-4597"/>
                    <a:lumOff val="25588"/>
                  </a:schemeClr>
                </a:solidFill>
              </a:rPr>
              <a:t>feelings</a:t>
            </a:r>
            <a:r>
              <a:t> of loneliness and worthlessness, Jen gently </a:t>
            </a:r>
            <a:r>
              <a:rPr u="sng">
                <a:solidFill>
                  <a:schemeClr val="accent4">
                    <a:satOff val="-4597"/>
                    <a:lumOff val="25588"/>
                  </a:schemeClr>
                </a:solidFill>
              </a:rPr>
              <a:t>shared</a:t>
            </a:r>
            <a:r>
              <a:t> her experiences of solace and self-worth in her relationship with Christ. She spoke of how understanding God's unconditional </a:t>
            </a:r>
            <a:r>
              <a:rPr u="sng">
                <a:solidFill>
                  <a:schemeClr val="accent4">
                    <a:satOff val="-4597"/>
                    <a:lumOff val="25588"/>
                  </a:schemeClr>
                </a:solidFill>
              </a:rPr>
              <a:t>love</a:t>
            </a:r>
            <a:r>
              <a:t> for her wholly transformed her perspective on self-worth. This conversation sparked Laura's interest in Christianity, leading to ongoing discussions about </a:t>
            </a:r>
            <a:r>
              <a:rPr u="sng">
                <a:solidFill>
                  <a:schemeClr val="accent4">
                    <a:satOff val="-4597"/>
                    <a:lumOff val="25588"/>
                  </a:schemeClr>
                </a:solidFill>
              </a:rPr>
              <a:t>faith</a:t>
            </a:r>
            <a:r>
              <a:t> and, eventually, Laura's decision to follow Christ.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B. Practical examples of sharing the Gospel"/>
          <p:cNvSpPr txBox="1"/>
          <p:nvPr>
            <p:ph type="body" sz="quarter" idx="1"/>
          </p:nvPr>
        </p:nvSpPr>
        <p:spPr>
          <a:xfrm>
            <a:off x="527397" y="12586871"/>
            <a:ext cx="20149253" cy="636980"/>
          </a:xfrm>
          <a:prstGeom prst="rect">
            <a:avLst/>
          </a:prstGeom>
        </p:spPr>
        <p:txBody>
          <a:bodyPr/>
          <a:lstStyle/>
          <a:p>
            <a:pPr/>
            <a:r>
              <a:t>B. Practical examples of sharing the Gospel</a:t>
            </a:r>
          </a:p>
        </p:txBody>
      </p:sp>
      <p:sp>
        <p:nvSpPr>
          <p:cNvPr id="226" name="Body Level One…"/>
          <p:cNvSpPr txBox="1"/>
          <p:nvPr>
            <p:ph type="body" idx="21"/>
          </p:nvPr>
        </p:nvSpPr>
        <p:spPr>
          <a:xfrm>
            <a:off x="1753923" y="716706"/>
            <a:ext cx="20876154" cy="11423452"/>
          </a:xfrm>
          <a:prstGeom prst="rect">
            <a:avLst/>
          </a:prstGeom>
          <a:extLst>
            <a:ext uri="{C572A759-6A51-4108-AA02-DFA0A04FC94B}">
              <ma14:wrappingTextBoxFlag xmlns:ma14="http://schemas.microsoft.com/office/mac/drawingml/2011/main" val="1"/>
            </a:ext>
          </a:extLst>
        </p:spPr>
        <p:txBody>
          <a:bodyPr/>
          <a:lstStyle/>
          <a:p>
            <a:pPr lvl="4" marL="0" indent="1773173" defTabSz="1901903">
              <a:lnSpc>
                <a:spcPct val="90000"/>
              </a:lnSpc>
              <a:spcBef>
                <a:spcPts val="0"/>
              </a:spcBef>
              <a:buSzTx/>
              <a:buNone/>
              <a:defRPr spc="-156" sz="6629">
                <a:latin typeface="Helvetica Neue Medium"/>
                <a:ea typeface="Helvetica Neue Medium"/>
                <a:cs typeface="Helvetica Neue Medium"/>
                <a:sym typeface="Helvetica Neue Medium"/>
              </a:defRPr>
            </a:pPr>
            <a:r>
              <a:t>2. </a:t>
            </a:r>
            <a:r>
              <a:rPr u="sng">
                <a:solidFill>
                  <a:schemeClr val="accent4">
                    <a:satOff val="-4597"/>
                    <a:lumOff val="25588"/>
                  </a:schemeClr>
                </a:solidFill>
              </a:rPr>
              <a:t>Actions</a:t>
            </a:r>
            <a:r>
              <a:t> often speak louder than words, and demonstrating the love of Christ through service is a powerful form of evangelism. A college student, Tom exemplified this when he regularly </a:t>
            </a:r>
            <a:r>
              <a:rPr u="sng">
                <a:solidFill>
                  <a:schemeClr val="accent4">
                    <a:satOff val="-4597"/>
                    <a:lumOff val="25588"/>
                  </a:schemeClr>
                </a:solidFill>
              </a:rPr>
              <a:t>volunteered</a:t>
            </a:r>
            <a:r>
              <a:t> at a local homeless shelter. His consistent display of kindness and compassion attracted the curiosity of Mike, a homeless man who frequented the shelter. When Mike asked Tom about the motivation behind his selfless service, Tom was able to share his </a:t>
            </a:r>
            <a:r>
              <a:rPr u="sng">
                <a:solidFill>
                  <a:schemeClr val="accent4">
                    <a:satOff val="-4597"/>
                    <a:lumOff val="25588"/>
                  </a:schemeClr>
                </a:solidFill>
              </a:rPr>
              <a:t>faith</a:t>
            </a:r>
            <a:r>
              <a:t>, explaining that it was the love of Christ that inspired him to serve others. This </a:t>
            </a:r>
            <a:r>
              <a:rPr u="sng">
                <a:solidFill>
                  <a:schemeClr val="accent4">
                    <a:satOff val="-4597"/>
                    <a:lumOff val="25588"/>
                  </a:schemeClr>
                </a:solidFill>
              </a:rPr>
              <a:t>interaction</a:t>
            </a:r>
            <a:r>
              <a:t> prompted Mike to explore Christianity and ultimately accept Christ.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B. Practical examples of sharing the Gospel"/>
          <p:cNvSpPr txBox="1"/>
          <p:nvPr>
            <p:ph type="body" sz="quarter" idx="1"/>
          </p:nvPr>
        </p:nvSpPr>
        <p:spPr>
          <a:xfrm>
            <a:off x="527397" y="12586871"/>
            <a:ext cx="20149253" cy="636980"/>
          </a:xfrm>
          <a:prstGeom prst="rect">
            <a:avLst/>
          </a:prstGeom>
        </p:spPr>
        <p:txBody>
          <a:bodyPr/>
          <a:lstStyle/>
          <a:p>
            <a:pPr/>
            <a:r>
              <a:t>B. Practical examples of sharing the Gospel</a:t>
            </a:r>
          </a:p>
        </p:txBody>
      </p:sp>
      <p:sp>
        <p:nvSpPr>
          <p:cNvPr id="231" name="Body Level One…"/>
          <p:cNvSpPr txBox="1"/>
          <p:nvPr>
            <p:ph type="body" idx="21"/>
          </p:nvPr>
        </p:nvSpPr>
        <p:spPr>
          <a:xfrm>
            <a:off x="1753923" y="716706"/>
            <a:ext cx="20876154" cy="11423452"/>
          </a:xfrm>
          <a:prstGeom prst="rect">
            <a:avLst/>
          </a:prstGeom>
          <a:extLst>
            <a:ext uri="{C572A759-6A51-4108-AA02-DFA0A04FC94B}">
              <ma14:wrappingTextBoxFlag xmlns:ma14="http://schemas.microsoft.com/office/mac/drawingml/2011/main" val="1"/>
            </a:ext>
          </a:extLst>
        </p:spPr>
        <p:txBody>
          <a:bodyPr/>
          <a:lstStyle/>
          <a:p>
            <a:pPr lvl="4" marL="0" indent="1955038" defTabSz="2096970">
              <a:lnSpc>
                <a:spcPct val="90000"/>
              </a:lnSpc>
              <a:spcBef>
                <a:spcPts val="0"/>
              </a:spcBef>
              <a:buSzTx/>
              <a:buNone/>
              <a:defRPr spc="-172" sz="7310">
                <a:latin typeface="Helvetica Neue Medium"/>
                <a:ea typeface="Helvetica Neue Medium"/>
                <a:cs typeface="Helvetica Neue Medium"/>
                <a:sym typeface="Helvetica Neue Medium"/>
              </a:defRPr>
            </a:pPr>
            <a:r>
              <a:t>3. </a:t>
            </a:r>
            <a:r>
              <a:rPr u="sng">
                <a:solidFill>
                  <a:schemeClr val="accent4">
                    <a:satOff val="-4597"/>
                    <a:lumOff val="25588"/>
                  </a:schemeClr>
                </a:solidFill>
              </a:rPr>
              <a:t>Technology</a:t>
            </a:r>
            <a:r>
              <a:t> and social media can also be instrumental in sharing our faith. A graphic designer, Alice regularly shared her faith by creating and posting inspiring illustrations of </a:t>
            </a:r>
            <a:r>
              <a:rPr u="sng">
                <a:solidFill>
                  <a:schemeClr val="accent4">
                    <a:satOff val="-4597"/>
                    <a:lumOff val="25588"/>
                  </a:schemeClr>
                </a:solidFill>
              </a:rPr>
              <a:t>Bible</a:t>
            </a:r>
            <a:r>
              <a:t> verses on her Instagram account. One day, she received a message from a follower named Sarah, who was going through a difficult time and was </a:t>
            </a:r>
            <a:r>
              <a:rPr u="sng">
                <a:solidFill>
                  <a:schemeClr val="accent4">
                    <a:satOff val="-4597"/>
                    <a:lumOff val="25588"/>
                  </a:schemeClr>
                </a:solidFill>
              </a:rPr>
              <a:t>comforted</a:t>
            </a:r>
            <a:r>
              <a:t> by Alice's posts. This opened up a dialogue about faith and the </a:t>
            </a:r>
            <a:r>
              <a:rPr u="sng">
                <a:solidFill>
                  <a:schemeClr val="accent4">
                    <a:satOff val="-4597"/>
                    <a:lumOff val="25588"/>
                  </a:schemeClr>
                </a:solidFill>
              </a:rPr>
              <a:t>hope</a:t>
            </a:r>
            <a:r>
              <a:t> found in Christ, culminating in Sarah's decision to be baptized into Christ.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4. What one example was not discussed for sharing the Gospel?</a:t>
            </a:r>
          </a:p>
          <a:p>
            <a:pPr marL="0" indent="0" defTabSz="2170121">
              <a:lnSpc>
                <a:spcPct val="80000"/>
              </a:lnSpc>
              <a:spcBef>
                <a:spcPts val="0"/>
              </a:spcBef>
              <a:buSzTx/>
              <a:buNone/>
              <a:defRPr b="1" spc="-200" sz="7500"/>
            </a:pPr>
          </a:p>
          <a:p>
            <a:pPr marL="0" indent="0" defTabSz="2170121">
              <a:lnSpc>
                <a:spcPct val="80000"/>
              </a:lnSpc>
              <a:spcBef>
                <a:spcPts val="0"/>
              </a:spcBef>
              <a:buSzTx/>
              <a:buNone/>
              <a:defRPr b="1" spc="-200" sz="7500"/>
            </a:pPr>
            <a:endParaRPr spc="-151"/>
          </a:p>
          <a:p>
            <a:pPr marL="0" indent="0" defTabSz="734694">
              <a:spcBef>
                <a:spcPts val="0"/>
              </a:spcBef>
              <a:buSzTx/>
              <a:buNone/>
              <a:defRPr b="1"/>
            </a:pPr>
            <a:r>
              <a:t>A. Personal Conversations</a:t>
            </a:r>
          </a:p>
          <a:p>
            <a:pPr marL="0" indent="0" defTabSz="734694">
              <a:spcBef>
                <a:spcPts val="0"/>
              </a:spcBef>
              <a:buSzTx/>
              <a:buNone/>
              <a:defRPr b="1"/>
            </a:pPr>
            <a:r>
              <a:t>B. Financial Persuasion</a:t>
            </a:r>
          </a:p>
          <a:p>
            <a:pPr marL="0" indent="0" defTabSz="734694">
              <a:spcBef>
                <a:spcPts val="0"/>
              </a:spcBef>
              <a:buSzTx/>
              <a:buNone/>
              <a:defRPr b="1"/>
            </a:pPr>
            <a:r>
              <a:t>C. Actions</a:t>
            </a:r>
          </a:p>
          <a:p>
            <a:pPr marL="0" indent="0" defTabSz="734694">
              <a:spcBef>
                <a:spcPts val="0"/>
              </a:spcBef>
              <a:buSzTx/>
              <a:buNone/>
              <a:defRPr b="1"/>
            </a:pPr>
            <a:r>
              <a:t>D. Technology and Social Media</a:t>
            </a:r>
          </a:p>
        </p:txBody>
      </p:sp>
      <p:sp>
        <p:nvSpPr>
          <p:cNvPr id="236"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5. In question B3 before, what 4 words best fill in the blanks?</a:t>
            </a:r>
          </a:p>
          <a:p>
            <a:pPr marL="960754" indent="-960754" defTabSz="2170121">
              <a:lnSpc>
                <a:spcPct val="80000"/>
              </a:lnSpc>
              <a:spcBef>
                <a:spcPts val="0"/>
              </a:spcBef>
              <a:defRPr b="1" spc="-200" sz="7500"/>
            </a:pPr>
          </a:p>
          <a:p>
            <a:pPr marL="0" indent="0" defTabSz="2170121">
              <a:lnSpc>
                <a:spcPct val="80000"/>
              </a:lnSpc>
              <a:spcBef>
                <a:spcPts val="0"/>
              </a:spcBef>
              <a:buSzTx/>
              <a:buNone/>
              <a:defRPr b="1" spc="-200" sz="7500"/>
            </a:pPr>
            <a:endParaRPr spc="-151"/>
          </a:p>
          <a:p>
            <a:pPr marL="0" indent="0" defTabSz="734694">
              <a:spcBef>
                <a:spcPts val="0"/>
              </a:spcBef>
              <a:buSzTx/>
              <a:buNone/>
              <a:defRPr b="1"/>
            </a:pPr>
            <a:r>
              <a:t>A. Internet, Philosophy, irritation, sorrow</a:t>
            </a:r>
          </a:p>
          <a:p>
            <a:pPr marL="0" indent="0" defTabSz="734694">
              <a:spcBef>
                <a:spcPts val="0"/>
              </a:spcBef>
              <a:buSzTx/>
              <a:buNone/>
              <a:defRPr b="1"/>
            </a:pPr>
            <a:r>
              <a:t>B. Technology, Bible, comforted, hope</a:t>
            </a:r>
          </a:p>
          <a:p>
            <a:pPr marL="0" indent="0" defTabSz="734694">
              <a:spcBef>
                <a:spcPts val="0"/>
              </a:spcBef>
              <a:buSzTx/>
              <a:buNone/>
              <a:defRPr b="1"/>
            </a:pPr>
            <a:r>
              <a:t>C. Television, Psalms, anger, trouble</a:t>
            </a:r>
          </a:p>
          <a:p>
            <a:pPr marL="0" indent="0" defTabSz="734694">
              <a:spcBef>
                <a:spcPts val="0"/>
              </a:spcBef>
              <a:buSzTx/>
              <a:buNone/>
              <a:defRPr b="1"/>
            </a:pPr>
            <a:r>
              <a:t>D. Library, Difficult, curious, emptiness </a:t>
            </a:r>
          </a:p>
        </p:txBody>
      </p:sp>
      <p:sp>
        <p:nvSpPr>
          <p:cNvPr id="241"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A. Scriptural mandates (Romans 10:14-15)"/>
          <p:cNvSpPr txBox="1"/>
          <p:nvPr>
            <p:ph type="title"/>
          </p:nvPr>
        </p:nvSpPr>
        <p:spPr>
          <a:xfrm>
            <a:off x="1206500" y="952500"/>
            <a:ext cx="21971000" cy="1946729"/>
          </a:xfrm>
          <a:prstGeom prst="rect">
            <a:avLst/>
          </a:prstGeom>
        </p:spPr>
        <p:txBody>
          <a:bodyPr/>
          <a:lstStyle>
            <a:lvl1pPr defTabSz="2023820">
              <a:defRPr spc="-166" sz="7054"/>
            </a:lvl1pPr>
          </a:lstStyle>
          <a:p>
            <a:pPr/>
            <a:r>
              <a:t>C. Simple exercises for articulating the Gospel clearly</a:t>
            </a:r>
          </a:p>
        </p:txBody>
      </p:sp>
      <p:sp>
        <p:nvSpPr>
          <p:cNvPr id="246" name="The Reality of Evangelism: Being versus Doing"/>
          <p:cNvSpPr txBox="1"/>
          <p:nvPr>
            <p:ph type="body" sz="quarter" idx="1"/>
          </p:nvPr>
        </p:nvSpPr>
        <p:spPr>
          <a:xfrm>
            <a:off x="1206500" y="2849693"/>
            <a:ext cx="21971000" cy="934780"/>
          </a:xfrm>
          <a:prstGeom prst="rect">
            <a:avLst/>
          </a:prstGeom>
        </p:spPr>
        <p:txBody>
          <a:bodyPr/>
          <a:lstStyle>
            <a:lvl1pPr>
              <a:defRPr>
                <a:solidFill>
                  <a:schemeClr val="accent4">
                    <a:satOff val="-4597"/>
                    <a:lumOff val="25588"/>
                  </a:schemeClr>
                </a:solidFill>
              </a:defRPr>
            </a:lvl1pPr>
          </a:lstStyle>
          <a:p>
            <a:pPr/>
            <a:r>
              <a:t>The Reality of Evangelism: Being versus Doing</a:t>
            </a:r>
          </a:p>
        </p:txBody>
      </p:sp>
      <p:sp>
        <p:nvSpPr>
          <p:cNvPr id="247" name="Importance of Evangelis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51447" indent="-551447" defTabSz="825500">
              <a:spcBef>
                <a:spcPts val="0"/>
              </a:spcBef>
              <a:buSzPct val="100000"/>
              <a:defRPr b="1" sz="5500"/>
            </a:pPr>
            <a:r>
              <a:t>Craft Your Testimony</a:t>
            </a:r>
          </a:p>
          <a:p>
            <a:pPr marL="551447" indent="-551447" defTabSz="825500">
              <a:spcBef>
                <a:spcPts val="0"/>
              </a:spcBef>
              <a:buSzPct val="100000"/>
              <a:defRPr b="1" sz="5500"/>
            </a:pPr>
            <a:r>
              <a:t>Personal Bible Study</a:t>
            </a:r>
          </a:p>
          <a:p>
            <a:pPr marL="551447" indent="-551447" defTabSz="825500">
              <a:spcBef>
                <a:spcPts val="0"/>
              </a:spcBef>
              <a:buSzPct val="100000"/>
              <a:defRPr b="1" sz="5500"/>
            </a:pPr>
            <a:r>
              <a:t>Scripture Memory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Articulate the Gospel -1.png" descr="Articulate the Gospel -1.png"/>
          <p:cNvPicPr>
            <a:picLocks noChangeAspect="1"/>
          </p:cNvPicPr>
          <p:nvPr>
            <p:ph type="pic" idx="21"/>
          </p:nvPr>
        </p:nvPicPr>
        <p:blipFill>
          <a:blip r:embed="rId3">
            <a:extLst/>
          </a:blip>
          <a:srcRect l="0" t="0" r="0" b="0"/>
          <a:stretch>
            <a:fillRect/>
          </a:stretch>
        </p:blipFill>
        <p:spPr>
          <a:xfrm>
            <a:off x="733580" y="412639"/>
            <a:ext cx="22916840" cy="1289072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Articulate the Gospel - 2.png" descr="Articulate the Gospel - 2.png"/>
          <p:cNvPicPr>
            <a:picLocks noChangeAspect="1"/>
          </p:cNvPicPr>
          <p:nvPr>
            <p:ph type="pic" idx="21"/>
          </p:nvPr>
        </p:nvPicPr>
        <p:blipFill>
          <a:blip r:embed="rId3">
            <a:extLst/>
          </a:blip>
          <a:srcRect l="0" t="0" r="0" b="0"/>
          <a:stretch>
            <a:fillRect/>
          </a:stretch>
        </p:blipFill>
        <p:spPr>
          <a:xfrm>
            <a:off x="488454" y="274756"/>
            <a:ext cx="23407092" cy="1316648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Articulate the Gospel - 3.png" descr="Articulate the Gospel - 3.png"/>
          <p:cNvPicPr>
            <a:picLocks noChangeAspect="1"/>
          </p:cNvPicPr>
          <p:nvPr>
            <p:ph type="pic" idx="21"/>
          </p:nvPr>
        </p:nvPicPr>
        <p:blipFill>
          <a:blip r:embed="rId3">
            <a:extLst/>
          </a:blip>
          <a:srcRect l="0" t="0" r="0" b="0"/>
          <a:stretch>
            <a:fillRect/>
          </a:stretch>
        </p:blipFill>
        <p:spPr>
          <a:xfrm>
            <a:off x="324195" y="-128393"/>
            <a:ext cx="24840510" cy="1397278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Lesson 15 &amp; 16"/>
          <p:cNvSpPr txBox="1"/>
          <p:nvPr>
            <p:ph type="title"/>
          </p:nvPr>
        </p:nvSpPr>
        <p:spPr>
          <a:prstGeom prst="rect">
            <a:avLst/>
          </a:prstGeom>
        </p:spPr>
        <p:txBody>
          <a:bodyPr/>
          <a:lstStyle>
            <a:lvl1pPr>
              <a:defRPr spc="-200"/>
            </a:lvl1pPr>
          </a:lstStyle>
          <a:p>
            <a:pPr/>
            <a:r>
              <a:t>Lesson 17 &amp; 18</a:t>
            </a:r>
          </a:p>
        </p:txBody>
      </p:sp>
      <p:sp>
        <p:nvSpPr>
          <p:cNvPr id="177" name="Why Chapter 5"/>
          <p:cNvSpPr txBox="1"/>
          <p:nvPr>
            <p:ph type="body" sz="quarter" idx="1"/>
          </p:nvPr>
        </p:nvSpPr>
        <p:spPr>
          <a:xfrm>
            <a:off x="1206500" y="2245961"/>
            <a:ext cx="9779000" cy="934780"/>
          </a:xfrm>
          <a:prstGeom prst="rect">
            <a:avLst/>
          </a:prstGeom>
        </p:spPr>
        <p:txBody>
          <a:bodyPr/>
          <a:lstStyle/>
          <a:p>
            <a:pPr/>
            <a:r>
              <a:t>How Chapter 6</a:t>
            </a:r>
          </a:p>
        </p:txBody>
      </p:sp>
      <p:sp>
        <p:nvSpPr>
          <p:cNvPr id="178" name="Questions and Notes for your smart devic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Questions and Notes for your smart device</a:t>
            </a:r>
          </a:p>
        </p:txBody>
      </p:sp>
      <p:pic>
        <p:nvPicPr>
          <p:cNvPr id="179" name="Evangelism lesson 17:18 qr-code.png" descr="Evangelism lesson 17:18 qr-code.png"/>
          <p:cNvPicPr>
            <a:picLocks noChangeAspect="1"/>
          </p:cNvPicPr>
          <p:nvPr>
            <p:ph type="pic" idx="22"/>
          </p:nvPr>
        </p:nvPicPr>
        <p:blipFill>
          <a:blip r:embed="rId2">
            <a:extLst/>
          </a:blip>
          <a:srcRect l="1190" t="0" r="1192" b="0"/>
          <a:stretch>
            <a:fillRect/>
          </a:stretch>
        </p:blipFill>
        <p:spPr>
          <a:xfrm>
            <a:off x="12191904" y="1263847"/>
            <a:ext cx="10922001" cy="1118870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6. Ultimately any effort at evangelism must consult the Bible?</a:t>
            </a:r>
          </a:p>
          <a:p>
            <a:pPr marL="960754" indent="-960754" defTabSz="2170121">
              <a:lnSpc>
                <a:spcPct val="80000"/>
              </a:lnSpc>
              <a:spcBef>
                <a:spcPts val="0"/>
              </a:spcBef>
              <a:defRPr b="1" spc="-200" sz="7500"/>
            </a:pPr>
          </a:p>
          <a:p>
            <a:pPr marL="0" indent="0" defTabSz="2170121">
              <a:lnSpc>
                <a:spcPct val="80000"/>
              </a:lnSpc>
              <a:spcBef>
                <a:spcPts val="0"/>
              </a:spcBef>
              <a:buSzTx/>
              <a:buNone/>
              <a:defRPr b="1" spc="-200" sz="7500"/>
            </a:pPr>
            <a:endParaRPr spc="-151"/>
          </a:p>
          <a:p>
            <a:pPr marL="0" indent="0" defTabSz="734694">
              <a:spcBef>
                <a:spcPts val="0"/>
              </a:spcBef>
              <a:buSzTx/>
              <a:buNone/>
              <a:defRPr b="1"/>
            </a:pPr>
            <a:r>
              <a:t>TRUE</a:t>
            </a:r>
          </a:p>
          <a:p>
            <a:pPr marL="0" indent="0" defTabSz="734694">
              <a:spcBef>
                <a:spcPts val="0"/>
              </a:spcBef>
              <a:buSzTx/>
              <a:buNone/>
              <a:defRPr b="1"/>
            </a:pPr>
            <a:r>
              <a:t>FALSE</a:t>
            </a:r>
          </a:p>
        </p:txBody>
      </p:sp>
      <p:sp>
        <p:nvSpPr>
          <p:cNvPr id="264"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7. Scripture memory is a waste of time when considering evangelism?</a:t>
            </a:r>
          </a:p>
          <a:p>
            <a:pPr marL="960754" indent="-960754" defTabSz="2170121">
              <a:lnSpc>
                <a:spcPct val="80000"/>
              </a:lnSpc>
              <a:spcBef>
                <a:spcPts val="0"/>
              </a:spcBef>
              <a:defRPr b="1" spc="-200" sz="7500"/>
            </a:pPr>
          </a:p>
          <a:p>
            <a:pPr marL="0" indent="0" defTabSz="2170121">
              <a:lnSpc>
                <a:spcPct val="80000"/>
              </a:lnSpc>
              <a:spcBef>
                <a:spcPts val="0"/>
              </a:spcBef>
              <a:buSzTx/>
              <a:buNone/>
              <a:defRPr b="1" spc="-200" sz="7500"/>
            </a:pPr>
          </a:p>
          <a:p>
            <a:pPr marL="0" indent="0" defTabSz="2170121">
              <a:lnSpc>
                <a:spcPct val="80000"/>
              </a:lnSpc>
              <a:spcBef>
                <a:spcPts val="0"/>
              </a:spcBef>
              <a:buSzTx/>
              <a:buNone/>
              <a:defRPr b="1" spc="-200" sz="7500"/>
            </a:pPr>
            <a:endParaRPr spc="-151"/>
          </a:p>
          <a:p>
            <a:pPr marL="0" indent="0" defTabSz="734694">
              <a:spcBef>
                <a:spcPts val="0"/>
              </a:spcBef>
              <a:buSzTx/>
              <a:buNone/>
              <a:defRPr b="1"/>
            </a:pPr>
            <a:r>
              <a:t>TRUE</a:t>
            </a:r>
          </a:p>
          <a:p>
            <a:pPr marL="0" indent="0" defTabSz="734694">
              <a:spcBef>
                <a:spcPts val="0"/>
              </a:spcBef>
              <a:buSzTx/>
              <a:buNone/>
              <a:defRPr b="1"/>
            </a:pPr>
            <a:r>
              <a:t>FALSE</a:t>
            </a:r>
          </a:p>
        </p:txBody>
      </p:sp>
      <p:sp>
        <p:nvSpPr>
          <p:cNvPr id="269"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V. Why: The Importance of Sharing the Gospel"/>
          <p:cNvSpPr txBox="1"/>
          <p:nvPr>
            <p:ph type="title"/>
          </p:nvPr>
        </p:nvSpPr>
        <p:spPr>
          <a:prstGeom prst="rect">
            <a:avLst/>
          </a:prstGeom>
        </p:spPr>
        <p:txBody>
          <a:bodyPr/>
          <a:lstStyle>
            <a:lvl1pPr defTabSz="1919460">
              <a:defRPr spc="-164" sz="6642"/>
            </a:lvl1pPr>
          </a:lstStyle>
          <a:p>
            <a:pPr/>
            <a:r>
              <a:t>VI. How: Connecting People to Their Need for the Gospel</a:t>
            </a:r>
          </a:p>
        </p:txBody>
      </p:sp>
      <p:sp>
        <p:nvSpPr>
          <p:cNvPr id="182" name="The Reality of Evangelism: Being versus Doing"/>
          <p:cNvSpPr txBox="1"/>
          <p:nvPr>
            <p:ph type="body" sz="quarter" idx="1"/>
          </p:nvPr>
        </p:nvSpPr>
        <p:spPr>
          <a:xfrm>
            <a:off x="1206500" y="2245961"/>
            <a:ext cx="21971000" cy="934780"/>
          </a:xfrm>
          <a:prstGeom prst="rect">
            <a:avLst/>
          </a:prstGeom>
        </p:spPr>
        <p:txBody>
          <a:bodyPr/>
          <a:lstStyle/>
          <a:p>
            <a:pPr/>
            <a:r>
              <a:t>The Reality of Evangelism: Being versus Doing</a:t>
            </a:r>
          </a:p>
        </p:txBody>
      </p:sp>
      <p:sp>
        <p:nvSpPr>
          <p:cNvPr id="183" name="Gospel: Bedrock of Faith…"/>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698500" indent="-698500" defTabSz="825500">
              <a:spcBef>
                <a:spcPts val="0"/>
              </a:spcBef>
              <a:defRPr b="1" sz="5500"/>
            </a:pPr>
            <a:r>
              <a:t>A. Understanding humanity's need for salvation (Romans 3:23; Romans 6:23)</a:t>
            </a:r>
          </a:p>
          <a:p>
            <a:pPr marL="698500" indent="-698500" defTabSz="825500">
              <a:spcBef>
                <a:spcPts val="0"/>
              </a:spcBef>
              <a:defRPr b="1" sz="5500"/>
            </a:pPr>
            <a:r>
              <a:t>B. Practical examples of sharing the Gospel</a:t>
            </a:r>
          </a:p>
          <a:p>
            <a:pPr marL="698500" indent="-698500" defTabSz="825500">
              <a:spcBef>
                <a:spcPts val="0"/>
              </a:spcBef>
              <a:defRPr b="1" sz="5500"/>
            </a:pPr>
            <a:r>
              <a:t>C. Simple exercises for articulating the Gospel clearly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1. Which of the following is NOT mentioned as a critical consideration in effectively connecting people to the Gospel?</a:t>
            </a:r>
            <a:endParaRPr spc="-151"/>
          </a:p>
          <a:p>
            <a:pPr marL="960754" indent="-960754" defTabSz="2170121">
              <a:lnSpc>
                <a:spcPct val="80000"/>
              </a:lnSpc>
              <a:spcBef>
                <a:spcPts val="0"/>
              </a:spcBef>
              <a:defRPr b="1" spc="-151" sz="7500"/>
            </a:pPr>
          </a:p>
          <a:p>
            <a:pPr marL="960754" indent="-960754" defTabSz="2170121">
              <a:lnSpc>
                <a:spcPct val="80000"/>
              </a:lnSpc>
              <a:spcBef>
                <a:spcPts val="0"/>
              </a:spcBef>
              <a:defRPr b="1" spc="-151" sz="7500"/>
            </a:pPr>
          </a:p>
          <a:p>
            <a:pPr marL="0" indent="0" defTabSz="734694">
              <a:spcBef>
                <a:spcPts val="0"/>
              </a:spcBef>
              <a:buSzTx/>
              <a:buNone/>
              <a:defRPr b="1"/>
            </a:pPr>
            <a:r>
              <a:t>A. Building authentic relationships for deeper religious conversations</a:t>
            </a:r>
          </a:p>
          <a:p>
            <a:pPr marL="0" indent="0" defTabSz="734694">
              <a:spcBef>
                <a:spcPts val="0"/>
              </a:spcBef>
              <a:buSzTx/>
              <a:buNone/>
              <a:defRPr b="1"/>
            </a:pPr>
            <a:r>
              <a:t>B. Identifying individual needs to present the Gospel as a solution</a:t>
            </a:r>
          </a:p>
          <a:p>
            <a:pPr marL="0" indent="0" defTabSz="734694">
              <a:spcBef>
                <a:spcPts val="0"/>
              </a:spcBef>
              <a:buSzTx/>
              <a:buNone/>
              <a:defRPr b="1"/>
            </a:pPr>
            <a:r>
              <a:t>C. Keeping the message simple and understandable</a:t>
            </a:r>
          </a:p>
          <a:p>
            <a:pPr marL="0" indent="0" defTabSz="734694">
              <a:spcBef>
                <a:spcPts val="0"/>
              </a:spcBef>
              <a:buSzTx/>
              <a:buNone/>
              <a:defRPr b="1"/>
            </a:pPr>
            <a:r>
              <a:t>D. Showcasing our biblical knowledge</a:t>
            </a:r>
          </a:p>
        </p:txBody>
      </p:sp>
      <p:sp>
        <p:nvSpPr>
          <p:cNvPr id="186" name="Smart Form"/>
          <p:cNvSpPr txBox="1"/>
          <p:nvPr/>
        </p:nvSpPr>
        <p:spPr>
          <a:xfrm>
            <a:off x="20842321" y="12705766"/>
            <a:ext cx="3343961"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A. Scriptural mandates (Romans 10:14-15)"/>
          <p:cNvSpPr txBox="1"/>
          <p:nvPr>
            <p:ph type="title"/>
          </p:nvPr>
        </p:nvSpPr>
        <p:spPr>
          <a:xfrm>
            <a:off x="1206500" y="952500"/>
            <a:ext cx="21971000" cy="1946729"/>
          </a:xfrm>
          <a:prstGeom prst="rect">
            <a:avLst/>
          </a:prstGeom>
        </p:spPr>
        <p:txBody>
          <a:bodyPr/>
          <a:lstStyle/>
          <a:p>
            <a:pPr defTabSz="1901903">
              <a:defRPr spc="-156" sz="6629"/>
            </a:pPr>
            <a:r>
              <a:t>A. Understanding humanity's need for salvation </a:t>
            </a:r>
          </a:p>
          <a:p>
            <a:pPr defTabSz="1901903">
              <a:defRPr spc="-156" sz="6629"/>
            </a:pPr>
            <a:r>
              <a:t>(Romans 3:23; Romans 6:23)</a:t>
            </a:r>
          </a:p>
        </p:txBody>
      </p:sp>
      <p:sp>
        <p:nvSpPr>
          <p:cNvPr id="191" name="The Reality of Evangelism: Being versus Doing"/>
          <p:cNvSpPr txBox="1"/>
          <p:nvPr>
            <p:ph type="body" sz="quarter" idx="1"/>
          </p:nvPr>
        </p:nvSpPr>
        <p:spPr>
          <a:xfrm>
            <a:off x="1206500" y="2849693"/>
            <a:ext cx="21971001" cy="934780"/>
          </a:xfrm>
          <a:prstGeom prst="rect">
            <a:avLst/>
          </a:prstGeom>
        </p:spPr>
        <p:txBody>
          <a:bodyPr/>
          <a:lstStyle>
            <a:lvl1pPr>
              <a:defRPr>
                <a:solidFill>
                  <a:schemeClr val="accent4">
                    <a:satOff val="-4597"/>
                    <a:lumOff val="25588"/>
                  </a:schemeClr>
                </a:solidFill>
              </a:defRPr>
            </a:lvl1pPr>
          </a:lstStyle>
          <a:p>
            <a:pPr/>
            <a:r>
              <a:t>The Reality of Evangelism: Being versus Doing</a:t>
            </a:r>
          </a:p>
        </p:txBody>
      </p:sp>
      <p:sp>
        <p:nvSpPr>
          <p:cNvPr id="192" name="Importance of Evangelis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51447" indent="-551447" defTabSz="825500">
              <a:spcBef>
                <a:spcPts val="0"/>
              </a:spcBef>
              <a:buSzPct val="100000"/>
              <a:defRPr b="1" sz="5500"/>
            </a:pPr>
            <a:r>
              <a:t>Universal Sinfulness</a:t>
            </a:r>
          </a:p>
          <a:p>
            <a:pPr marL="551447" indent="-551447" defTabSz="825500">
              <a:spcBef>
                <a:spcPts val="0"/>
              </a:spcBef>
              <a:buSzPct val="100000"/>
              <a:defRPr b="1" sz="5500"/>
            </a:pPr>
            <a:r>
              <a:t>Consequences of Sin</a:t>
            </a:r>
          </a:p>
          <a:p>
            <a:pPr marL="551447" indent="-551447" defTabSz="825500">
              <a:spcBef>
                <a:spcPts val="0"/>
              </a:spcBef>
              <a:buSzPct val="100000"/>
              <a:defRPr b="1" sz="5500"/>
            </a:pPr>
            <a:r>
              <a:t>Gift of God</a:t>
            </a:r>
          </a:p>
          <a:p>
            <a:pPr marL="551447" indent="-551447" defTabSz="825500">
              <a:spcBef>
                <a:spcPts val="0"/>
              </a:spcBef>
              <a:buSzPct val="100000"/>
              <a:defRPr b="1" sz="5500"/>
            </a:pPr>
            <a:r>
              <a:t>Need for Salvation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Romans 3-23 image.png" descr="Romans 3-23 image.png"/>
          <p:cNvPicPr>
            <a:picLocks noChangeAspect="1"/>
          </p:cNvPicPr>
          <p:nvPr>
            <p:ph type="pic" idx="21"/>
          </p:nvPr>
        </p:nvPicPr>
        <p:blipFill>
          <a:blip r:embed="rId3">
            <a:extLst/>
          </a:blip>
          <a:srcRect l="0" t="0" r="0" b="0"/>
          <a:stretch>
            <a:fillRect/>
          </a:stretch>
        </p:blipFill>
        <p:spPr>
          <a:xfrm>
            <a:off x="516504" y="290533"/>
            <a:ext cx="23350992" cy="1313493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Romans 6:23 [widescreen].png" descr="Romans 6:23 [widescreen].png"/>
          <p:cNvPicPr>
            <a:picLocks noChangeAspect="1"/>
          </p:cNvPicPr>
          <p:nvPr>
            <p:ph type="pic" idx="21"/>
          </p:nvPr>
        </p:nvPicPr>
        <p:blipFill>
          <a:blip r:embed="rId3">
            <a:extLst/>
          </a:blip>
          <a:srcRect l="0" t="0" r="0" b="0"/>
          <a:stretch>
            <a:fillRect/>
          </a:stretch>
        </p:blipFill>
        <p:spPr>
          <a:xfrm>
            <a:off x="740475" y="416517"/>
            <a:ext cx="22903050" cy="1288296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2. Which verse from Romans underscores the universal condition of humanity's inherent sinfulness?</a:t>
            </a:r>
            <a:endParaRPr spc="-151"/>
          </a:p>
          <a:p>
            <a:pPr marL="960754" indent="-960754" defTabSz="2170121">
              <a:lnSpc>
                <a:spcPct val="80000"/>
              </a:lnSpc>
              <a:spcBef>
                <a:spcPts val="0"/>
              </a:spcBef>
              <a:defRPr b="1" spc="-151" sz="7500"/>
            </a:pPr>
          </a:p>
          <a:p>
            <a:pPr marL="0" indent="0" defTabSz="734694">
              <a:spcBef>
                <a:spcPts val="0"/>
              </a:spcBef>
              <a:buSzTx/>
              <a:buNone/>
              <a:defRPr b="1"/>
            </a:pPr>
            <a:r>
              <a:t>A. Romans 3:21</a:t>
            </a:r>
          </a:p>
          <a:p>
            <a:pPr marL="0" indent="0" defTabSz="734694">
              <a:spcBef>
                <a:spcPts val="0"/>
              </a:spcBef>
              <a:buSzTx/>
              <a:buNone/>
              <a:defRPr b="1"/>
            </a:pPr>
            <a:r>
              <a:t>B. Romans 3:23</a:t>
            </a:r>
          </a:p>
          <a:p>
            <a:pPr marL="0" indent="0" defTabSz="734694">
              <a:spcBef>
                <a:spcPts val="0"/>
              </a:spcBef>
              <a:buSzTx/>
              <a:buNone/>
              <a:defRPr b="1"/>
            </a:pPr>
            <a:r>
              <a:t>C. Romans 6:21</a:t>
            </a:r>
          </a:p>
          <a:p>
            <a:pPr marL="0" indent="0" defTabSz="734694">
              <a:spcBef>
                <a:spcPts val="0"/>
              </a:spcBef>
              <a:buSzTx/>
              <a:buNone/>
              <a:defRPr b="1"/>
            </a:pPr>
            <a:r>
              <a:t>D. Romans 6:25</a:t>
            </a:r>
          </a:p>
        </p:txBody>
      </p:sp>
      <p:sp>
        <p:nvSpPr>
          <p:cNvPr id="205"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3. According to Romans 6:23, the wages of sin are spiritual death, but the gift of God is eternal life through Christ Jesus.</a:t>
            </a:r>
            <a:endParaRPr spc="-151"/>
          </a:p>
          <a:p>
            <a:pPr marL="960754" indent="-960754" defTabSz="2170121">
              <a:lnSpc>
                <a:spcPct val="80000"/>
              </a:lnSpc>
              <a:spcBef>
                <a:spcPts val="0"/>
              </a:spcBef>
              <a:defRPr b="1" spc="-151" sz="7500"/>
            </a:pPr>
          </a:p>
          <a:p>
            <a:pPr marL="0" indent="0" defTabSz="734694">
              <a:spcBef>
                <a:spcPts val="0"/>
              </a:spcBef>
              <a:buSzTx/>
              <a:buNone/>
              <a:defRPr b="1"/>
            </a:pPr>
            <a:r>
              <a:t>TRUE</a:t>
            </a:r>
          </a:p>
          <a:p>
            <a:pPr marL="0" indent="0" defTabSz="734694">
              <a:spcBef>
                <a:spcPts val="0"/>
              </a:spcBef>
              <a:buSzTx/>
              <a:buNone/>
              <a:defRPr b="1"/>
            </a:pPr>
            <a:r>
              <a:t>FALSE</a:t>
            </a:r>
          </a:p>
        </p:txBody>
      </p:sp>
      <p:sp>
        <p:nvSpPr>
          <p:cNvPr id="210"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000000"/>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