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80" r:id="rId3"/>
    <p:sldId id="258" r:id="rId4"/>
    <p:sldId id="272" r:id="rId5"/>
    <p:sldId id="273" r:id="rId6"/>
    <p:sldId id="274" r:id="rId7"/>
    <p:sldId id="275" r:id="rId8"/>
    <p:sldId id="276" r:id="rId9"/>
    <p:sldId id="259" r:id="rId10"/>
    <p:sldId id="260" r:id="rId11"/>
    <p:sldId id="277" r:id="rId12"/>
    <p:sldId id="278" r:id="rId13"/>
    <p:sldId id="261" r:id="rId14"/>
    <p:sldId id="262" r:id="rId15"/>
    <p:sldId id="263" r:id="rId16"/>
    <p:sldId id="264" r:id="rId17"/>
    <p:sldId id="265" r:id="rId18"/>
    <p:sldId id="266" r:id="rId19"/>
    <p:sldId id="267" r:id="rId20"/>
    <p:sldId id="268" r:id="rId21"/>
    <p:sldId id="269" r:id="rId22"/>
    <p:sldId id="270" r:id="rId23"/>
    <p:sldId id="279" r:id="rId24"/>
    <p:sldId id="271" r:id="rId25"/>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01650" y="901699"/>
            <a:ext cx="11188700" cy="2730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493">
                <a:solidFill>
                  <a:srgbClr val="4C2603"/>
                </a:solidFill>
              </a:defRPr>
            </a:lvl1pPr>
          </a:lstStyle>
          <a:p>
            <a:pPr algn="ctr"/>
            <a:endParaRPr/>
          </a:p>
        </p:txBody>
      </p:sp>
      <p:sp>
        <p:nvSpPr>
          <p:cNvPr id="3" name="New Shape"/>
          <p:cNvSpPr>
            <a:spLocks noGrp="1"/>
          </p:cNvSpPr>
          <p:nvPr>
            <p:ph type="body" idx="1"/>
          </p:nvPr>
        </p:nvSpPr>
        <p:spPr>
          <a:xfrm>
            <a:off x="1860549" y="3079750"/>
            <a:ext cx="8470900" cy="2266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4C2603"/>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88949" y="2432050"/>
            <a:ext cx="112141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488949" y="3943350"/>
            <a:ext cx="112141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500">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219200" y="685800"/>
            <a:ext cx="9753600" cy="5486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88949" y="2432050"/>
            <a:ext cx="112141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488949" y="3943350"/>
            <a:ext cx="112141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500">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88949" y="2432050"/>
            <a:ext cx="112141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488949" y="3943350"/>
            <a:ext cx="112141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500">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bmp"/><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cNvPicPr>
            <a:picLocks noChangeAspect="1"/>
          </p:cNvPicPr>
          <p:nvPr/>
        </p:nvPicPr>
        <p:blipFill dpi="0">
          <a:blip r:embed="rId2"/>
          <a:stretch/>
        </p:blipFill>
        <p:spPr>
          <a:xfrm>
            <a:off x="0" y="-16022"/>
            <a:ext cx="12191999" cy="68740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23 for all have sinned and fall short of the glory of God, </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3:23–25</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24 and are justified by his grace as a gift, through the redemption that is in Christ Jesus, </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Romans 3:2</a:t>
            </a:r>
            <a:r>
              <a:rPr lang="en-US" sz="3920" b="0" dirty="0">
                <a:solidFill>
                  <a:srgbClr val="FFFFFF"/>
                </a:solidFill>
              </a:rPr>
              <a:t>4</a:t>
            </a:r>
            <a:r>
              <a:rPr sz="3920" b="0" dirty="0">
                <a:solidFill>
                  <a:srgbClr val="FFFFFF"/>
                </a:solidFill>
              </a:rPr>
              <a:t>–25</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1407761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rPr>
              <a:t>25 whom God put forward as a propitiation by his blood, to be received by faith. This was to show God’s righteousness, because in his divine forbearance he had passed over former sins.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Romans 3:25</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129345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24 He himself bore our sins in his body on the tree, that we might die to sin and live to righteousness. By his wounds you have been healed.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Peter 2:24</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16 “For God so loved the world, that he gave his only Son, that whoever believes in him should not perish but have eternal life.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3:16</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88949" y="2432050"/>
            <a:ext cx="112141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8306">
                <a:solidFill>
                  <a:srgbClr val="FFFFFF"/>
                </a:solidFill>
              </a:defRPr>
            </a:lvl1pPr>
          </a:lstStyle>
          <a:p>
            <a:pPr algn="ctr"/>
            <a:r>
              <a:rPr sz="8306" b="0" dirty="0">
                <a:solidFill>
                  <a:srgbClr val="FFFFFF"/>
                </a:solidFill>
              </a:rPr>
              <a:t>2. Strategy - Divine Plan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7 In him we have redemption through his blood, the forgiveness of our trespasses, according to the riches of his grace,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1:7</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17 Therefore, if anyone is in Christ, he is a new creation. The old has passed away; behold, the new has come.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2 Corinthians 5:17</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10 Create in me a clean heart, O God, 
and renew a right spirit within 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Psalm 51:10</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88949" y="2432050"/>
            <a:ext cx="112141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8306">
                <a:solidFill>
                  <a:srgbClr val="FFFFFF"/>
                </a:solidFill>
              </a:defRPr>
            </a:lvl1pPr>
          </a:lstStyle>
          <a:p>
            <a:pPr algn="ctr"/>
            <a:r>
              <a:rPr sz="8306" b="0">
                <a:solidFill>
                  <a:srgbClr val="FFFFFF"/>
                </a:solidFill>
              </a:rPr>
              <a:t>3. Execution - Obedience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globe&#10;&#10;Description automatically generated">
            <a:extLst>
              <a:ext uri="{FF2B5EF4-FFF2-40B4-BE49-F238E27FC236}">
                <a16:creationId xmlns:a16="http://schemas.microsoft.com/office/drawing/2014/main" id="{E80F4ECA-56C8-FD31-8FF2-46C071B76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2"/>
            <a:ext cx="12192000" cy="6854538"/>
          </a:xfrm>
          <a:prstGeom prst="rect">
            <a:avLst/>
          </a:prstGeom>
        </p:spPr>
      </p:pic>
      <p:pic>
        <p:nvPicPr>
          <p:cNvPr id="5" name="Picture 4">
            <a:extLst>
              <a:ext uri="{FF2B5EF4-FFF2-40B4-BE49-F238E27FC236}">
                <a16:creationId xmlns:a16="http://schemas.microsoft.com/office/drawing/2014/main" id="{CBE97D65-D1B3-E1EE-2DF1-7D42A1FBBFD0}"/>
              </a:ext>
            </a:extLst>
          </p:cNvPr>
          <p:cNvPicPr>
            <a:picLocks noChangeAspect="1"/>
          </p:cNvPicPr>
          <p:nvPr/>
        </p:nvPicPr>
        <p:blipFill>
          <a:blip r:embed="rId3"/>
          <a:stretch>
            <a:fillRect/>
          </a:stretch>
        </p:blipFill>
        <p:spPr>
          <a:xfrm>
            <a:off x="3352800" y="685800"/>
            <a:ext cx="5486400" cy="5486400"/>
          </a:xfrm>
          <a:prstGeom prst="rect">
            <a:avLst/>
          </a:prstGeom>
        </p:spPr>
      </p:pic>
    </p:spTree>
    <p:extLst>
      <p:ext uri="{BB962C8B-B14F-4D97-AF65-F5344CB8AC3E}">
        <p14:creationId xmlns:p14="http://schemas.microsoft.com/office/powerpoint/2010/main" val="1859228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23 Jesus answered him, “If anyone loves me, he will keep my word, and my Father will love him, and we will come to him and make our home with him.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14:23</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19 For as by the one man’s disobedience the many were made sinners, so by the one man’s obedience the many will be made righteous.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5:19</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22 Having purified your souls by your obedience to the truth for a sincere brotherly love, love one another earnestly from a pure heart,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Peter 1:22</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88949" y="399393"/>
            <a:ext cx="11214100" cy="599089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8306">
                <a:solidFill>
                  <a:srgbClr val="FFFFFF"/>
                </a:solidFill>
              </a:defRPr>
            </a:lvl1pPr>
          </a:lstStyle>
          <a:p>
            <a:pPr>
              <a:lnSpc>
                <a:spcPct val="200000"/>
              </a:lnSpc>
            </a:pPr>
            <a:r>
              <a:rPr lang="en-US" sz="6600" b="0" dirty="0">
                <a:solidFill>
                  <a:srgbClr val="FFFFFF"/>
                </a:solidFill>
              </a:rPr>
              <a:t>1. Vision - Divine Revelation</a:t>
            </a:r>
          </a:p>
          <a:p>
            <a:pPr>
              <a:lnSpc>
                <a:spcPct val="200000"/>
              </a:lnSpc>
            </a:pPr>
            <a:r>
              <a:rPr lang="en-US" sz="6600" b="0" dirty="0">
                <a:solidFill>
                  <a:srgbClr val="FFFFFF"/>
                </a:solidFill>
              </a:rPr>
              <a:t>2. Strategy - Divine Plan</a:t>
            </a:r>
          </a:p>
          <a:p>
            <a:pPr algn="ctr">
              <a:lnSpc>
                <a:spcPct val="200000"/>
              </a:lnSpc>
            </a:pPr>
            <a:r>
              <a:rPr sz="6600" b="0" dirty="0">
                <a:solidFill>
                  <a:srgbClr val="FFFFFF"/>
                </a:solidFill>
              </a:rPr>
              <a:t>3. Execution - Obedience</a:t>
            </a:r>
          </a:p>
        </p:txBody>
      </p:sp>
    </p:spTree>
    <p:extLst>
      <p:ext uri="{BB962C8B-B14F-4D97-AF65-F5344CB8AC3E}">
        <p14:creationId xmlns:p14="http://schemas.microsoft.com/office/powerpoint/2010/main" val="295763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22 Then Moses made Israel set out from the Red Sea, and they went into the wilderness of </a:t>
            </a:r>
            <a:r>
              <a:rPr sz="5226" b="0" dirty="0" err="1">
                <a:solidFill>
                  <a:srgbClr val="FFFFFF"/>
                </a:solidFill>
              </a:rPr>
              <a:t>Shur</a:t>
            </a:r>
            <a:r>
              <a:rPr sz="5226" b="0" dirty="0">
                <a:solidFill>
                  <a:srgbClr val="FFFFFF"/>
                </a:solidFill>
              </a:rPr>
              <a:t>. They went three days in the wilderness and found no water. </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15:22–27</a:t>
            </a: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23 When they came to Marah, they could not drink the water of Marah because it was bitter; therefore it was named Marah. </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Exodus 15:2</a:t>
            </a:r>
            <a:r>
              <a:rPr lang="en-US" sz="3920" b="0" dirty="0">
                <a:solidFill>
                  <a:srgbClr val="FFFFFF"/>
                </a:solidFill>
              </a:rPr>
              <a:t>3</a:t>
            </a:r>
            <a:endParaRPr sz="3920" b="0" dirty="0">
              <a:solidFill>
                <a:srgbClr val="FFFFFF"/>
              </a:solidFil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51781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24 And the people grumbled against Moses, saying, “What shall we drink?”</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Exodus 15:2</a:t>
            </a:r>
            <a:r>
              <a:rPr lang="en-US" sz="3920" b="0" dirty="0">
                <a:solidFill>
                  <a:srgbClr val="FFFFFF"/>
                </a:solidFill>
              </a:rPr>
              <a:t>4</a:t>
            </a:r>
            <a:endParaRPr sz="3920" b="0" dirty="0">
              <a:solidFill>
                <a:srgbClr val="FFFFFF"/>
              </a:solidFil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405040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dirty="0">
                <a:solidFill>
                  <a:srgbClr val="FFFFFF"/>
                </a:solidFill>
              </a:rPr>
              <a:t>25 And he cried to the Lord, and the Lord showed him a log, and he threw it into the water, and the water became sweet.
There the Lord made for them a statute and a rule, and there he tested them,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Exodus 15:2</a:t>
            </a:r>
            <a:r>
              <a:rPr lang="en-US" sz="3920" b="0" dirty="0">
                <a:solidFill>
                  <a:srgbClr val="FFFFFF"/>
                </a:solidFill>
              </a:rPr>
              <a:t>5</a:t>
            </a:r>
            <a:endParaRPr sz="3920" b="0" dirty="0">
              <a:solidFill>
                <a:srgbClr val="FFFFFF"/>
              </a:solidFil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311938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5226">
                <a:solidFill>
                  <a:srgbClr val="FFFFFF"/>
                </a:solidFill>
              </a:defRPr>
            </a:lvl1pPr>
          </a:lstStyle>
          <a:p>
            <a:pPr algn="l"/>
            <a:r>
              <a:rPr sz="5226" b="0" dirty="0">
                <a:solidFill>
                  <a:srgbClr val="FFFFFF"/>
                </a:solidFill>
              </a:rPr>
              <a:t>26 saying, “If you will diligently listen to the voice of the Lord your God, and do that which is right in his eyes, and give ear to his commandments and keep all his statutes, I will put none of the diseases on you that I put on the Egyptians, for I am the Lord, your healer.”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Exodus 15:2</a:t>
            </a:r>
            <a:r>
              <a:rPr lang="en-US" sz="3920" b="0" dirty="0">
                <a:solidFill>
                  <a:srgbClr val="FFFFFF"/>
                </a:solidFill>
              </a:rPr>
              <a:t>6</a:t>
            </a:r>
            <a:endParaRPr sz="3920" b="0" dirty="0">
              <a:solidFill>
                <a:srgbClr val="FFFFFF"/>
              </a:solidFil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245733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27 Then they came to Elim, where there were twelve springs of water and seventy palm trees, and they encamped there by the water.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Exodus 15:2</a:t>
            </a:r>
            <a:r>
              <a:rPr lang="en-US" sz="3920" b="0" dirty="0">
                <a:solidFill>
                  <a:srgbClr val="FFFFFF"/>
                </a:solidFill>
              </a:rPr>
              <a:t>7</a:t>
            </a:r>
            <a:endParaRPr sz="3920" b="0" dirty="0">
              <a:solidFill>
                <a:srgbClr val="FFFFFF"/>
              </a:solidFill>
            </a:endParaRPr>
          </a:p>
        </p:txBody>
      </p:sp>
      <p:sp>
        <p:nvSpPr>
          <p:cNvPr id="4" name="New Shape"/>
          <p:cNvSpPr>
            <a:spLocks noGrp="1"/>
          </p:cNvSpPr>
          <p:nvPr>
            <p:ph type="body" idx="2"/>
          </p:nvPr>
        </p:nvSpPr>
        <p:spPr>
          <a:xfrm>
            <a:off x="10026649" y="5562600"/>
            <a:ext cx="14478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230477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88949" y="2432050"/>
            <a:ext cx="112141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8306">
                <a:solidFill>
                  <a:srgbClr val="FFFFFF"/>
                </a:solidFill>
              </a:defRPr>
            </a:lvl1pPr>
          </a:lstStyle>
          <a:p>
            <a:pPr algn="ctr"/>
            <a:r>
              <a:rPr sz="8306" b="0" dirty="0">
                <a:solidFill>
                  <a:srgbClr val="FFFFFF"/>
                </a:solidFill>
              </a:rPr>
              <a:t>1. Vision - Divine Revelation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605</Words>
  <Application>Microsoft Macintosh PowerPoint</Application>
  <PresentationFormat>Widescreen</PresentationFormat>
  <Paragraphs>57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Barry Johnson</cp:lastModifiedBy>
  <cp:revision>3</cp:revision>
  <dcterms:modified xsi:type="dcterms:W3CDTF">2023-10-29T02:10:48Z</dcterms:modified>
</cp:coreProperties>
</file>