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9" r:id="rId3"/>
    <p:sldId id="433"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0"/>
    <p:restoredTop sz="94694"/>
  </p:normalViewPr>
  <p:slideViewPr>
    <p:cSldViewPr snapToGrid="0" snapToObjects="1">
      <p:cViewPr varScale="1">
        <p:scale>
          <a:sx n="161" d="100"/>
          <a:sy n="161" d="100"/>
        </p:scale>
        <p:origin x="1872"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Worship Attitude</a:t>
            </a:r>
          </a:p>
          <a:p>
            <a:r>
              <a:rPr lang="en-US" sz="2800" dirty="0" err="1"/>
              <a:t>Ecc</a:t>
            </a:r>
            <a:r>
              <a:rPr lang="en-US" sz="2800" dirty="0"/>
              <a:t>. 5:1-6:12</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8</a:t>
            </a:r>
          </a:p>
        </p:txBody>
      </p:sp>
      <p:sp>
        <p:nvSpPr>
          <p:cNvPr id="5" name="TextBox 4">
            <a:extLst>
              <a:ext uri="{FF2B5EF4-FFF2-40B4-BE49-F238E27FC236}">
                <a16:creationId xmlns:a16="http://schemas.microsoft.com/office/drawing/2014/main" id="{FE6F015E-19BF-B92B-A25A-F8AA0F052D55}"/>
              </a:ext>
            </a:extLst>
          </p:cNvPr>
          <p:cNvSpPr txBox="1"/>
          <p:nvPr/>
        </p:nvSpPr>
        <p:spPr>
          <a:xfrm>
            <a:off x="4067092" y="3639911"/>
            <a:ext cx="4731026"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FCC76C14-9948-C5B7-0929-5DC04EC24CC1}"/>
              </a:ext>
            </a:extLst>
          </p:cNvPr>
          <p:cNvSpPr txBox="1"/>
          <p:nvPr/>
        </p:nvSpPr>
        <p:spPr>
          <a:xfrm>
            <a:off x="3256060" y="356582"/>
            <a:ext cx="5363154"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Folly of Riches</a:t>
            </a:r>
          </a:p>
        </p:txBody>
      </p:sp>
      <p:sp>
        <p:nvSpPr>
          <p:cNvPr id="5" name="Text Placeholder 4"/>
          <p:cNvSpPr>
            <a:spLocks noGrp="1"/>
          </p:cNvSpPr>
          <p:nvPr>
            <p:ph type="body" sz="quarter" idx="10"/>
          </p:nvPr>
        </p:nvSpPr>
        <p:spPr>
          <a:xfrm>
            <a:off x="63610" y="1251438"/>
            <a:ext cx="8992926" cy="2873426"/>
          </a:xfrm>
        </p:spPr>
        <p:txBody>
          <a:bodyPr>
            <a:normAutofit fontScale="92500" lnSpcReduction="10000"/>
          </a:bodyPr>
          <a:lstStyle/>
          <a:p>
            <a:r>
              <a:rPr lang="en-US" b="1" dirty="0"/>
              <a:t>Greater Wealth Does Not Equal Greater Satisfaction</a:t>
            </a:r>
          </a:p>
          <a:p>
            <a:pPr marL="0" indent="0">
              <a:buNone/>
            </a:pPr>
            <a:r>
              <a:rPr lang="en-US" dirty="0"/>
              <a:t>	He who loves money will not be satisfied with money, nor he who loves abundance with its income. This too, is vanity. </a:t>
            </a:r>
          </a:p>
          <a:p>
            <a:pPr marL="0" indent="0">
              <a:buNone/>
            </a:pPr>
            <a:r>
              <a:rPr lang="en-US" b="1" dirty="0"/>
              <a:t>	- </a:t>
            </a:r>
            <a:r>
              <a:rPr lang="en-US" b="1" dirty="0" err="1"/>
              <a:t>Ecc</a:t>
            </a:r>
            <a:r>
              <a:rPr lang="en-US" b="1" dirty="0"/>
              <a:t>. 5:10</a:t>
            </a:r>
          </a:p>
        </p:txBody>
      </p:sp>
      <p:pic>
        <p:nvPicPr>
          <p:cNvPr id="2" name="Picture 1">
            <a:extLst>
              <a:ext uri="{FF2B5EF4-FFF2-40B4-BE49-F238E27FC236}">
                <a16:creationId xmlns:a16="http://schemas.microsoft.com/office/drawing/2014/main" id="{96F3673B-A70C-7678-72D0-25ED9052A941}"/>
              </a:ext>
            </a:extLst>
          </p:cNvPr>
          <p:cNvPicPr>
            <a:picLocks noChangeAspect="1"/>
          </p:cNvPicPr>
          <p:nvPr/>
        </p:nvPicPr>
        <p:blipFill>
          <a:blip r:embed="rId2"/>
          <a:stretch>
            <a:fillRect/>
          </a:stretch>
        </p:blipFill>
        <p:spPr>
          <a:xfrm>
            <a:off x="685800" y="4124863"/>
            <a:ext cx="7772400" cy="980878"/>
          </a:xfrm>
          <a:prstGeom prst="rect">
            <a:avLst/>
          </a:prstGeom>
        </p:spPr>
      </p:pic>
    </p:spTree>
    <p:extLst>
      <p:ext uri="{BB962C8B-B14F-4D97-AF65-F5344CB8AC3E}">
        <p14:creationId xmlns:p14="http://schemas.microsoft.com/office/powerpoint/2010/main" val="159914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Folly of Riches</a:t>
            </a:r>
          </a:p>
        </p:txBody>
      </p:sp>
      <p:sp>
        <p:nvSpPr>
          <p:cNvPr id="5" name="Text Placeholder 4"/>
          <p:cNvSpPr>
            <a:spLocks noGrp="1"/>
          </p:cNvSpPr>
          <p:nvPr>
            <p:ph type="body" sz="quarter" idx="10"/>
          </p:nvPr>
        </p:nvSpPr>
        <p:spPr>
          <a:xfrm>
            <a:off x="598488" y="1251437"/>
            <a:ext cx="7913172" cy="3642243"/>
          </a:xfrm>
        </p:spPr>
        <p:txBody>
          <a:bodyPr>
            <a:normAutofit/>
          </a:bodyPr>
          <a:lstStyle/>
          <a:p>
            <a:r>
              <a:rPr lang="en-US" b="1" dirty="0"/>
              <a:t>More Money = More Worries</a:t>
            </a:r>
          </a:p>
          <a:p>
            <a:pPr marL="0" indent="0">
              <a:buNone/>
            </a:pPr>
            <a:r>
              <a:rPr lang="en-US" dirty="0"/>
              <a:t>	When good things increase, those who 	consume them increase. So what is the 	advantage to their owners except to 	look on?</a:t>
            </a:r>
            <a:r>
              <a:rPr lang="en-US" b="1" dirty="0"/>
              <a:t>	</a:t>
            </a:r>
          </a:p>
          <a:p>
            <a:pPr marL="0" indent="0">
              <a:buNone/>
            </a:pPr>
            <a:r>
              <a:rPr lang="en-US" b="1" dirty="0"/>
              <a:t>	- </a:t>
            </a:r>
            <a:r>
              <a:rPr lang="en-US" b="1" dirty="0" err="1"/>
              <a:t>Ecc</a:t>
            </a:r>
            <a:r>
              <a:rPr lang="en-US" b="1" dirty="0"/>
              <a:t>. 5:11</a:t>
            </a:r>
          </a:p>
        </p:txBody>
      </p:sp>
    </p:spTree>
    <p:extLst>
      <p:ext uri="{BB962C8B-B14F-4D97-AF65-F5344CB8AC3E}">
        <p14:creationId xmlns:p14="http://schemas.microsoft.com/office/powerpoint/2010/main" val="416198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9"/>
            <a:ext cx="7473085" cy="2142152"/>
          </a:xfrm>
        </p:spPr>
        <p:txBody>
          <a:bodyPr anchor="t"/>
          <a:lstStyle/>
          <a:p>
            <a:r>
              <a:rPr lang="en-US" dirty="0"/>
              <a:t>The sleep of the working man is pleasant, whether he eats little or much; but the full stomach of the rich man does not allow him to sleep.</a:t>
            </a:r>
          </a:p>
        </p:txBody>
      </p:sp>
      <p:sp>
        <p:nvSpPr>
          <p:cNvPr id="5" name="Text Placeholder 4"/>
          <p:cNvSpPr>
            <a:spLocks noGrp="1"/>
          </p:cNvSpPr>
          <p:nvPr>
            <p:ph type="body" sz="quarter" idx="11"/>
          </p:nvPr>
        </p:nvSpPr>
        <p:spPr>
          <a:xfrm>
            <a:off x="713221" y="2571750"/>
            <a:ext cx="4156042" cy="522988"/>
          </a:xfrm>
        </p:spPr>
        <p:txBody>
          <a:bodyPr/>
          <a:lstStyle/>
          <a:p>
            <a:r>
              <a:rPr lang="en-US" dirty="0"/>
              <a:t>- </a:t>
            </a:r>
            <a:r>
              <a:rPr lang="en-US" dirty="0" err="1"/>
              <a:t>Ecc</a:t>
            </a:r>
            <a:r>
              <a:rPr lang="en-US" dirty="0"/>
              <a:t>. 5:12</a:t>
            </a:r>
          </a:p>
        </p:txBody>
      </p:sp>
      <p:pic>
        <p:nvPicPr>
          <p:cNvPr id="2" name="Picture 1">
            <a:extLst>
              <a:ext uri="{FF2B5EF4-FFF2-40B4-BE49-F238E27FC236}">
                <a16:creationId xmlns:a16="http://schemas.microsoft.com/office/drawing/2014/main" id="{661A6F21-DDFB-E70C-8CCD-2BC54187FCA4}"/>
              </a:ext>
            </a:extLst>
          </p:cNvPr>
          <p:cNvPicPr>
            <a:picLocks noChangeAspect="1"/>
          </p:cNvPicPr>
          <p:nvPr/>
        </p:nvPicPr>
        <p:blipFill>
          <a:blip r:embed="rId2"/>
          <a:stretch>
            <a:fillRect/>
          </a:stretch>
        </p:blipFill>
        <p:spPr>
          <a:xfrm>
            <a:off x="983063" y="3733023"/>
            <a:ext cx="7772400" cy="980878"/>
          </a:xfrm>
          <a:prstGeom prst="rect">
            <a:avLst/>
          </a:prstGeom>
        </p:spPr>
      </p:pic>
    </p:spTree>
    <p:extLst>
      <p:ext uri="{BB962C8B-B14F-4D97-AF65-F5344CB8AC3E}">
        <p14:creationId xmlns:p14="http://schemas.microsoft.com/office/powerpoint/2010/main" val="346847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Folly of Riches</a:t>
            </a:r>
          </a:p>
        </p:txBody>
      </p:sp>
      <p:sp>
        <p:nvSpPr>
          <p:cNvPr id="5" name="Text Placeholder 4"/>
          <p:cNvSpPr>
            <a:spLocks noGrp="1"/>
          </p:cNvSpPr>
          <p:nvPr>
            <p:ph type="body" sz="quarter" idx="10"/>
          </p:nvPr>
        </p:nvSpPr>
        <p:spPr>
          <a:xfrm>
            <a:off x="598488" y="1251437"/>
            <a:ext cx="7913172" cy="3642243"/>
          </a:xfrm>
        </p:spPr>
        <p:txBody>
          <a:bodyPr>
            <a:normAutofit fontScale="92500" lnSpcReduction="10000"/>
          </a:bodyPr>
          <a:lstStyle/>
          <a:p>
            <a:r>
              <a:rPr lang="en-US" b="1" dirty="0"/>
              <a:t>You Can’t Take It With You</a:t>
            </a:r>
          </a:p>
          <a:p>
            <a:pPr marL="0" indent="0">
              <a:buNone/>
            </a:pPr>
            <a:r>
              <a:rPr lang="en-US" dirty="0"/>
              <a:t>	There is a grievous evil which I have seen 	under the sun: riches being hoarded by 	their owner to his hurt. When those riches 	were lost through a bad investment and he 	had fathered a son, then there was nothing 	to support him.</a:t>
            </a:r>
            <a:r>
              <a:rPr lang="en-US" b="1" dirty="0"/>
              <a:t>	</a:t>
            </a:r>
          </a:p>
          <a:p>
            <a:pPr marL="0" indent="0">
              <a:buNone/>
            </a:pPr>
            <a:r>
              <a:rPr lang="en-US" b="1" dirty="0"/>
              <a:t>	- </a:t>
            </a:r>
            <a:r>
              <a:rPr lang="en-US" b="1" dirty="0" err="1"/>
              <a:t>Ecc</a:t>
            </a:r>
            <a:r>
              <a:rPr lang="en-US" b="1" dirty="0"/>
              <a:t>. 5:13-14</a:t>
            </a:r>
          </a:p>
        </p:txBody>
      </p:sp>
    </p:spTree>
    <p:extLst>
      <p:ext uri="{BB962C8B-B14F-4D97-AF65-F5344CB8AC3E}">
        <p14:creationId xmlns:p14="http://schemas.microsoft.com/office/powerpoint/2010/main" val="312644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9"/>
            <a:ext cx="7473085" cy="2142152"/>
          </a:xfrm>
        </p:spPr>
        <p:txBody>
          <a:bodyPr anchor="t"/>
          <a:lstStyle/>
          <a:p>
            <a:r>
              <a:rPr lang="en-US" dirty="0"/>
              <a:t>As he had come naked from his mother’s womb, so will he return as he came. He will take nothing from the fruit of his labor that he can carry in his hand.</a:t>
            </a:r>
          </a:p>
        </p:txBody>
      </p:sp>
      <p:sp>
        <p:nvSpPr>
          <p:cNvPr id="5" name="Text Placeholder 4"/>
          <p:cNvSpPr>
            <a:spLocks noGrp="1"/>
          </p:cNvSpPr>
          <p:nvPr>
            <p:ph type="body" sz="quarter" idx="11"/>
          </p:nvPr>
        </p:nvSpPr>
        <p:spPr>
          <a:xfrm>
            <a:off x="713221" y="2310256"/>
            <a:ext cx="4156042" cy="522988"/>
          </a:xfrm>
        </p:spPr>
        <p:txBody>
          <a:bodyPr/>
          <a:lstStyle/>
          <a:p>
            <a:r>
              <a:rPr lang="en-US" dirty="0"/>
              <a:t>- </a:t>
            </a:r>
            <a:r>
              <a:rPr lang="en-US" dirty="0" err="1"/>
              <a:t>Ecc</a:t>
            </a:r>
            <a:r>
              <a:rPr lang="en-US" dirty="0"/>
              <a:t>. 5:15</a:t>
            </a:r>
          </a:p>
        </p:txBody>
      </p:sp>
      <p:pic>
        <p:nvPicPr>
          <p:cNvPr id="2" name="Picture 1">
            <a:extLst>
              <a:ext uri="{FF2B5EF4-FFF2-40B4-BE49-F238E27FC236}">
                <a16:creationId xmlns:a16="http://schemas.microsoft.com/office/drawing/2014/main" id="{4E6117E3-2608-4A63-09F6-EB9FB3BB1958}"/>
              </a:ext>
            </a:extLst>
          </p:cNvPr>
          <p:cNvPicPr>
            <a:picLocks noChangeAspect="1"/>
          </p:cNvPicPr>
          <p:nvPr/>
        </p:nvPicPr>
        <p:blipFill>
          <a:blip r:embed="rId2"/>
          <a:stretch>
            <a:fillRect/>
          </a:stretch>
        </p:blipFill>
        <p:spPr>
          <a:xfrm>
            <a:off x="685800" y="3663620"/>
            <a:ext cx="7772400" cy="980878"/>
          </a:xfrm>
          <a:prstGeom prst="rect">
            <a:avLst/>
          </a:prstGeom>
        </p:spPr>
      </p:pic>
    </p:spTree>
    <p:extLst>
      <p:ext uri="{BB962C8B-B14F-4D97-AF65-F5344CB8AC3E}">
        <p14:creationId xmlns:p14="http://schemas.microsoft.com/office/powerpoint/2010/main" val="129505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Folly of Riches</a:t>
            </a:r>
          </a:p>
        </p:txBody>
      </p:sp>
      <p:sp>
        <p:nvSpPr>
          <p:cNvPr id="5" name="Text Placeholder 4"/>
          <p:cNvSpPr>
            <a:spLocks noGrp="1"/>
          </p:cNvSpPr>
          <p:nvPr>
            <p:ph type="body" sz="quarter" idx="10"/>
          </p:nvPr>
        </p:nvSpPr>
        <p:spPr>
          <a:xfrm>
            <a:off x="79513" y="1251437"/>
            <a:ext cx="8984974" cy="2841554"/>
          </a:xfrm>
        </p:spPr>
        <p:txBody>
          <a:bodyPr>
            <a:normAutofit fontScale="92500" lnSpcReduction="20000"/>
          </a:bodyPr>
          <a:lstStyle/>
          <a:p>
            <a:r>
              <a:rPr lang="en-US" b="1" dirty="0"/>
              <a:t>Live High-Die Hard</a:t>
            </a:r>
          </a:p>
          <a:p>
            <a:pPr marL="0" indent="0">
              <a:buNone/>
            </a:pPr>
            <a:r>
              <a:rPr lang="en-US" dirty="0"/>
              <a:t>	This also is a grievous evil—exactly as a 	man is born, thus will he die. So what is the advantage to him who toils for the wind? Throughout his life he also eats in darkness 	with great vexation, sickness and anger.</a:t>
            </a:r>
            <a:r>
              <a:rPr lang="en-US" b="1" dirty="0"/>
              <a:t>	</a:t>
            </a:r>
          </a:p>
          <a:p>
            <a:pPr marL="0" indent="0">
              <a:buNone/>
            </a:pPr>
            <a:r>
              <a:rPr lang="en-US" b="1" dirty="0"/>
              <a:t>	- </a:t>
            </a:r>
            <a:r>
              <a:rPr lang="en-US" b="1" dirty="0" err="1"/>
              <a:t>Ecc</a:t>
            </a:r>
            <a:r>
              <a:rPr lang="en-US" b="1" dirty="0"/>
              <a:t>. 5:16-17</a:t>
            </a:r>
          </a:p>
        </p:txBody>
      </p:sp>
      <p:pic>
        <p:nvPicPr>
          <p:cNvPr id="2" name="Picture 1">
            <a:extLst>
              <a:ext uri="{FF2B5EF4-FFF2-40B4-BE49-F238E27FC236}">
                <a16:creationId xmlns:a16="http://schemas.microsoft.com/office/drawing/2014/main" id="{D03CAA84-A272-7CEE-8FC6-C4BF76E95E8E}"/>
              </a:ext>
            </a:extLst>
          </p:cNvPr>
          <p:cNvPicPr>
            <a:picLocks noChangeAspect="1"/>
          </p:cNvPicPr>
          <p:nvPr/>
        </p:nvPicPr>
        <p:blipFill>
          <a:blip r:embed="rId2"/>
          <a:stretch>
            <a:fillRect/>
          </a:stretch>
        </p:blipFill>
        <p:spPr>
          <a:xfrm>
            <a:off x="685800" y="4092991"/>
            <a:ext cx="7772400" cy="980878"/>
          </a:xfrm>
          <a:prstGeom prst="rect">
            <a:avLst/>
          </a:prstGeom>
        </p:spPr>
      </p:pic>
    </p:spTree>
    <p:extLst>
      <p:ext uri="{BB962C8B-B14F-4D97-AF65-F5344CB8AC3E}">
        <p14:creationId xmlns:p14="http://schemas.microsoft.com/office/powerpoint/2010/main" val="338821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Attitude = 3 Gifts</a:t>
            </a:r>
          </a:p>
        </p:txBody>
      </p:sp>
      <p:sp>
        <p:nvSpPr>
          <p:cNvPr id="3" name="Text Placeholder 2"/>
          <p:cNvSpPr>
            <a:spLocks noGrp="1"/>
          </p:cNvSpPr>
          <p:nvPr>
            <p:ph type="body" sz="quarter" idx="10"/>
          </p:nvPr>
        </p:nvSpPr>
        <p:spPr>
          <a:xfrm>
            <a:off x="103367" y="1251437"/>
            <a:ext cx="8961119" cy="2849573"/>
          </a:xfrm>
        </p:spPr>
        <p:txBody>
          <a:bodyPr>
            <a:normAutofit fontScale="92500" lnSpcReduction="20000"/>
          </a:bodyPr>
          <a:lstStyle/>
          <a:p>
            <a:pPr marL="514350" indent="-514350">
              <a:buFont typeface="+mj-lt"/>
              <a:buAutoNum type="arabicPeriod"/>
            </a:pPr>
            <a:r>
              <a:rPr lang="en-US" b="1" dirty="0"/>
              <a:t>True Enjoyment</a:t>
            </a:r>
          </a:p>
          <a:p>
            <a:pPr marL="0" indent="0">
              <a:buNone/>
            </a:pPr>
            <a:r>
              <a:rPr lang="en-US" dirty="0"/>
              <a:t>	Here is what I have seen to be good and fitting: to eat, to drink and enjoy oneself in all one’s labor in which he toils under the sun during the few years of his life which 	God has given him; for this is his reward.</a:t>
            </a:r>
          </a:p>
          <a:p>
            <a:pPr marL="0" indent="0">
              <a:buNone/>
            </a:pPr>
            <a:r>
              <a:rPr lang="en-US" b="1" dirty="0"/>
              <a:t>	-</a:t>
            </a:r>
            <a:r>
              <a:rPr lang="en-US" b="1" dirty="0" err="1"/>
              <a:t>Ecc</a:t>
            </a:r>
            <a:r>
              <a:rPr lang="en-US" b="1" dirty="0"/>
              <a:t>. 5:18</a:t>
            </a:r>
          </a:p>
        </p:txBody>
      </p:sp>
      <p:pic>
        <p:nvPicPr>
          <p:cNvPr id="4" name="Picture 3">
            <a:extLst>
              <a:ext uri="{FF2B5EF4-FFF2-40B4-BE49-F238E27FC236}">
                <a16:creationId xmlns:a16="http://schemas.microsoft.com/office/drawing/2014/main" id="{1B9B8C8A-6133-BE01-4D74-1C8DF2731DD9}"/>
              </a:ext>
            </a:extLst>
          </p:cNvPr>
          <p:cNvPicPr>
            <a:picLocks noChangeAspect="1"/>
          </p:cNvPicPr>
          <p:nvPr/>
        </p:nvPicPr>
        <p:blipFill>
          <a:blip r:embed="rId2"/>
          <a:stretch>
            <a:fillRect/>
          </a:stretch>
        </p:blipFill>
        <p:spPr>
          <a:xfrm>
            <a:off x="685800" y="4101010"/>
            <a:ext cx="7772400" cy="980878"/>
          </a:xfrm>
          <a:prstGeom prst="rect">
            <a:avLst/>
          </a:prstGeom>
        </p:spPr>
      </p:pic>
    </p:spTree>
    <p:extLst>
      <p:ext uri="{BB962C8B-B14F-4D97-AF65-F5344CB8AC3E}">
        <p14:creationId xmlns:p14="http://schemas.microsoft.com/office/powerpoint/2010/main" val="178207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Attitude = 3 Gifts</a:t>
            </a:r>
          </a:p>
        </p:txBody>
      </p:sp>
      <p:sp>
        <p:nvSpPr>
          <p:cNvPr id="3" name="Text Placeholder 2"/>
          <p:cNvSpPr>
            <a:spLocks noGrp="1"/>
          </p:cNvSpPr>
          <p:nvPr>
            <p:ph type="body" sz="quarter" idx="10"/>
          </p:nvPr>
        </p:nvSpPr>
        <p:spPr>
          <a:xfrm>
            <a:off x="71562" y="1251437"/>
            <a:ext cx="8992925" cy="2858901"/>
          </a:xfrm>
        </p:spPr>
        <p:txBody>
          <a:bodyPr>
            <a:normAutofit fontScale="85000" lnSpcReduction="20000"/>
          </a:bodyPr>
          <a:lstStyle/>
          <a:p>
            <a:pPr marL="514350" indent="-514350">
              <a:buFont typeface="+mj-lt"/>
              <a:buAutoNum type="arabicPeriod"/>
            </a:pPr>
            <a:r>
              <a:rPr lang="en-US" b="1" dirty="0"/>
              <a:t>True Enjoyment</a:t>
            </a:r>
          </a:p>
          <a:p>
            <a:pPr marL="514350" indent="-514350">
              <a:buFont typeface="+mj-lt"/>
              <a:buAutoNum type="arabicPeriod"/>
            </a:pPr>
            <a:r>
              <a:rPr lang="en-US" b="1" dirty="0"/>
              <a:t>Fulfillment In Your Work</a:t>
            </a:r>
          </a:p>
          <a:p>
            <a:pPr marL="0" indent="0">
              <a:buNone/>
            </a:pPr>
            <a:r>
              <a:rPr lang="en-US" dirty="0"/>
              <a:t>	Furthermore, as for every man to whom God has given riches and wealth, He has also empowered him to eat from them and to receive his reward and rejoice in his labor; this is the gift of God. </a:t>
            </a:r>
            <a:r>
              <a:rPr lang="en-US" b="1" dirty="0"/>
              <a:t>	</a:t>
            </a:r>
          </a:p>
          <a:p>
            <a:pPr marL="0" indent="0">
              <a:buNone/>
            </a:pPr>
            <a:r>
              <a:rPr lang="en-US" b="1" dirty="0"/>
              <a:t>	-</a:t>
            </a:r>
            <a:r>
              <a:rPr lang="en-US" b="1" dirty="0" err="1"/>
              <a:t>Ecc</a:t>
            </a:r>
            <a:r>
              <a:rPr lang="en-US" b="1" dirty="0"/>
              <a:t>. 5:19</a:t>
            </a:r>
          </a:p>
        </p:txBody>
      </p:sp>
      <p:pic>
        <p:nvPicPr>
          <p:cNvPr id="4" name="Picture 3">
            <a:extLst>
              <a:ext uri="{FF2B5EF4-FFF2-40B4-BE49-F238E27FC236}">
                <a16:creationId xmlns:a16="http://schemas.microsoft.com/office/drawing/2014/main" id="{3EED63A9-1744-41D7-4B5D-5357C6F4C906}"/>
              </a:ext>
            </a:extLst>
          </p:cNvPr>
          <p:cNvPicPr>
            <a:picLocks noChangeAspect="1"/>
          </p:cNvPicPr>
          <p:nvPr/>
        </p:nvPicPr>
        <p:blipFill>
          <a:blip r:embed="rId2"/>
          <a:stretch>
            <a:fillRect/>
          </a:stretch>
        </p:blipFill>
        <p:spPr>
          <a:xfrm>
            <a:off x="668745" y="4110338"/>
            <a:ext cx="7772400" cy="971550"/>
          </a:xfrm>
          <a:prstGeom prst="rect">
            <a:avLst/>
          </a:prstGeom>
        </p:spPr>
      </p:pic>
    </p:spTree>
    <p:extLst>
      <p:ext uri="{BB962C8B-B14F-4D97-AF65-F5344CB8AC3E}">
        <p14:creationId xmlns:p14="http://schemas.microsoft.com/office/powerpoint/2010/main" val="223793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Attitude = 3 Gifts</a:t>
            </a:r>
          </a:p>
        </p:txBody>
      </p:sp>
      <p:sp>
        <p:nvSpPr>
          <p:cNvPr id="3" name="Text Placeholder 2"/>
          <p:cNvSpPr>
            <a:spLocks noGrp="1"/>
          </p:cNvSpPr>
          <p:nvPr>
            <p:ph type="body" sz="quarter" idx="10"/>
          </p:nvPr>
        </p:nvSpPr>
        <p:spPr>
          <a:xfrm>
            <a:off x="71562" y="1251437"/>
            <a:ext cx="9000876" cy="2858901"/>
          </a:xfrm>
        </p:spPr>
        <p:txBody>
          <a:bodyPr>
            <a:normAutofit fontScale="85000" lnSpcReduction="20000"/>
          </a:bodyPr>
          <a:lstStyle/>
          <a:p>
            <a:pPr marL="514350" indent="-514350">
              <a:buFont typeface="+mj-lt"/>
              <a:buAutoNum type="arabicPeriod"/>
            </a:pPr>
            <a:r>
              <a:rPr lang="en-US" b="1" dirty="0"/>
              <a:t>True Enjoyment</a:t>
            </a:r>
          </a:p>
          <a:p>
            <a:pPr marL="514350" indent="-514350">
              <a:buFont typeface="+mj-lt"/>
              <a:buAutoNum type="arabicPeriod"/>
            </a:pPr>
            <a:r>
              <a:rPr lang="en-US" b="1" dirty="0"/>
              <a:t>Fulfillment In Your Work</a:t>
            </a:r>
          </a:p>
          <a:p>
            <a:pPr marL="514350" indent="-514350">
              <a:buFont typeface="+mj-lt"/>
              <a:buAutoNum type="arabicPeriod"/>
            </a:pPr>
            <a:r>
              <a:rPr lang="en-US" b="1" dirty="0"/>
              <a:t>General Contentment</a:t>
            </a:r>
          </a:p>
          <a:p>
            <a:pPr marL="0" indent="0">
              <a:buNone/>
            </a:pPr>
            <a:r>
              <a:rPr lang="en-US" dirty="0"/>
              <a:t>	For he will not often consider the years of his life, because God keeps him occupied with the gladness of his heart.</a:t>
            </a:r>
            <a:r>
              <a:rPr lang="en-US" b="1" dirty="0"/>
              <a:t>	</a:t>
            </a:r>
          </a:p>
          <a:p>
            <a:pPr marL="0" indent="0">
              <a:buNone/>
            </a:pPr>
            <a:r>
              <a:rPr lang="en-US" b="1" dirty="0"/>
              <a:t>	-</a:t>
            </a:r>
            <a:r>
              <a:rPr lang="en-US" b="1" dirty="0" err="1"/>
              <a:t>Ecc</a:t>
            </a:r>
            <a:r>
              <a:rPr lang="en-US" b="1" dirty="0"/>
              <a:t>. 5:20</a:t>
            </a:r>
          </a:p>
        </p:txBody>
      </p:sp>
      <p:pic>
        <p:nvPicPr>
          <p:cNvPr id="4" name="Picture 3">
            <a:extLst>
              <a:ext uri="{FF2B5EF4-FFF2-40B4-BE49-F238E27FC236}">
                <a16:creationId xmlns:a16="http://schemas.microsoft.com/office/drawing/2014/main" id="{5A0F2660-1793-7905-75BE-61EB0DB633DE}"/>
              </a:ext>
            </a:extLst>
          </p:cNvPr>
          <p:cNvPicPr>
            <a:picLocks noChangeAspect="1"/>
          </p:cNvPicPr>
          <p:nvPr/>
        </p:nvPicPr>
        <p:blipFill>
          <a:blip r:embed="rId2"/>
          <a:stretch>
            <a:fillRect/>
          </a:stretch>
        </p:blipFill>
        <p:spPr>
          <a:xfrm>
            <a:off x="685800" y="4110338"/>
            <a:ext cx="7772400" cy="971550"/>
          </a:xfrm>
          <a:prstGeom prst="rect">
            <a:avLst/>
          </a:prstGeom>
        </p:spPr>
      </p:pic>
    </p:spTree>
    <p:extLst>
      <p:ext uri="{BB962C8B-B14F-4D97-AF65-F5344CB8AC3E}">
        <p14:creationId xmlns:p14="http://schemas.microsoft.com/office/powerpoint/2010/main" val="75436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513" y="429598"/>
            <a:ext cx="8961120" cy="2393115"/>
          </a:xfrm>
        </p:spPr>
        <p:txBody>
          <a:bodyPr anchor="t">
            <a:normAutofit fontScale="92500" lnSpcReduction="20000"/>
          </a:bodyPr>
          <a:lstStyle/>
          <a:p>
            <a:r>
              <a:rPr lang="en-US" dirty="0"/>
              <a:t>There is an evil which I have seen under the sun and it is prevalent among men— a man to whom God has given riches and wealth and honor so that his soul lacks nothing of all that he desires; yet God has not empowered him to eat from them, for a foreigner enjoys them. This is vanity and a severe affliction.</a:t>
            </a:r>
          </a:p>
        </p:txBody>
      </p:sp>
      <p:sp>
        <p:nvSpPr>
          <p:cNvPr id="5" name="Text Placeholder 4"/>
          <p:cNvSpPr>
            <a:spLocks noGrp="1"/>
          </p:cNvSpPr>
          <p:nvPr>
            <p:ph type="body" sz="quarter" idx="11"/>
          </p:nvPr>
        </p:nvSpPr>
        <p:spPr>
          <a:xfrm>
            <a:off x="79513" y="2670451"/>
            <a:ext cx="4156042" cy="522988"/>
          </a:xfrm>
        </p:spPr>
        <p:txBody>
          <a:bodyPr/>
          <a:lstStyle/>
          <a:p>
            <a:r>
              <a:rPr lang="en-US" dirty="0"/>
              <a:t>- </a:t>
            </a:r>
            <a:r>
              <a:rPr lang="en-US" dirty="0" err="1"/>
              <a:t>Ecc</a:t>
            </a:r>
            <a:r>
              <a:rPr lang="en-US" dirty="0"/>
              <a:t>. 6:1-2</a:t>
            </a:r>
          </a:p>
        </p:txBody>
      </p:sp>
      <p:pic>
        <p:nvPicPr>
          <p:cNvPr id="2" name="Picture 1">
            <a:extLst>
              <a:ext uri="{FF2B5EF4-FFF2-40B4-BE49-F238E27FC236}">
                <a16:creationId xmlns:a16="http://schemas.microsoft.com/office/drawing/2014/main" id="{614E946C-94B9-0EC7-8D0A-EBA213566E2A}"/>
              </a:ext>
            </a:extLst>
          </p:cNvPr>
          <p:cNvPicPr>
            <a:picLocks noChangeAspect="1"/>
          </p:cNvPicPr>
          <p:nvPr/>
        </p:nvPicPr>
        <p:blipFill>
          <a:blip r:embed="rId2"/>
          <a:stretch>
            <a:fillRect/>
          </a:stretch>
        </p:blipFill>
        <p:spPr>
          <a:xfrm>
            <a:off x="685800" y="3193439"/>
            <a:ext cx="7772400" cy="1900858"/>
          </a:xfrm>
          <a:prstGeom prst="rect">
            <a:avLst/>
          </a:prstGeom>
        </p:spPr>
      </p:pic>
    </p:spTree>
    <p:extLst>
      <p:ext uri="{BB962C8B-B14F-4D97-AF65-F5344CB8AC3E}">
        <p14:creationId xmlns:p14="http://schemas.microsoft.com/office/powerpoint/2010/main" val="278801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513" y="429599"/>
            <a:ext cx="8961120" cy="3243904"/>
          </a:xfrm>
        </p:spPr>
        <p:txBody>
          <a:bodyPr anchor="t">
            <a:normAutofit lnSpcReduction="10000"/>
          </a:bodyPr>
          <a:lstStyle/>
          <a:p>
            <a:r>
              <a:rPr lang="en-US" dirty="0"/>
              <a:t>If a man fathers a hundred children and lives many years, however many they be, but his soul is not satisfied with good things and he does not even have a proper burial, then I say, “Better the miscarriage than he, for it comes in futility and goes into obscurity; and its name is covered in obscurity.</a:t>
            </a:r>
          </a:p>
        </p:txBody>
      </p:sp>
      <p:sp>
        <p:nvSpPr>
          <p:cNvPr id="5" name="Text Placeholder 4"/>
          <p:cNvSpPr>
            <a:spLocks noGrp="1"/>
          </p:cNvSpPr>
          <p:nvPr>
            <p:ph type="body" sz="quarter" idx="11"/>
          </p:nvPr>
        </p:nvSpPr>
        <p:spPr>
          <a:xfrm>
            <a:off x="79513" y="3550875"/>
            <a:ext cx="4156042" cy="522988"/>
          </a:xfrm>
        </p:spPr>
        <p:txBody>
          <a:bodyPr/>
          <a:lstStyle/>
          <a:p>
            <a:r>
              <a:rPr lang="en-US" dirty="0"/>
              <a:t>- </a:t>
            </a:r>
            <a:r>
              <a:rPr lang="en-US" dirty="0" err="1"/>
              <a:t>Ecc</a:t>
            </a:r>
            <a:r>
              <a:rPr lang="en-US" dirty="0"/>
              <a:t>. 6:3-4</a:t>
            </a:r>
          </a:p>
        </p:txBody>
      </p:sp>
      <p:pic>
        <p:nvPicPr>
          <p:cNvPr id="2" name="Picture 1">
            <a:extLst>
              <a:ext uri="{FF2B5EF4-FFF2-40B4-BE49-F238E27FC236}">
                <a16:creationId xmlns:a16="http://schemas.microsoft.com/office/drawing/2014/main" id="{78E76BA7-B2F8-595E-295B-CA3B2EC7ECBE}"/>
              </a:ext>
            </a:extLst>
          </p:cNvPr>
          <p:cNvPicPr>
            <a:picLocks noChangeAspect="1"/>
          </p:cNvPicPr>
          <p:nvPr/>
        </p:nvPicPr>
        <p:blipFill>
          <a:blip r:embed="rId2"/>
          <a:stretch>
            <a:fillRect/>
          </a:stretch>
        </p:blipFill>
        <p:spPr>
          <a:xfrm>
            <a:off x="673873" y="4073863"/>
            <a:ext cx="7772400" cy="1003231"/>
          </a:xfrm>
          <a:prstGeom prst="rect">
            <a:avLst/>
          </a:prstGeom>
        </p:spPr>
      </p:pic>
    </p:spTree>
    <p:extLst>
      <p:ext uri="{BB962C8B-B14F-4D97-AF65-F5344CB8AC3E}">
        <p14:creationId xmlns:p14="http://schemas.microsoft.com/office/powerpoint/2010/main" val="186822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562" y="429598"/>
            <a:ext cx="9008827" cy="3228001"/>
          </a:xfrm>
        </p:spPr>
        <p:txBody>
          <a:bodyPr anchor="t">
            <a:normAutofit fontScale="92500"/>
          </a:bodyPr>
          <a:lstStyle/>
          <a:p>
            <a:r>
              <a:rPr lang="en-US" dirty="0"/>
              <a:t>It never sees the sun and it never knows anything; it is better off than he. Even if the other man lives a thousand years twice and does not enjoy good things—do not all go to one place?”</a:t>
            </a:r>
          </a:p>
          <a:p>
            <a:r>
              <a:rPr lang="en-US" dirty="0"/>
              <a:t>All a man’s labor is for his mouth and yet the appetite is not satisfied.</a:t>
            </a:r>
          </a:p>
        </p:txBody>
      </p:sp>
      <p:sp>
        <p:nvSpPr>
          <p:cNvPr id="5" name="Text Placeholder 4"/>
          <p:cNvSpPr>
            <a:spLocks noGrp="1"/>
          </p:cNvSpPr>
          <p:nvPr>
            <p:ph type="body" sz="quarter" idx="11"/>
          </p:nvPr>
        </p:nvSpPr>
        <p:spPr>
          <a:xfrm>
            <a:off x="71562" y="3534972"/>
            <a:ext cx="4156042" cy="522988"/>
          </a:xfrm>
        </p:spPr>
        <p:txBody>
          <a:bodyPr/>
          <a:lstStyle/>
          <a:p>
            <a:r>
              <a:rPr lang="en-US" dirty="0"/>
              <a:t>- </a:t>
            </a:r>
            <a:r>
              <a:rPr lang="en-US" dirty="0" err="1"/>
              <a:t>Ecc</a:t>
            </a:r>
            <a:r>
              <a:rPr lang="en-US" dirty="0"/>
              <a:t>. 6:5-7</a:t>
            </a:r>
          </a:p>
        </p:txBody>
      </p:sp>
      <p:pic>
        <p:nvPicPr>
          <p:cNvPr id="2" name="Picture 1">
            <a:extLst>
              <a:ext uri="{FF2B5EF4-FFF2-40B4-BE49-F238E27FC236}">
                <a16:creationId xmlns:a16="http://schemas.microsoft.com/office/drawing/2014/main" id="{43E0CBC1-6D4D-BCEC-ED06-050A338EC73A}"/>
              </a:ext>
            </a:extLst>
          </p:cNvPr>
          <p:cNvPicPr>
            <a:picLocks noChangeAspect="1"/>
          </p:cNvPicPr>
          <p:nvPr/>
        </p:nvPicPr>
        <p:blipFill>
          <a:blip r:embed="rId2"/>
          <a:stretch>
            <a:fillRect/>
          </a:stretch>
        </p:blipFill>
        <p:spPr>
          <a:xfrm>
            <a:off x="685800" y="4057960"/>
            <a:ext cx="7772400" cy="1003231"/>
          </a:xfrm>
          <a:prstGeom prst="rect">
            <a:avLst/>
          </a:prstGeom>
        </p:spPr>
      </p:pic>
    </p:spTree>
    <p:extLst>
      <p:ext uri="{BB962C8B-B14F-4D97-AF65-F5344CB8AC3E}">
        <p14:creationId xmlns:p14="http://schemas.microsoft.com/office/powerpoint/2010/main" val="72888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3610" y="429598"/>
            <a:ext cx="8969071" cy="3259807"/>
          </a:xfrm>
        </p:spPr>
        <p:txBody>
          <a:bodyPr anchor="t">
            <a:normAutofit/>
          </a:bodyPr>
          <a:lstStyle/>
          <a:p>
            <a:r>
              <a:rPr lang="en-US" dirty="0"/>
              <a:t>For what advantage does the wise man have over the fool? What advantage does the poor man have, knowing how to walk before the living? What the eyes see is better than what the soul desires. This too is futility and a striving after wind.</a:t>
            </a:r>
          </a:p>
        </p:txBody>
      </p:sp>
      <p:sp>
        <p:nvSpPr>
          <p:cNvPr id="5" name="Text Placeholder 4"/>
          <p:cNvSpPr>
            <a:spLocks noGrp="1"/>
          </p:cNvSpPr>
          <p:nvPr>
            <p:ph type="body" sz="quarter" idx="11"/>
          </p:nvPr>
        </p:nvSpPr>
        <p:spPr>
          <a:xfrm>
            <a:off x="63610" y="3558826"/>
            <a:ext cx="4156042" cy="522988"/>
          </a:xfrm>
        </p:spPr>
        <p:txBody>
          <a:bodyPr/>
          <a:lstStyle/>
          <a:p>
            <a:r>
              <a:rPr lang="en-US" dirty="0"/>
              <a:t>- </a:t>
            </a:r>
            <a:r>
              <a:rPr lang="en-US" dirty="0" err="1"/>
              <a:t>Ecc</a:t>
            </a:r>
            <a:r>
              <a:rPr lang="en-US" dirty="0"/>
              <a:t>. 6:8-9</a:t>
            </a:r>
          </a:p>
        </p:txBody>
      </p:sp>
      <p:pic>
        <p:nvPicPr>
          <p:cNvPr id="2" name="Picture 1">
            <a:extLst>
              <a:ext uri="{FF2B5EF4-FFF2-40B4-BE49-F238E27FC236}">
                <a16:creationId xmlns:a16="http://schemas.microsoft.com/office/drawing/2014/main" id="{81707322-3807-D6BE-DFE3-92601650B668}"/>
              </a:ext>
            </a:extLst>
          </p:cNvPr>
          <p:cNvPicPr>
            <a:picLocks noChangeAspect="1"/>
          </p:cNvPicPr>
          <p:nvPr/>
        </p:nvPicPr>
        <p:blipFill>
          <a:blip r:embed="rId2"/>
          <a:stretch>
            <a:fillRect/>
          </a:stretch>
        </p:blipFill>
        <p:spPr>
          <a:xfrm>
            <a:off x="685800" y="4081814"/>
            <a:ext cx="7772400" cy="1003231"/>
          </a:xfrm>
          <a:prstGeom prst="rect">
            <a:avLst/>
          </a:prstGeom>
        </p:spPr>
      </p:pic>
    </p:spTree>
    <p:extLst>
      <p:ext uri="{BB962C8B-B14F-4D97-AF65-F5344CB8AC3E}">
        <p14:creationId xmlns:p14="http://schemas.microsoft.com/office/powerpoint/2010/main" val="160574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Solomon’s Observations </a:t>
            </a:r>
          </a:p>
        </p:txBody>
      </p:sp>
      <p:sp>
        <p:nvSpPr>
          <p:cNvPr id="5" name="Text Placeholder 4"/>
          <p:cNvSpPr>
            <a:spLocks noGrp="1"/>
          </p:cNvSpPr>
          <p:nvPr>
            <p:ph type="body" sz="quarter" idx="10"/>
          </p:nvPr>
        </p:nvSpPr>
        <p:spPr>
          <a:xfrm>
            <a:off x="598488" y="1251437"/>
            <a:ext cx="8375183" cy="3642243"/>
          </a:xfrm>
        </p:spPr>
        <p:txBody>
          <a:bodyPr/>
          <a:lstStyle/>
          <a:p>
            <a:pPr marL="514350" indent="-514350">
              <a:buFont typeface="+mj-lt"/>
              <a:buAutoNum type="arabicPeriod"/>
            </a:pPr>
            <a:r>
              <a:rPr lang="en-US" b="1" dirty="0"/>
              <a:t>God is Sovereign </a:t>
            </a:r>
          </a:p>
          <a:p>
            <a:pPr marL="0" indent="0">
              <a:buNone/>
            </a:pPr>
            <a:r>
              <a:rPr lang="en-US" dirty="0"/>
              <a:t>	Whatever exists has already been named, </a:t>
            </a:r>
          </a:p>
          <a:p>
            <a:pPr marL="0" indent="0">
              <a:buNone/>
            </a:pPr>
            <a:r>
              <a:rPr lang="en-US" b="1" dirty="0"/>
              <a:t>	-</a:t>
            </a:r>
            <a:r>
              <a:rPr lang="en-US" b="1" dirty="0" err="1"/>
              <a:t>Ecc</a:t>
            </a:r>
            <a:r>
              <a:rPr lang="en-US" b="1" dirty="0"/>
              <a:t>. 6:10a</a:t>
            </a:r>
          </a:p>
          <a:p>
            <a:pPr marL="514350" indent="-514350">
              <a:buFont typeface="+mj-lt"/>
              <a:buAutoNum type="arabicPeriod"/>
            </a:pPr>
            <a:endParaRPr lang="en-US" dirty="0"/>
          </a:p>
        </p:txBody>
      </p:sp>
      <p:pic>
        <p:nvPicPr>
          <p:cNvPr id="2" name="Picture 1">
            <a:extLst>
              <a:ext uri="{FF2B5EF4-FFF2-40B4-BE49-F238E27FC236}">
                <a16:creationId xmlns:a16="http://schemas.microsoft.com/office/drawing/2014/main" id="{F11BF350-C588-5F6F-3CFC-AEF552BFA18C}"/>
              </a:ext>
            </a:extLst>
          </p:cNvPr>
          <p:cNvPicPr>
            <a:picLocks noChangeAspect="1"/>
          </p:cNvPicPr>
          <p:nvPr/>
        </p:nvPicPr>
        <p:blipFill>
          <a:blip r:embed="rId2"/>
          <a:stretch>
            <a:fillRect/>
          </a:stretch>
        </p:blipFill>
        <p:spPr>
          <a:xfrm>
            <a:off x="668745" y="3402797"/>
            <a:ext cx="7772400" cy="1679091"/>
          </a:xfrm>
          <a:prstGeom prst="rect">
            <a:avLst/>
          </a:prstGeom>
        </p:spPr>
      </p:pic>
    </p:spTree>
    <p:extLst>
      <p:ext uri="{BB962C8B-B14F-4D97-AF65-F5344CB8AC3E}">
        <p14:creationId xmlns:p14="http://schemas.microsoft.com/office/powerpoint/2010/main" val="249257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Solomon’s Observations </a:t>
            </a:r>
          </a:p>
        </p:txBody>
      </p:sp>
      <p:sp>
        <p:nvSpPr>
          <p:cNvPr id="5" name="Text Placeholder 4"/>
          <p:cNvSpPr>
            <a:spLocks noGrp="1"/>
          </p:cNvSpPr>
          <p:nvPr>
            <p:ph type="body" sz="quarter" idx="10"/>
          </p:nvPr>
        </p:nvSpPr>
        <p:spPr>
          <a:xfrm>
            <a:off x="598489" y="1251437"/>
            <a:ext cx="7913172" cy="3642243"/>
          </a:xfrm>
        </p:spPr>
        <p:txBody>
          <a:bodyPr/>
          <a:lstStyle/>
          <a:p>
            <a:pPr marL="514350" indent="-514350">
              <a:buFont typeface="+mj-lt"/>
              <a:buAutoNum type="arabicPeriod"/>
            </a:pPr>
            <a:r>
              <a:rPr lang="en-US" b="1" dirty="0"/>
              <a:t>God is Sovereign </a:t>
            </a:r>
          </a:p>
          <a:p>
            <a:pPr marL="514350" indent="-514350">
              <a:buFont typeface="+mj-lt"/>
              <a:buAutoNum type="arabicPeriod"/>
            </a:pPr>
            <a:r>
              <a:rPr lang="en-US" b="1" dirty="0"/>
              <a:t>Man is </a:t>
            </a:r>
            <a:r>
              <a:rPr lang="en-US" b="1" u="sng" dirty="0"/>
              <a:t>Not</a:t>
            </a:r>
            <a:r>
              <a:rPr lang="en-US" b="1" dirty="0"/>
              <a:t> Sovereign </a:t>
            </a:r>
          </a:p>
          <a:p>
            <a:pPr marL="0" indent="0">
              <a:buNone/>
            </a:pPr>
            <a:r>
              <a:rPr lang="en-US" dirty="0"/>
              <a:t>	and it is known what man is; </a:t>
            </a:r>
            <a:r>
              <a:rPr lang="en-US" b="1" dirty="0"/>
              <a:t>					-</a:t>
            </a:r>
            <a:r>
              <a:rPr lang="en-US" b="1" dirty="0" err="1"/>
              <a:t>Ecc</a:t>
            </a:r>
            <a:r>
              <a:rPr lang="en-US" b="1" dirty="0"/>
              <a:t>. 6:10b</a:t>
            </a:r>
          </a:p>
          <a:p>
            <a:pPr marL="514350" indent="-514350">
              <a:buFont typeface="+mj-lt"/>
              <a:buAutoNum type="arabicPeriod"/>
            </a:pPr>
            <a:endParaRPr lang="en-US" dirty="0"/>
          </a:p>
        </p:txBody>
      </p:sp>
      <p:pic>
        <p:nvPicPr>
          <p:cNvPr id="2" name="Picture 1">
            <a:extLst>
              <a:ext uri="{FF2B5EF4-FFF2-40B4-BE49-F238E27FC236}">
                <a16:creationId xmlns:a16="http://schemas.microsoft.com/office/drawing/2014/main" id="{C39B681B-C860-3F32-DB30-3BCA02A19A9D}"/>
              </a:ext>
            </a:extLst>
          </p:cNvPr>
          <p:cNvPicPr>
            <a:picLocks noChangeAspect="1"/>
          </p:cNvPicPr>
          <p:nvPr/>
        </p:nvPicPr>
        <p:blipFill>
          <a:blip r:embed="rId2"/>
          <a:stretch>
            <a:fillRect/>
          </a:stretch>
        </p:blipFill>
        <p:spPr>
          <a:xfrm>
            <a:off x="685800" y="4089218"/>
            <a:ext cx="7772400" cy="992670"/>
          </a:xfrm>
          <a:prstGeom prst="rect">
            <a:avLst/>
          </a:prstGeom>
        </p:spPr>
      </p:pic>
    </p:spTree>
    <p:extLst>
      <p:ext uri="{BB962C8B-B14F-4D97-AF65-F5344CB8AC3E}">
        <p14:creationId xmlns:p14="http://schemas.microsoft.com/office/powerpoint/2010/main" val="3411040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Solomon’s Observations </a:t>
            </a:r>
          </a:p>
        </p:txBody>
      </p:sp>
      <p:sp>
        <p:nvSpPr>
          <p:cNvPr id="5" name="Text Placeholder 4"/>
          <p:cNvSpPr>
            <a:spLocks noGrp="1"/>
          </p:cNvSpPr>
          <p:nvPr>
            <p:ph type="body" sz="quarter" idx="10"/>
          </p:nvPr>
        </p:nvSpPr>
        <p:spPr>
          <a:xfrm>
            <a:off x="87464" y="1251438"/>
            <a:ext cx="8961120" cy="2753298"/>
          </a:xfrm>
        </p:spPr>
        <p:txBody>
          <a:bodyPr>
            <a:normAutofit fontScale="85000" lnSpcReduction="20000"/>
          </a:bodyPr>
          <a:lstStyle/>
          <a:p>
            <a:pPr marL="514350" indent="-514350">
              <a:buFont typeface="+mj-lt"/>
              <a:buAutoNum type="arabicPeriod"/>
            </a:pPr>
            <a:r>
              <a:rPr lang="en-US" b="1" dirty="0"/>
              <a:t>God is Sovereign </a:t>
            </a:r>
          </a:p>
          <a:p>
            <a:pPr marL="514350" indent="-514350">
              <a:buFont typeface="+mj-lt"/>
              <a:buAutoNum type="arabicPeriod"/>
            </a:pPr>
            <a:r>
              <a:rPr lang="en-US" b="1" dirty="0"/>
              <a:t>Man is </a:t>
            </a:r>
            <a:r>
              <a:rPr lang="en-US" b="1" u="sng" dirty="0"/>
              <a:t>Not</a:t>
            </a:r>
            <a:r>
              <a:rPr lang="en-US" b="1" dirty="0"/>
              <a:t> Sovereign</a:t>
            </a:r>
          </a:p>
          <a:p>
            <a:pPr marL="514350" indent="-514350">
              <a:buFont typeface="+mj-lt"/>
              <a:buAutoNum type="arabicPeriod"/>
            </a:pPr>
            <a:r>
              <a:rPr lang="en-US" b="1" dirty="0"/>
              <a:t>Disputing With God Is A Waste Of Time </a:t>
            </a:r>
          </a:p>
          <a:p>
            <a:pPr marL="0" indent="0">
              <a:buNone/>
            </a:pPr>
            <a:r>
              <a:rPr lang="en-US" dirty="0"/>
              <a:t>	for he cannot dispute with him who is stronger than he is. For there are many words which increase futility. What then is the advantage to a man?</a:t>
            </a:r>
            <a:r>
              <a:rPr lang="en-US" b="1" dirty="0"/>
              <a:t>	</a:t>
            </a:r>
          </a:p>
          <a:p>
            <a:pPr marL="0" indent="0">
              <a:buNone/>
            </a:pPr>
            <a:r>
              <a:rPr lang="en-US" b="1" dirty="0"/>
              <a:t>	-</a:t>
            </a:r>
            <a:r>
              <a:rPr lang="en-US" b="1" dirty="0" err="1"/>
              <a:t>Ecc</a:t>
            </a:r>
            <a:r>
              <a:rPr lang="en-US" b="1" dirty="0"/>
              <a:t>. 6:10c-11</a:t>
            </a:r>
          </a:p>
          <a:p>
            <a:pPr marL="514350" indent="-514350">
              <a:buFont typeface="+mj-lt"/>
              <a:buAutoNum type="arabicPeriod"/>
            </a:pPr>
            <a:endParaRPr lang="en-US" dirty="0"/>
          </a:p>
        </p:txBody>
      </p:sp>
      <p:pic>
        <p:nvPicPr>
          <p:cNvPr id="2" name="Picture 1">
            <a:extLst>
              <a:ext uri="{FF2B5EF4-FFF2-40B4-BE49-F238E27FC236}">
                <a16:creationId xmlns:a16="http://schemas.microsoft.com/office/drawing/2014/main" id="{000DF1B2-6B44-74BE-894E-34A303DCFA10}"/>
              </a:ext>
            </a:extLst>
          </p:cNvPr>
          <p:cNvPicPr>
            <a:picLocks noChangeAspect="1"/>
          </p:cNvPicPr>
          <p:nvPr/>
        </p:nvPicPr>
        <p:blipFill>
          <a:blip r:embed="rId2"/>
          <a:stretch>
            <a:fillRect/>
          </a:stretch>
        </p:blipFill>
        <p:spPr>
          <a:xfrm>
            <a:off x="668745" y="4004735"/>
            <a:ext cx="7772400" cy="1077153"/>
          </a:xfrm>
          <a:prstGeom prst="rect">
            <a:avLst/>
          </a:prstGeom>
        </p:spPr>
      </p:pic>
    </p:spTree>
    <p:extLst>
      <p:ext uri="{BB962C8B-B14F-4D97-AF65-F5344CB8AC3E}">
        <p14:creationId xmlns:p14="http://schemas.microsoft.com/office/powerpoint/2010/main" val="1795691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513" y="429599"/>
            <a:ext cx="8961120" cy="2401066"/>
          </a:xfrm>
        </p:spPr>
        <p:txBody>
          <a:bodyPr anchor="t"/>
          <a:lstStyle/>
          <a:p>
            <a:r>
              <a:rPr lang="en-US" dirty="0"/>
              <a:t>For who knows what is good for a man during his lifetime, during the few years of his futile life? He will spend them like a shadow. For who can tell a man what will be after him under the sun?</a:t>
            </a:r>
          </a:p>
        </p:txBody>
      </p:sp>
      <p:sp>
        <p:nvSpPr>
          <p:cNvPr id="5" name="Text Placeholder 4"/>
          <p:cNvSpPr>
            <a:spLocks noGrp="1"/>
          </p:cNvSpPr>
          <p:nvPr>
            <p:ph type="body" sz="quarter" idx="11"/>
          </p:nvPr>
        </p:nvSpPr>
        <p:spPr>
          <a:xfrm>
            <a:off x="79513" y="2688531"/>
            <a:ext cx="4156042" cy="522988"/>
          </a:xfrm>
        </p:spPr>
        <p:txBody>
          <a:bodyPr/>
          <a:lstStyle/>
          <a:p>
            <a:r>
              <a:rPr lang="en-US" dirty="0"/>
              <a:t>- </a:t>
            </a:r>
            <a:r>
              <a:rPr lang="en-US" dirty="0" err="1"/>
              <a:t>Ecc</a:t>
            </a:r>
            <a:r>
              <a:rPr lang="en-US" dirty="0"/>
              <a:t>. 6:12</a:t>
            </a:r>
          </a:p>
        </p:txBody>
      </p:sp>
      <p:pic>
        <p:nvPicPr>
          <p:cNvPr id="2" name="Picture 1">
            <a:extLst>
              <a:ext uri="{FF2B5EF4-FFF2-40B4-BE49-F238E27FC236}">
                <a16:creationId xmlns:a16="http://schemas.microsoft.com/office/drawing/2014/main" id="{D04C6177-681E-F18B-5073-3959A1AD9BC3}"/>
              </a:ext>
            </a:extLst>
          </p:cNvPr>
          <p:cNvPicPr>
            <a:picLocks noChangeAspect="1"/>
          </p:cNvPicPr>
          <p:nvPr/>
        </p:nvPicPr>
        <p:blipFill>
          <a:blip r:embed="rId2"/>
          <a:stretch>
            <a:fillRect/>
          </a:stretch>
        </p:blipFill>
        <p:spPr>
          <a:xfrm>
            <a:off x="673873" y="3211519"/>
            <a:ext cx="7772400" cy="1869178"/>
          </a:xfrm>
          <a:prstGeom prst="rect">
            <a:avLst/>
          </a:prstGeom>
        </p:spPr>
      </p:pic>
    </p:spTree>
    <p:extLst>
      <p:ext uri="{BB962C8B-B14F-4D97-AF65-F5344CB8AC3E}">
        <p14:creationId xmlns:p14="http://schemas.microsoft.com/office/powerpoint/2010/main" val="355283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Solomon’s Search Has Yielded: </a:t>
            </a:r>
          </a:p>
        </p:txBody>
      </p:sp>
      <p:sp>
        <p:nvSpPr>
          <p:cNvPr id="5" name="Text Placeholder 4"/>
          <p:cNvSpPr>
            <a:spLocks noGrp="1"/>
          </p:cNvSpPr>
          <p:nvPr>
            <p:ph type="body" sz="quarter" idx="10"/>
          </p:nvPr>
        </p:nvSpPr>
        <p:spPr/>
        <p:txBody>
          <a:bodyPr>
            <a:normAutofit/>
          </a:bodyPr>
          <a:lstStyle/>
          <a:p>
            <a:r>
              <a:rPr lang="en-US" sz="3600" b="1" dirty="0"/>
              <a:t>Disillusionment</a:t>
            </a:r>
          </a:p>
          <a:p>
            <a:endParaRPr lang="en-US" sz="3600" b="1" dirty="0"/>
          </a:p>
          <a:p>
            <a:r>
              <a:rPr lang="en-US" sz="3600" b="1" dirty="0"/>
              <a:t>Discontent</a:t>
            </a:r>
          </a:p>
          <a:p>
            <a:endParaRPr lang="en-US" sz="3600" b="1" dirty="0"/>
          </a:p>
          <a:p>
            <a:r>
              <a:rPr lang="en-US" sz="3600" b="1" dirty="0"/>
              <a:t>Depression</a:t>
            </a:r>
          </a:p>
        </p:txBody>
      </p:sp>
    </p:spTree>
    <p:extLst>
      <p:ext uri="{BB962C8B-B14F-4D97-AF65-F5344CB8AC3E}">
        <p14:creationId xmlns:p14="http://schemas.microsoft.com/office/powerpoint/2010/main" val="243646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Solomon begins to search for life “Above the Sun”</a:t>
            </a:r>
          </a:p>
        </p:txBody>
      </p:sp>
    </p:spTree>
    <p:extLst>
      <p:ext uri="{BB962C8B-B14F-4D97-AF65-F5344CB8AC3E}">
        <p14:creationId xmlns:p14="http://schemas.microsoft.com/office/powerpoint/2010/main" val="350096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85A9C8-3B70-949F-35E4-E28178423EEA}"/>
              </a:ext>
            </a:extLst>
          </p:cNvPr>
          <p:cNvPicPr>
            <a:picLocks noChangeAspect="1"/>
          </p:cNvPicPr>
          <p:nvPr/>
        </p:nvPicPr>
        <p:blipFill>
          <a:blip r:embed="rId2"/>
          <a:stretch>
            <a:fillRect/>
          </a:stretch>
        </p:blipFill>
        <p:spPr>
          <a:xfrm>
            <a:off x="685800" y="748594"/>
            <a:ext cx="7772400" cy="3646311"/>
          </a:xfrm>
          <a:prstGeom prst="rect">
            <a:avLst/>
          </a:prstGeom>
        </p:spPr>
      </p:pic>
    </p:spTree>
    <p:extLst>
      <p:ext uri="{BB962C8B-B14F-4D97-AF65-F5344CB8AC3E}">
        <p14:creationId xmlns:p14="http://schemas.microsoft.com/office/powerpoint/2010/main" val="235058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Worship Attitude</a:t>
            </a:r>
          </a:p>
        </p:txBody>
      </p:sp>
      <p:sp>
        <p:nvSpPr>
          <p:cNvPr id="5" name="Text Placeholder 4"/>
          <p:cNvSpPr>
            <a:spLocks noGrp="1"/>
          </p:cNvSpPr>
          <p:nvPr>
            <p:ph type="body" sz="quarter" idx="10"/>
          </p:nvPr>
        </p:nvSpPr>
        <p:spPr>
          <a:xfrm>
            <a:off x="63610" y="1251437"/>
            <a:ext cx="9000877" cy="2601995"/>
          </a:xfrm>
        </p:spPr>
        <p:txBody>
          <a:bodyPr>
            <a:normAutofit fontScale="92500" lnSpcReduction="20000"/>
          </a:bodyPr>
          <a:lstStyle/>
          <a:p>
            <a:pPr marL="514350" indent="-514350">
              <a:buFont typeface="+mj-lt"/>
              <a:buAutoNum type="alphaUcPeriod"/>
            </a:pPr>
            <a:r>
              <a:rPr lang="en-US" b="1" dirty="0"/>
              <a:t>Pay Attention</a:t>
            </a:r>
          </a:p>
          <a:p>
            <a:pPr marL="0" indent="0">
              <a:buNone/>
            </a:pPr>
            <a:r>
              <a:rPr lang="en-US" dirty="0"/>
              <a:t>	Guard your steps as you go to the house 	of God and draw near to listen rather 	than to offer the sacrifice of fools; for 	they do not know they are doing evil.</a:t>
            </a:r>
          </a:p>
          <a:p>
            <a:pPr marL="0" indent="0">
              <a:buNone/>
            </a:pPr>
            <a:r>
              <a:rPr lang="en-US" dirty="0"/>
              <a:t>	</a:t>
            </a:r>
            <a:r>
              <a:rPr lang="en-US" b="1" dirty="0"/>
              <a:t>-</a:t>
            </a:r>
            <a:r>
              <a:rPr lang="en-US" b="1" dirty="0" err="1"/>
              <a:t>Ecc</a:t>
            </a:r>
            <a:r>
              <a:rPr lang="en-US" b="1" dirty="0"/>
              <a:t>. 5:1</a:t>
            </a:r>
          </a:p>
        </p:txBody>
      </p:sp>
      <p:pic>
        <p:nvPicPr>
          <p:cNvPr id="2" name="Picture 1">
            <a:extLst>
              <a:ext uri="{FF2B5EF4-FFF2-40B4-BE49-F238E27FC236}">
                <a16:creationId xmlns:a16="http://schemas.microsoft.com/office/drawing/2014/main" id="{4BD07DFF-89E2-0076-D135-9D66E830FEE0}"/>
              </a:ext>
            </a:extLst>
          </p:cNvPr>
          <p:cNvPicPr>
            <a:picLocks noChangeAspect="1"/>
          </p:cNvPicPr>
          <p:nvPr/>
        </p:nvPicPr>
        <p:blipFill>
          <a:blip r:embed="rId2"/>
          <a:stretch>
            <a:fillRect/>
          </a:stretch>
        </p:blipFill>
        <p:spPr>
          <a:xfrm>
            <a:off x="685800" y="3853432"/>
            <a:ext cx="7772400" cy="1290068"/>
          </a:xfrm>
          <a:prstGeom prst="rect">
            <a:avLst/>
          </a:prstGeom>
        </p:spPr>
      </p:pic>
    </p:spTree>
    <p:extLst>
      <p:ext uri="{BB962C8B-B14F-4D97-AF65-F5344CB8AC3E}">
        <p14:creationId xmlns:p14="http://schemas.microsoft.com/office/powerpoint/2010/main" val="5731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Worship Attitude</a:t>
            </a:r>
          </a:p>
        </p:txBody>
      </p:sp>
      <p:sp>
        <p:nvSpPr>
          <p:cNvPr id="5" name="Text Placeholder 4"/>
          <p:cNvSpPr>
            <a:spLocks noGrp="1"/>
          </p:cNvSpPr>
          <p:nvPr>
            <p:ph type="body" sz="quarter" idx="10"/>
          </p:nvPr>
        </p:nvSpPr>
        <p:spPr/>
        <p:txBody>
          <a:bodyPr>
            <a:normAutofit fontScale="92500" lnSpcReduction="20000"/>
          </a:bodyPr>
          <a:lstStyle/>
          <a:p>
            <a:pPr marL="514350" indent="-514350">
              <a:buFont typeface="+mj-lt"/>
              <a:buAutoNum type="alphaUcPeriod" startAt="2"/>
            </a:pPr>
            <a:r>
              <a:rPr lang="en-US" b="1" dirty="0"/>
              <a:t>Guard Your Mind</a:t>
            </a:r>
          </a:p>
          <a:p>
            <a:pPr marL="0" indent="0">
              <a:buNone/>
            </a:pPr>
            <a:r>
              <a:rPr lang="en-US" dirty="0"/>
              <a:t>	Do not be hasty in word or impulsive in 	thought to bring up a matter in the 	presence of God. For God is in heaven and 	you are on the earth; therefore let your 	words be few. For the dream comes 	through much effort and the voice of a fool 	through many words.	</a:t>
            </a:r>
          </a:p>
          <a:p>
            <a:pPr marL="0" indent="0">
              <a:buNone/>
            </a:pPr>
            <a:r>
              <a:rPr lang="en-US" b="1" dirty="0"/>
              <a:t>	-</a:t>
            </a:r>
            <a:r>
              <a:rPr lang="en-US" b="1" dirty="0" err="1"/>
              <a:t>Ecc</a:t>
            </a:r>
            <a:r>
              <a:rPr lang="en-US" b="1" dirty="0"/>
              <a:t>. 5:2-3</a:t>
            </a:r>
          </a:p>
        </p:txBody>
      </p:sp>
    </p:spTree>
    <p:extLst>
      <p:ext uri="{BB962C8B-B14F-4D97-AF65-F5344CB8AC3E}">
        <p14:creationId xmlns:p14="http://schemas.microsoft.com/office/powerpoint/2010/main" val="56200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473085" cy="1256079"/>
          </a:xfrm>
        </p:spPr>
        <p:txBody>
          <a:bodyPr anchor="t"/>
          <a:lstStyle/>
          <a:p>
            <a:r>
              <a:rPr lang="en-US" dirty="0"/>
              <a:t>For in many dreams and in many words there is emptiness. Rather, fear God.</a:t>
            </a:r>
          </a:p>
        </p:txBody>
      </p:sp>
      <p:sp>
        <p:nvSpPr>
          <p:cNvPr id="5" name="Text Placeholder 4"/>
          <p:cNvSpPr>
            <a:spLocks noGrp="1"/>
          </p:cNvSpPr>
          <p:nvPr>
            <p:ph type="body" sz="quarter" idx="11"/>
          </p:nvPr>
        </p:nvSpPr>
        <p:spPr>
          <a:xfrm>
            <a:off x="713221" y="1573171"/>
            <a:ext cx="4156042" cy="522988"/>
          </a:xfrm>
        </p:spPr>
        <p:txBody>
          <a:bodyPr/>
          <a:lstStyle/>
          <a:p>
            <a:r>
              <a:rPr lang="en-US" dirty="0"/>
              <a:t>- </a:t>
            </a:r>
            <a:r>
              <a:rPr lang="en-US" dirty="0" err="1"/>
              <a:t>Ecc</a:t>
            </a:r>
            <a:r>
              <a:rPr lang="en-US" dirty="0"/>
              <a:t>. 5:7</a:t>
            </a:r>
          </a:p>
        </p:txBody>
      </p:sp>
      <p:pic>
        <p:nvPicPr>
          <p:cNvPr id="2" name="Picture 1">
            <a:extLst>
              <a:ext uri="{FF2B5EF4-FFF2-40B4-BE49-F238E27FC236}">
                <a16:creationId xmlns:a16="http://schemas.microsoft.com/office/drawing/2014/main" id="{1575C020-BD4D-B0F6-0093-BF3195E681FA}"/>
              </a:ext>
            </a:extLst>
          </p:cNvPr>
          <p:cNvPicPr>
            <a:picLocks noChangeAspect="1"/>
          </p:cNvPicPr>
          <p:nvPr/>
        </p:nvPicPr>
        <p:blipFill>
          <a:blip r:embed="rId2"/>
          <a:stretch>
            <a:fillRect/>
          </a:stretch>
        </p:blipFill>
        <p:spPr>
          <a:xfrm>
            <a:off x="685800" y="3917165"/>
            <a:ext cx="7772400" cy="756982"/>
          </a:xfrm>
          <a:prstGeom prst="rect">
            <a:avLst/>
          </a:prstGeom>
        </p:spPr>
      </p:pic>
    </p:spTree>
    <p:extLst>
      <p:ext uri="{BB962C8B-B14F-4D97-AF65-F5344CB8AC3E}">
        <p14:creationId xmlns:p14="http://schemas.microsoft.com/office/powerpoint/2010/main" val="56975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Worship Attitude</a:t>
            </a:r>
          </a:p>
        </p:txBody>
      </p:sp>
      <p:sp>
        <p:nvSpPr>
          <p:cNvPr id="5" name="Text Placeholder 4"/>
          <p:cNvSpPr>
            <a:spLocks noGrp="1"/>
          </p:cNvSpPr>
          <p:nvPr>
            <p:ph type="body" sz="quarter" idx="10"/>
          </p:nvPr>
        </p:nvSpPr>
        <p:spPr/>
        <p:txBody>
          <a:bodyPr>
            <a:normAutofit lnSpcReduction="10000"/>
          </a:bodyPr>
          <a:lstStyle/>
          <a:p>
            <a:pPr marL="514350" indent="-514350">
              <a:buFont typeface="+mj-lt"/>
              <a:buAutoNum type="alphaUcPeriod" startAt="3"/>
            </a:pPr>
            <a:r>
              <a:rPr lang="en-US" b="1" dirty="0"/>
              <a:t>Keep Your Promises </a:t>
            </a:r>
          </a:p>
          <a:p>
            <a:pPr marL="0" indent="0">
              <a:buNone/>
            </a:pPr>
            <a:r>
              <a:rPr lang="en-US" dirty="0"/>
              <a:t>	When you make a vow to God, do not 	be late in paying it; for He takes no 	delight in fools. Pay what you vow! It 	is 	better that you should not vow than 	that you should vow and not pay.</a:t>
            </a:r>
          </a:p>
          <a:p>
            <a:pPr marL="0" indent="0">
              <a:buNone/>
            </a:pPr>
            <a:r>
              <a:rPr lang="en-US" b="1" dirty="0"/>
              <a:t>	-</a:t>
            </a:r>
            <a:r>
              <a:rPr lang="en-US" b="1" dirty="0" err="1"/>
              <a:t>Ecc</a:t>
            </a:r>
            <a:r>
              <a:rPr lang="en-US" b="1" dirty="0"/>
              <a:t>. 5:4-5</a:t>
            </a:r>
          </a:p>
        </p:txBody>
      </p:sp>
    </p:spTree>
    <p:extLst>
      <p:ext uri="{BB962C8B-B14F-4D97-AF65-F5344CB8AC3E}">
        <p14:creationId xmlns:p14="http://schemas.microsoft.com/office/powerpoint/2010/main" val="377889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9"/>
            <a:ext cx="8179767" cy="2591898"/>
          </a:xfrm>
        </p:spPr>
        <p:txBody>
          <a:bodyPr anchor="t"/>
          <a:lstStyle/>
          <a:p>
            <a:r>
              <a:rPr lang="en-US" dirty="0"/>
              <a:t>Do not let your speech cause you to sin and do not say in the presence of the messenger of God that it was a mistake. Why should God be angry on account of your voice and destroy the work of your hands?</a:t>
            </a:r>
          </a:p>
        </p:txBody>
      </p:sp>
      <p:sp>
        <p:nvSpPr>
          <p:cNvPr id="5" name="Text Placeholder 4"/>
          <p:cNvSpPr>
            <a:spLocks noGrp="1"/>
          </p:cNvSpPr>
          <p:nvPr>
            <p:ph type="body" sz="quarter" idx="11"/>
          </p:nvPr>
        </p:nvSpPr>
        <p:spPr>
          <a:xfrm>
            <a:off x="713221" y="2964649"/>
            <a:ext cx="4156042" cy="522988"/>
          </a:xfrm>
        </p:spPr>
        <p:txBody>
          <a:bodyPr/>
          <a:lstStyle/>
          <a:p>
            <a:r>
              <a:rPr lang="en-US" dirty="0"/>
              <a:t>- </a:t>
            </a:r>
            <a:r>
              <a:rPr lang="en-US" dirty="0" err="1"/>
              <a:t>Ecc</a:t>
            </a:r>
            <a:r>
              <a:rPr lang="en-US" dirty="0"/>
              <a:t>. 5:6</a:t>
            </a:r>
          </a:p>
        </p:txBody>
      </p:sp>
      <p:pic>
        <p:nvPicPr>
          <p:cNvPr id="2" name="Picture 1">
            <a:extLst>
              <a:ext uri="{FF2B5EF4-FFF2-40B4-BE49-F238E27FC236}">
                <a16:creationId xmlns:a16="http://schemas.microsoft.com/office/drawing/2014/main" id="{1460A1CC-C5EC-2F03-5BB2-87527C23B6C3}"/>
              </a:ext>
            </a:extLst>
          </p:cNvPr>
          <p:cNvPicPr>
            <a:picLocks noChangeAspect="1"/>
          </p:cNvPicPr>
          <p:nvPr/>
        </p:nvPicPr>
        <p:blipFill>
          <a:blip r:embed="rId2"/>
          <a:stretch>
            <a:fillRect/>
          </a:stretch>
        </p:blipFill>
        <p:spPr>
          <a:xfrm>
            <a:off x="713221" y="3886887"/>
            <a:ext cx="7772400" cy="756982"/>
          </a:xfrm>
          <a:prstGeom prst="rect">
            <a:avLst/>
          </a:prstGeom>
        </p:spPr>
      </p:pic>
    </p:spTree>
    <p:extLst>
      <p:ext uri="{BB962C8B-B14F-4D97-AF65-F5344CB8AC3E}">
        <p14:creationId xmlns:p14="http://schemas.microsoft.com/office/powerpoint/2010/main" val="319169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Folly of Riches</a:t>
            </a:r>
          </a:p>
        </p:txBody>
      </p:sp>
      <p:sp>
        <p:nvSpPr>
          <p:cNvPr id="5" name="Text Placeholder 4"/>
          <p:cNvSpPr>
            <a:spLocks noGrp="1"/>
          </p:cNvSpPr>
          <p:nvPr>
            <p:ph type="body" sz="quarter" idx="10"/>
          </p:nvPr>
        </p:nvSpPr>
        <p:spPr>
          <a:xfrm>
            <a:off x="63610" y="1251437"/>
            <a:ext cx="9016780" cy="2570009"/>
          </a:xfrm>
        </p:spPr>
        <p:txBody>
          <a:bodyPr>
            <a:normAutofit fontScale="85000" lnSpcReduction="20000"/>
          </a:bodyPr>
          <a:lstStyle/>
          <a:p>
            <a:r>
              <a:rPr lang="en-US" b="1" dirty="0"/>
              <a:t>Absolute Power Corrupts </a:t>
            </a:r>
          </a:p>
          <a:p>
            <a:pPr marL="0" indent="0">
              <a:buNone/>
            </a:pPr>
            <a:r>
              <a:rPr lang="en-US" dirty="0"/>
              <a:t>	If you see oppression of the poor and denial of justice and righteousness in the province, do not be shocked at the sight, for one official watches over another official, and there are higher officials over them. After all, a king who cultivates the field is an advantage to the land.</a:t>
            </a:r>
          </a:p>
          <a:p>
            <a:pPr marL="0" indent="0">
              <a:buNone/>
            </a:pPr>
            <a:r>
              <a:rPr lang="en-US" b="1" dirty="0"/>
              <a:t>	- </a:t>
            </a:r>
            <a:r>
              <a:rPr lang="en-US" b="1" dirty="0" err="1"/>
              <a:t>Ecc</a:t>
            </a:r>
            <a:r>
              <a:rPr lang="en-US" b="1" dirty="0"/>
              <a:t>. 5:8-9</a:t>
            </a:r>
          </a:p>
        </p:txBody>
      </p:sp>
      <p:pic>
        <p:nvPicPr>
          <p:cNvPr id="2" name="Picture 1">
            <a:extLst>
              <a:ext uri="{FF2B5EF4-FFF2-40B4-BE49-F238E27FC236}">
                <a16:creationId xmlns:a16="http://schemas.microsoft.com/office/drawing/2014/main" id="{201BDD62-4F25-AB1B-39F7-64B1AACFB481}"/>
              </a:ext>
            </a:extLst>
          </p:cNvPr>
          <p:cNvPicPr>
            <a:picLocks noChangeAspect="1"/>
          </p:cNvPicPr>
          <p:nvPr/>
        </p:nvPicPr>
        <p:blipFill>
          <a:blip r:embed="rId2"/>
          <a:stretch>
            <a:fillRect/>
          </a:stretch>
        </p:blipFill>
        <p:spPr>
          <a:xfrm>
            <a:off x="668745" y="3821446"/>
            <a:ext cx="7772400" cy="1322054"/>
          </a:xfrm>
          <a:prstGeom prst="rect">
            <a:avLst/>
          </a:prstGeom>
        </p:spPr>
      </p:pic>
    </p:spTree>
    <p:extLst>
      <p:ext uri="{BB962C8B-B14F-4D97-AF65-F5344CB8AC3E}">
        <p14:creationId xmlns:p14="http://schemas.microsoft.com/office/powerpoint/2010/main" val="23786224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773</TotalTime>
  <Words>1291</Words>
  <Application>Microsoft Macintosh PowerPoint</Application>
  <PresentationFormat>On-screen Show (16:9)</PresentationFormat>
  <Paragraphs>93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Lato Black</vt:lpstr>
      <vt:lpstr>Lato Regular</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PowerPoint Presentation</vt:lpstr>
      <vt:lpstr>Worship Attitude</vt:lpstr>
      <vt:lpstr>Worship Attitude</vt:lpstr>
      <vt:lpstr>PowerPoint Presentation</vt:lpstr>
      <vt:lpstr>Worship Attitude</vt:lpstr>
      <vt:lpstr>PowerPoint Presentation</vt:lpstr>
      <vt:lpstr>Folly of Riches</vt:lpstr>
      <vt:lpstr>Folly of Riches</vt:lpstr>
      <vt:lpstr>Folly of Riches</vt:lpstr>
      <vt:lpstr>PowerPoint Presentation</vt:lpstr>
      <vt:lpstr>Folly of Riches</vt:lpstr>
      <vt:lpstr>PowerPoint Presentation</vt:lpstr>
      <vt:lpstr>Folly of Riches</vt:lpstr>
      <vt:lpstr>Right Attitude = 3 Gifts</vt:lpstr>
      <vt:lpstr>Right Attitude = 3 Gifts</vt:lpstr>
      <vt:lpstr>Right Attitude = 3 Gifts</vt:lpstr>
      <vt:lpstr>PowerPoint Presentation</vt:lpstr>
      <vt:lpstr>PowerPoint Presentation</vt:lpstr>
      <vt:lpstr>PowerPoint Presentation</vt:lpstr>
      <vt:lpstr>PowerPoint Presentation</vt:lpstr>
      <vt:lpstr>Solomon’s Observations </vt:lpstr>
      <vt:lpstr>Solomon’s Observations </vt:lpstr>
      <vt:lpstr>Solomon’s Observations </vt:lpstr>
      <vt:lpstr>PowerPoint Presentation</vt:lpstr>
      <vt:lpstr>Solomon’s Search Has Yielded: </vt:lpstr>
      <vt:lpstr>Solomon begins to search for life “Above the Sun”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97</cp:revision>
  <dcterms:created xsi:type="dcterms:W3CDTF">2014-04-30T18:34:38Z</dcterms:created>
  <dcterms:modified xsi:type="dcterms:W3CDTF">2023-10-04T16:12:08Z</dcterms:modified>
</cp:coreProperties>
</file>