
<file path=[Content_Types].xml><?xml version="1.0" encoding="utf-8"?>
<Types xmlns="http://schemas.openxmlformats.org/package/2006/content-types">
  <Default Extension="bmp" ContentType="image/bmp"/>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 id="260" r:id="rId5"/>
    <p:sldId id="261" r:id="rId6"/>
    <p:sldId id="262" r:id="rId7"/>
    <p:sldId id="263" r:id="rId8"/>
    <p:sldId id="264" r:id="rId9"/>
    <p:sldId id="265" r:id="rId10"/>
    <p:sldId id="295" r:id="rId11"/>
    <p:sldId id="296" r:id="rId12"/>
    <p:sldId id="297"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98" r:id="rId30"/>
    <p:sldId id="282" r:id="rId31"/>
    <p:sldId id="283" r:id="rId32"/>
    <p:sldId id="284" r:id="rId33"/>
    <p:sldId id="285" r:id="rId34"/>
    <p:sldId id="299" r:id="rId35"/>
    <p:sldId id="286" r:id="rId36"/>
    <p:sldId id="301" r:id="rId37"/>
    <p:sldId id="302" r:id="rId38"/>
    <p:sldId id="303" r:id="rId39"/>
    <p:sldId id="304" r:id="rId40"/>
    <p:sldId id="305" r:id="rId41"/>
    <p:sldId id="306" r:id="rId42"/>
    <p:sldId id="307" r:id="rId43"/>
    <p:sldId id="308" r:id="rId44"/>
    <p:sldId id="309" r:id="rId45"/>
    <p:sldId id="310" r:id="rId46"/>
    <p:sldId id="287" r:id="rId47"/>
    <p:sldId id="288" r:id="rId48"/>
    <p:sldId id="289" r:id="rId49"/>
    <p:sldId id="290" r:id="rId50"/>
    <p:sldId id="291" r:id="rId51"/>
    <p:sldId id="292" r:id="rId52"/>
    <p:sldId id="293" r:id="rId53"/>
    <p:sldId id="294" r:id="rId54"/>
    <p:sldId id="300" r:id="rId55"/>
  </p:sldIdLst>
  <p:sldSz cx="12192000" cy="6858000"/>
  <p:notesSz cx="12192000" cy="6858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66"/>
    <p:restoredTop sz="94694"/>
  </p:normalViewPr>
  <p:slideViewPr>
    <p:cSldViewPr snapToGrid="0">
      <p:cViewPr varScale="1">
        <p:scale>
          <a:sx n="121" d="100"/>
          <a:sy n="121" d="100"/>
        </p:scale>
        <p:origin x="116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647950"/>
            <a:ext cx="10795000" cy="1333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8306">
                <a:solidFill>
                  <a:srgbClr val="F2EBE2"/>
                </a:solidFill>
              </a:defRPr>
            </a:lvl1pPr>
          </a:lstStyle>
          <a:p>
            <a:pPr algn="ctr"/>
            <a:endParaRPr/>
          </a:p>
        </p:txBody>
      </p:sp>
      <p:sp>
        <p:nvSpPr>
          <p:cNvPr id="3" name="New Shape"/>
          <p:cNvSpPr>
            <a:spLocks noGrp="1"/>
          </p:cNvSpPr>
          <p:nvPr>
            <p:ph type="body" idx="1"/>
          </p:nvPr>
        </p:nvSpPr>
        <p:spPr>
          <a:xfrm>
            <a:off x="1269999" y="3994150"/>
            <a:ext cx="9652000" cy="889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6580">
                <a:solidFill>
                  <a:srgbClr val="F2EBE2"/>
                </a:solidFill>
              </a:defRPr>
            </a:lvl1pPr>
          </a:lstStyle>
          <a:p>
            <a:pPr algn="ctr"/>
            <a:endParaRPr/>
          </a:p>
        </p:txBody>
      </p:sp>
      <p:sp>
        <p:nvSpPr>
          <p:cNvPr id="4" name="New Shape"/>
          <p:cNvSpPr>
            <a:spLocks noGrp="1"/>
          </p:cNvSpPr>
          <p:nvPr>
            <p:ph type="body" idx="2"/>
          </p:nvPr>
        </p:nvSpPr>
        <p:spPr>
          <a:xfrm>
            <a:off x="1847850" y="4876800"/>
            <a:ext cx="8496300" cy="69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806">
                <a:solidFill>
                  <a:srgbClr val="F2EBE2"/>
                </a:solidFill>
              </a:defRPr>
            </a:lvl1pP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F2EBE2"/>
                </a:solidFill>
              </a:defRPr>
            </a:lvl1pPr>
          </a:lstStyle>
          <a:p>
            <a:pPr algn="ctr"/>
            <a:endParaRPr/>
          </a:p>
        </p:txBody>
      </p:sp>
      <p:sp>
        <p:nvSpPr>
          <p:cNvPr id="3" name="New Shape"/>
          <p:cNvSpPr>
            <a:spLocks noGrp="1"/>
          </p:cNvSpPr>
          <p:nvPr>
            <p:ph type="body" idx="1"/>
          </p:nvPr>
        </p:nvSpPr>
        <p:spPr>
          <a:xfrm>
            <a:off x="1301750" y="4254500"/>
            <a:ext cx="95885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2EBE2"/>
                </a:solidFill>
              </a:defRPr>
            </a:lvl1pP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F2EBE2"/>
                </a:solidFill>
              </a:defRPr>
            </a:lvl1pPr>
          </a:lstStyle>
          <a:p>
            <a:pPr algn="ctr"/>
            <a:endParaRPr/>
          </a:p>
        </p:txBody>
      </p:sp>
      <p:sp>
        <p:nvSpPr>
          <p:cNvPr id="3" name="New Shape"/>
          <p:cNvSpPr>
            <a:spLocks noGrp="1"/>
          </p:cNvSpPr>
          <p:nvPr>
            <p:ph type="body" idx="1"/>
          </p:nvPr>
        </p:nvSpPr>
        <p:spPr>
          <a:xfrm>
            <a:off x="1301750" y="4254500"/>
            <a:ext cx="95885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2EBE2"/>
                </a:solidFill>
              </a:defRPr>
            </a:lvl1pPr>
          </a:lstStyle>
          <a:p>
            <a:pPr algn="ct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302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3920">
                <a:solidFill>
                  <a:srgbClr val="F2EBE2"/>
                </a:solidFill>
              </a:defRPr>
            </a:lvl1pPr>
          </a:lstStyle>
          <a:p>
            <a:pPr algn="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F2EBE2"/>
                </a:solidFill>
              </a:defRPr>
            </a:lvl1pPr>
          </a:lstStyle>
          <a:p>
            <a:pPr algn="ctr"/>
            <a:endParaRPr/>
          </a:p>
        </p:txBody>
      </p:sp>
      <p:sp>
        <p:nvSpPr>
          <p:cNvPr id="3" name="New Shape"/>
          <p:cNvSpPr>
            <a:spLocks noGrp="1"/>
          </p:cNvSpPr>
          <p:nvPr>
            <p:ph type="body" idx="1"/>
          </p:nvPr>
        </p:nvSpPr>
        <p:spPr>
          <a:xfrm>
            <a:off x="1301750" y="4254500"/>
            <a:ext cx="95885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2EBE2"/>
                </a:solidFill>
              </a:defRPr>
            </a:lvl1pPr>
          </a:lstStyle>
          <a:p>
            <a:pPr algn="ct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F2EBE2"/>
                </a:solidFill>
              </a:defRPr>
            </a:lvl1pPr>
          </a:lstStyle>
          <a:p>
            <a:pPr algn="ctr"/>
            <a:endParaRPr/>
          </a:p>
        </p:txBody>
      </p:sp>
      <p:sp>
        <p:nvSpPr>
          <p:cNvPr id="3" name="New Shape"/>
          <p:cNvSpPr>
            <a:spLocks noGrp="1"/>
          </p:cNvSpPr>
          <p:nvPr>
            <p:ph type="body" idx="1"/>
          </p:nvPr>
        </p:nvSpPr>
        <p:spPr>
          <a:xfrm>
            <a:off x="1301750" y="4254500"/>
            <a:ext cx="95885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2EBE2"/>
                </a:solidFill>
              </a:defRPr>
            </a:lvl1pP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F2EBE2"/>
                </a:solidFill>
              </a:defRPr>
            </a:lvl1pPr>
          </a:lstStyle>
          <a:p>
            <a:pPr algn="ctr"/>
            <a:endParaRPr/>
          </a:p>
        </p:txBody>
      </p:sp>
      <p:sp>
        <p:nvSpPr>
          <p:cNvPr id="3" name="New Shape"/>
          <p:cNvSpPr>
            <a:spLocks noGrp="1"/>
          </p:cNvSpPr>
          <p:nvPr>
            <p:ph type="body" idx="1"/>
          </p:nvPr>
        </p:nvSpPr>
        <p:spPr>
          <a:xfrm>
            <a:off x="1301750" y="4254500"/>
            <a:ext cx="95885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2EBE2"/>
                </a:solidFill>
              </a:defRPr>
            </a:lvl1pP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F2EBE2"/>
                </a:solidFill>
              </a:defRPr>
            </a:lvl1pPr>
          </a:lstStyle>
          <a:p>
            <a:pPr algn="ctr"/>
            <a:endParaRPr/>
          </a:p>
        </p:txBody>
      </p:sp>
      <p:sp>
        <p:nvSpPr>
          <p:cNvPr id="3" name="New Shape"/>
          <p:cNvSpPr>
            <a:spLocks noGrp="1"/>
          </p:cNvSpPr>
          <p:nvPr>
            <p:ph type="body" idx="1"/>
          </p:nvPr>
        </p:nvSpPr>
        <p:spPr>
          <a:xfrm>
            <a:off x="1301750" y="4254500"/>
            <a:ext cx="95885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2EBE2"/>
                </a:solidFill>
              </a:defRPr>
            </a:lvl1pPr>
          </a:lstStyle>
          <a:p>
            <a:pPr algn="ct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F2EBE2"/>
                </a:solidFill>
              </a:defRPr>
            </a:lvl1pPr>
          </a:lstStyle>
          <a:p>
            <a:pPr algn="ctr"/>
            <a:endParaRPr/>
          </a:p>
        </p:txBody>
      </p:sp>
      <p:sp>
        <p:nvSpPr>
          <p:cNvPr id="3" name="New Shape"/>
          <p:cNvSpPr>
            <a:spLocks noGrp="1"/>
          </p:cNvSpPr>
          <p:nvPr>
            <p:ph type="body" idx="1"/>
          </p:nvPr>
        </p:nvSpPr>
        <p:spPr>
          <a:xfrm>
            <a:off x="1301750" y="4254500"/>
            <a:ext cx="95885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2EBE2"/>
                </a:solidFill>
              </a:defRPr>
            </a:lvl1pP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302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3920">
                <a:solidFill>
                  <a:srgbClr val="F2EBE2"/>
                </a:solidFill>
              </a:defRPr>
            </a:lvl1pPr>
          </a:lstStyle>
          <a:p>
            <a:pPr algn="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F2EBE2"/>
                </a:solidFill>
              </a:defRPr>
            </a:lvl1pPr>
          </a:lstStyle>
          <a:p>
            <a:pPr algn="ctr"/>
            <a:endParaRPr/>
          </a:p>
        </p:txBody>
      </p:sp>
      <p:sp>
        <p:nvSpPr>
          <p:cNvPr id="3" name="New Shape"/>
          <p:cNvSpPr>
            <a:spLocks noGrp="1"/>
          </p:cNvSpPr>
          <p:nvPr>
            <p:ph type="body" idx="1"/>
          </p:nvPr>
        </p:nvSpPr>
        <p:spPr>
          <a:xfrm>
            <a:off x="1301750" y="4254500"/>
            <a:ext cx="95885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2EBE2"/>
                </a:solidFill>
              </a:defRPr>
            </a:lvl1pP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F2EBE2"/>
                </a:solidFill>
              </a:defRPr>
            </a:lvl1pPr>
          </a:lstStyle>
          <a:p>
            <a:pPr algn="ctr"/>
            <a:endParaRPr/>
          </a:p>
        </p:txBody>
      </p:sp>
      <p:sp>
        <p:nvSpPr>
          <p:cNvPr id="3" name="New Shape"/>
          <p:cNvSpPr>
            <a:spLocks noGrp="1"/>
          </p:cNvSpPr>
          <p:nvPr>
            <p:ph type="body" idx="1"/>
          </p:nvPr>
        </p:nvSpPr>
        <p:spPr>
          <a:xfrm>
            <a:off x="1301750" y="4254500"/>
            <a:ext cx="95885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2EBE2"/>
                </a:solidFill>
              </a:defRPr>
            </a:lvl1pPr>
          </a:lstStyle>
          <a:p>
            <a:pPr algn="ctr"/>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F2EBE2"/>
                </a:solidFill>
              </a:defRPr>
            </a:lvl1pPr>
          </a:lstStyle>
          <a:p>
            <a:pPr algn="ctr"/>
            <a:endParaRPr/>
          </a:p>
        </p:txBody>
      </p:sp>
      <p:sp>
        <p:nvSpPr>
          <p:cNvPr id="3" name="New Shape"/>
          <p:cNvSpPr>
            <a:spLocks noGrp="1"/>
          </p:cNvSpPr>
          <p:nvPr>
            <p:ph type="body" idx="1"/>
          </p:nvPr>
        </p:nvSpPr>
        <p:spPr>
          <a:xfrm>
            <a:off x="1301750" y="4254500"/>
            <a:ext cx="95885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2EBE2"/>
                </a:solidFill>
              </a:defRPr>
            </a:lvl1pPr>
          </a:lstStyle>
          <a:p>
            <a:pPr algn="ctr"/>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F2EBE2"/>
                </a:solidFill>
              </a:defRPr>
            </a:lvl1pPr>
          </a:lstStyle>
          <a:p>
            <a:pPr algn="ctr"/>
            <a:endParaRPr/>
          </a:p>
        </p:txBody>
      </p:sp>
      <p:sp>
        <p:nvSpPr>
          <p:cNvPr id="3" name="New Shape"/>
          <p:cNvSpPr>
            <a:spLocks noGrp="1"/>
          </p:cNvSpPr>
          <p:nvPr>
            <p:ph type="body" idx="1"/>
          </p:nvPr>
        </p:nvSpPr>
        <p:spPr>
          <a:xfrm>
            <a:off x="1301750" y="4254500"/>
            <a:ext cx="95885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2EBE2"/>
                </a:solidFill>
              </a:defRPr>
            </a:lvl1pPr>
          </a:lstStyle>
          <a:p>
            <a:pPr algn="ctr"/>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F2EBE2"/>
                </a:solidFill>
              </a:defRPr>
            </a:lvl1pPr>
          </a:lstStyle>
          <a:p>
            <a:pPr algn="ctr"/>
            <a:endParaRPr/>
          </a:p>
        </p:txBody>
      </p:sp>
      <p:sp>
        <p:nvSpPr>
          <p:cNvPr id="3" name="New Shape"/>
          <p:cNvSpPr>
            <a:spLocks noGrp="1"/>
          </p:cNvSpPr>
          <p:nvPr>
            <p:ph type="body" idx="1"/>
          </p:nvPr>
        </p:nvSpPr>
        <p:spPr>
          <a:xfrm>
            <a:off x="1301750" y="4254500"/>
            <a:ext cx="95885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2EBE2"/>
                </a:solidFill>
              </a:defRPr>
            </a:lvl1pPr>
          </a:lstStyle>
          <a:p>
            <a:pPr algn="ctr"/>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F2EBE2"/>
                </a:solidFill>
              </a:defRPr>
            </a:lvl1pPr>
          </a:lstStyle>
          <a:p>
            <a:pPr algn="ctr"/>
            <a:endParaRPr/>
          </a:p>
        </p:txBody>
      </p:sp>
      <p:sp>
        <p:nvSpPr>
          <p:cNvPr id="3" name="New Shape"/>
          <p:cNvSpPr>
            <a:spLocks noGrp="1"/>
          </p:cNvSpPr>
          <p:nvPr>
            <p:ph type="body" idx="1"/>
          </p:nvPr>
        </p:nvSpPr>
        <p:spPr>
          <a:xfrm>
            <a:off x="1301750" y="4254500"/>
            <a:ext cx="95885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2EBE2"/>
                </a:solidFill>
              </a:defRPr>
            </a:lvl1pPr>
          </a:lstStyle>
          <a:p>
            <a:pPr algn="ct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302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3920">
                <a:solidFill>
                  <a:srgbClr val="F2EBE2"/>
                </a:solidFill>
              </a:defRPr>
            </a:lvl1pPr>
          </a:lstStyle>
          <a:p>
            <a:pPr algn="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F2EBE2"/>
                </a:solidFill>
              </a:defRPr>
            </a:lvl1pPr>
          </a:lstStyle>
          <a:p>
            <a:pPr algn="ctr"/>
            <a:endParaRPr/>
          </a:p>
        </p:txBody>
      </p:sp>
      <p:sp>
        <p:nvSpPr>
          <p:cNvPr id="3" name="New Shape"/>
          <p:cNvSpPr>
            <a:spLocks noGrp="1"/>
          </p:cNvSpPr>
          <p:nvPr>
            <p:ph type="body" idx="1"/>
          </p:nvPr>
        </p:nvSpPr>
        <p:spPr>
          <a:xfrm>
            <a:off x="1301750" y="4254500"/>
            <a:ext cx="95885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2EBE2"/>
                </a:solidFill>
              </a:defRPr>
            </a:lvl1pP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b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1.xml"/></Relationships>
</file>

<file path=ppt/slides/_rels/slide47.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32.xml"/></Relationships>
</file>

<file path=ppt/slides/_rels/slide4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3.xml"/></Relationships>
</file>

<file path=ppt/slides/_rels/slide49.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5.xml"/></Relationships>
</file>

<file path=ppt/slides/_rels/slide51.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36.xml"/></Relationships>
</file>

<file path=ppt/slides/_rels/slide5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7.xml"/></Relationships>
</file>

<file path=ppt/slides/_rels/slide53.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38.xml"/></Relationships>
</file>

<file path=ppt/slides/_rels/slide54.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647950"/>
            <a:ext cx="10795000" cy="1333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8306">
                <a:solidFill>
                  <a:srgbClr val="F2EBE2"/>
                </a:solidFill>
              </a:defRPr>
            </a:lvl1pPr>
          </a:lstStyle>
          <a:p>
            <a:pPr algn="ctr"/>
            <a:r>
              <a:rPr sz="8306" b="0" dirty="0">
                <a:solidFill>
                  <a:srgbClr val="F2EBE2"/>
                </a:solidFill>
              </a:rPr>
              <a:t>Knowing Evangelism</a:t>
            </a:r>
          </a:p>
        </p:txBody>
      </p:sp>
      <p:sp>
        <p:nvSpPr>
          <p:cNvPr id="4" name="New Shape"/>
          <p:cNvSpPr>
            <a:spLocks noGrp="1"/>
          </p:cNvSpPr>
          <p:nvPr>
            <p:ph type="body" idx="2"/>
          </p:nvPr>
        </p:nvSpPr>
        <p:spPr>
          <a:xfrm>
            <a:off x="1847850" y="4876800"/>
            <a:ext cx="8496300" cy="69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85000" lnSpcReduction="10000"/>
          </a:bodyPr>
          <a:lstStyle>
            <a:lvl1pPr algn="ctr">
              <a:defRPr sz="4806">
                <a:solidFill>
                  <a:srgbClr val="F2EBE2"/>
                </a:solidFill>
              </a:defRPr>
            </a:lvl1pPr>
          </a:lstStyle>
          <a:p>
            <a:pPr algn="ctr"/>
            <a:r>
              <a:rPr lang="en-US" dirty="0"/>
              <a:t>Scriptures you should understand</a:t>
            </a:r>
            <a:endParaRPr dirty="0"/>
          </a:p>
        </p:txBody>
      </p:sp>
      <p:pic>
        <p:nvPicPr>
          <p:cNvPr id="5" name="Picture 4" descr="A picture containing pattern, pixel, stitch&#10;&#10;Description automatically generated">
            <a:extLst>
              <a:ext uri="{FF2B5EF4-FFF2-40B4-BE49-F238E27FC236}">
                <a16:creationId xmlns:a16="http://schemas.microsoft.com/office/drawing/2014/main" id="{9EACA536-FEF3-582A-CD98-7B8093B759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3550" y="0"/>
            <a:ext cx="2838450" cy="2838450"/>
          </a:xfrm>
          <a:prstGeom prst="rect">
            <a:avLst/>
          </a:prstGeom>
        </p:spPr>
      </p:pic>
      <p:sp>
        <p:nvSpPr>
          <p:cNvPr id="7" name="TextBox 6">
            <a:extLst>
              <a:ext uri="{FF2B5EF4-FFF2-40B4-BE49-F238E27FC236}">
                <a16:creationId xmlns:a16="http://schemas.microsoft.com/office/drawing/2014/main" id="{0CA54DF3-F3E6-41A9-5137-A066DD3D76F3}"/>
              </a:ext>
            </a:extLst>
          </p:cNvPr>
          <p:cNvSpPr txBox="1"/>
          <p:nvPr/>
        </p:nvSpPr>
        <p:spPr>
          <a:xfrm>
            <a:off x="257476" y="288213"/>
            <a:ext cx="6097604" cy="461665"/>
          </a:xfrm>
          <a:prstGeom prst="rect">
            <a:avLst/>
          </a:prstGeom>
          <a:noFill/>
        </p:spPr>
        <p:txBody>
          <a:bodyPr wrap="square">
            <a:spAutoFit/>
          </a:bodyPr>
          <a:lstStyle/>
          <a:p>
            <a:r>
              <a:rPr lang="en-US" sz="2400" dirty="0" err="1">
                <a:solidFill>
                  <a:schemeClr val="bg1"/>
                </a:solidFill>
              </a:rPr>
              <a:t>www.BarrysBureau.com</a:t>
            </a:r>
            <a:endParaRPr lang="en-US" sz="24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baseline="30000" dirty="0">
                <a:solidFill>
                  <a:srgbClr val="F2EBE2"/>
                </a:solidFill>
              </a:rPr>
              <a:t>15</a:t>
            </a:r>
            <a:r>
              <a:rPr sz="5226" b="0" dirty="0">
                <a:solidFill>
                  <a:srgbClr val="F2EBE2"/>
                </a:solidFill>
              </a:rPr>
              <a:t> For you did not receive the spirit of slavery to fall back into fear, but you have received the Spirit of adoption as sons, by whom we cry, “Abba! Father!”</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Romans 8:14–17</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extLst>
      <p:ext uri="{BB962C8B-B14F-4D97-AF65-F5344CB8AC3E}">
        <p14:creationId xmlns:p14="http://schemas.microsoft.com/office/powerpoint/2010/main" val="169366097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baseline="30000" dirty="0">
                <a:solidFill>
                  <a:srgbClr val="F2EBE2"/>
                </a:solidFill>
              </a:rPr>
              <a:t>16</a:t>
            </a:r>
            <a:r>
              <a:rPr sz="5226" b="0" dirty="0">
                <a:solidFill>
                  <a:srgbClr val="F2EBE2"/>
                </a:solidFill>
              </a:rPr>
              <a:t> The Spirit himself bears witness with our spirit that we are children of God, </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Romans 8:14–17</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extLst>
      <p:ext uri="{BB962C8B-B14F-4D97-AF65-F5344CB8AC3E}">
        <p14:creationId xmlns:p14="http://schemas.microsoft.com/office/powerpoint/2010/main" val="225620335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226">
                <a:solidFill>
                  <a:srgbClr val="F2EBE2"/>
                </a:solidFill>
              </a:defRPr>
            </a:lvl1pPr>
          </a:lstStyle>
          <a:p>
            <a:pPr algn="l"/>
            <a:endParaRPr lang="en-US" sz="5226" b="0" dirty="0">
              <a:solidFill>
                <a:srgbClr val="F2EBE2"/>
              </a:solidFill>
            </a:endParaRPr>
          </a:p>
          <a:p>
            <a:pPr algn="l"/>
            <a:r>
              <a:rPr sz="5226" b="0" baseline="30000" dirty="0">
                <a:solidFill>
                  <a:srgbClr val="F2EBE2"/>
                </a:solidFill>
              </a:rPr>
              <a:t>17</a:t>
            </a:r>
            <a:r>
              <a:rPr sz="5226" b="0" dirty="0">
                <a:solidFill>
                  <a:srgbClr val="F2EBE2"/>
                </a:solidFill>
              </a:rPr>
              <a:t> and if children, then heirs—heirs of God and fellow heirs with Christ, provided we suffer with him in order that we may also be glorified with him.</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Romans 8:14–17</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extLst>
      <p:ext uri="{BB962C8B-B14F-4D97-AF65-F5344CB8AC3E}">
        <p14:creationId xmlns:p14="http://schemas.microsoft.com/office/powerpoint/2010/main" val="394843313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49"/>
            <a:ext cx="10858500" cy="2301109"/>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Scriptures for Us </a:t>
            </a:r>
            <a:endParaRPr lang="en-US" sz="7420" b="0" dirty="0">
              <a:solidFill>
                <a:srgbClr val="F2EBE2"/>
              </a:solidFill>
            </a:endParaRPr>
          </a:p>
          <a:p>
            <a:pPr algn="ctr"/>
            <a:r>
              <a:rPr sz="7420" b="0" dirty="0">
                <a:solidFill>
                  <a:srgbClr val="F2EBE2"/>
                </a:solidFill>
              </a:rPr>
              <a:t>(The Saved)</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49"/>
            <a:ext cx="10858500" cy="3404695"/>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Recognizing Opportunities to Share the Gospel</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302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3920">
                <a:solidFill>
                  <a:srgbClr val="F2EBE2"/>
                </a:solidFill>
              </a:defRPr>
            </a:lvl1pPr>
          </a:lstStyle>
          <a:p>
            <a:pPr marL="742950" indent="-742950" algn="l">
              <a:buFont typeface="+mj-lt"/>
              <a:buAutoNum type="arabicParenR"/>
            </a:pPr>
            <a:r>
              <a:rPr sz="3920" b="0" dirty="0">
                <a:solidFill>
                  <a:srgbClr val="F2EBE2"/>
                </a:solidFill>
              </a:rPr>
              <a:t>Asking questions about faith, God, or spirituality
Expressing dissatisfaction with their current beliefs or circumstances
Experiencing a life-changing event or crisis
Demonstrating curiosity or interest in Christian practices, such as attending church or Bible study</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233264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1. Be Quick to Listen and Slow to Speak</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baseline="30000" dirty="0">
                <a:solidFill>
                  <a:srgbClr val="F2EBE2"/>
                </a:solidFill>
              </a:rPr>
              <a:t>13</a:t>
            </a:r>
            <a:r>
              <a:rPr sz="5226" b="0" dirty="0">
                <a:solidFill>
                  <a:srgbClr val="F2EBE2"/>
                </a:solidFill>
              </a:rPr>
              <a:t> If one gives an answer before he hears, 
it is his folly and shame.</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Proverbs 18:13</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baseline="30000" dirty="0">
                <a:solidFill>
                  <a:srgbClr val="F2EBE2"/>
                </a:solidFill>
              </a:rPr>
              <a:t>20</a:t>
            </a:r>
            <a:r>
              <a:rPr sz="5226" b="0" dirty="0">
                <a:solidFill>
                  <a:srgbClr val="F2EBE2"/>
                </a:solidFill>
              </a:rPr>
              <a:t> Listen to advice and accept instruction, 
that you may gain wisdom in the future.</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Proverbs 19:20</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baseline="30000" dirty="0">
                <a:solidFill>
                  <a:srgbClr val="F2EBE2"/>
                </a:solidFill>
              </a:rPr>
              <a:t>19</a:t>
            </a:r>
            <a:r>
              <a:rPr sz="5226" b="0" dirty="0">
                <a:solidFill>
                  <a:srgbClr val="F2EBE2"/>
                </a:solidFill>
              </a:rPr>
              <a:t> Know this, my beloved brothers: let every person be quick to hear, slow to speak, slow to anger; </a:t>
            </a:r>
            <a:r>
              <a:rPr sz="5226" b="0" baseline="30000" dirty="0">
                <a:solidFill>
                  <a:srgbClr val="F2EBE2"/>
                </a:solidFill>
              </a:rPr>
              <a:t>20</a:t>
            </a:r>
            <a:r>
              <a:rPr sz="5226" b="0" dirty="0">
                <a:solidFill>
                  <a:srgbClr val="F2EBE2"/>
                </a:solidFill>
              </a:rPr>
              <a:t> for the anger of man does not produce the righteousness of God.</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James 1:19–20</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2269578"/>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Introduction and the Basics</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2343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2. Be adaptable not One Size Fits All</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226">
                <a:solidFill>
                  <a:srgbClr val="F2EBE2"/>
                </a:solidFill>
              </a:defRPr>
            </a:lvl1pPr>
          </a:lstStyle>
          <a:p>
            <a:pPr algn="l"/>
            <a:r>
              <a:rPr sz="5226" b="0" baseline="30000" dirty="0">
                <a:solidFill>
                  <a:srgbClr val="F2EBE2"/>
                </a:solidFill>
              </a:rPr>
              <a:t>5</a:t>
            </a:r>
            <a:r>
              <a:rPr sz="5226" b="0" dirty="0">
                <a:solidFill>
                  <a:srgbClr val="F2EBE2"/>
                </a:solidFill>
              </a:rPr>
              <a:t> Walk in wisdom toward outsiders, making the best use of the time. </a:t>
            </a:r>
            <a:r>
              <a:rPr sz="5226" b="0" baseline="30000" dirty="0">
                <a:solidFill>
                  <a:srgbClr val="F2EBE2"/>
                </a:solidFill>
              </a:rPr>
              <a:t>6</a:t>
            </a:r>
            <a:r>
              <a:rPr sz="5226" b="0" dirty="0">
                <a:solidFill>
                  <a:srgbClr val="F2EBE2"/>
                </a:solidFill>
              </a:rPr>
              <a:t> Let your speech always be gracious, seasoned with salt, so that you may know how you ought to answer each person.</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Colossians 4:5–6</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baseline="30000" dirty="0">
                <a:solidFill>
                  <a:srgbClr val="F2EBE2"/>
                </a:solidFill>
              </a:rPr>
              <a:t>22</a:t>
            </a:r>
            <a:r>
              <a:rPr sz="5226" b="0" dirty="0">
                <a:solidFill>
                  <a:srgbClr val="F2EBE2"/>
                </a:solidFill>
              </a:rPr>
              <a:t> To the weak I became weak, that I might win the weak. I have become all things to all people, that by all means I might save some.</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1 Corinthians 9:22</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baseline="30000" dirty="0">
                <a:solidFill>
                  <a:srgbClr val="F2EBE2"/>
                </a:solidFill>
              </a:rPr>
              <a:t>5</a:t>
            </a:r>
            <a:r>
              <a:rPr sz="5226" b="0" dirty="0">
                <a:solidFill>
                  <a:srgbClr val="F2EBE2"/>
                </a:solidFill>
              </a:rPr>
              <a:t> As for you, always be sober-minded, endure suffering, do the work of an evangelist, fulfill your ministry.</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2 Timothy 4:5</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226">
                <a:solidFill>
                  <a:srgbClr val="F2EBE2"/>
                </a:solidFill>
              </a:defRPr>
            </a:lvl1pPr>
          </a:lstStyle>
          <a:p>
            <a:pPr algn="l"/>
            <a:r>
              <a:rPr sz="5226" b="0" baseline="30000" dirty="0">
                <a:solidFill>
                  <a:srgbClr val="F2EBE2"/>
                </a:solidFill>
              </a:rPr>
              <a:t>15</a:t>
            </a:r>
            <a:r>
              <a:rPr sz="5226" b="0" dirty="0">
                <a:solidFill>
                  <a:srgbClr val="F2EBE2"/>
                </a:solidFill>
              </a:rPr>
              <a:t> but in your hearts honor Christ the Lord as holy, always being prepared to make a defense to anyone who asks you for a reason for the hope that is in you; yet do it with gentleness and respect,</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1 Peter 3:15</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2290598"/>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3. Going is Being a Child of God</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baseline="30000" dirty="0">
                <a:solidFill>
                  <a:srgbClr val="F2EBE2"/>
                </a:solidFill>
              </a:rPr>
              <a:t>8</a:t>
            </a:r>
            <a:r>
              <a:rPr sz="5226" b="0" dirty="0">
                <a:solidFill>
                  <a:srgbClr val="F2EBE2"/>
                </a:solidFill>
              </a:rPr>
              <a:t> And I heard the voice of the Lord saying, “Whom shall I send, and who will go for us?” Then I said, “Here I am! Send me.”</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Isaiah 6:8</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baseline="30000" dirty="0">
                <a:solidFill>
                  <a:srgbClr val="F2EBE2"/>
                </a:solidFill>
              </a:rPr>
              <a:t>3</a:t>
            </a:r>
            <a:r>
              <a:rPr sz="5226" b="0" dirty="0">
                <a:solidFill>
                  <a:srgbClr val="F2EBE2"/>
                </a:solidFill>
              </a:rPr>
              <a:t> Declare his glory among the nations, 
his marvelous works among all the peoples!</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Psalm 96:3</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baseline="30000" dirty="0">
                <a:solidFill>
                  <a:srgbClr val="F2EBE2"/>
                </a:solidFill>
              </a:rPr>
              <a:t>13</a:t>
            </a:r>
            <a:r>
              <a:rPr sz="5226" b="0" dirty="0">
                <a:solidFill>
                  <a:srgbClr val="F2EBE2"/>
                </a:solidFill>
              </a:rPr>
              <a:t> For “everyone who calls on the name of the Lord will be saved.” </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Romans 10:13–14</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226">
                <a:solidFill>
                  <a:srgbClr val="F2EBE2"/>
                </a:solidFill>
              </a:defRPr>
            </a:lvl1pPr>
          </a:lstStyle>
          <a:p>
            <a:pPr algn="l"/>
            <a:r>
              <a:rPr sz="5226" b="0" baseline="30000" dirty="0">
                <a:solidFill>
                  <a:srgbClr val="F2EBE2"/>
                </a:solidFill>
              </a:rPr>
              <a:t>14</a:t>
            </a:r>
            <a:r>
              <a:rPr sz="5226" b="0" dirty="0">
                <a:solidFill>
                  <a:srgbClr val="F2EBE2"/>
                </a:solidFill>
              </a:rPr>
              <a:t> How then will they call on him in whom they have not believed? And how are they to believe in him of whom they have never heard? And how are they to hear without someone preaching?</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Romans 10:13–14</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extLst>
      <p:ext uri="{BB962C8B-B14F-4D97-AF65-F5344CB8AC3E}">
        <p14:creationId xmlns:p14="http://schemas.microsoft.com/office/powerpoint/2010/main" val="49810205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302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3920">
                <a:solidFill>
                  <a:srgbClr val="F2EBE2"/>
                </a:solidFill>
              </a:defRPr>
            </a:lvl1pPr>
          </a:lstStyle>
          <a:p>
            <a:pPr algn="l"/>
            <a:r>
              <a:rPr sz="8000" b="1" u="sng" dirty="0">
                <a:solidFill>
                  <a:srgbClr val="F2EBE2"/>
                </a:solidFill>
              </a:rPr>
              <a:t>Rules of Engagement</a:t>
            </a:r>
            <a:endParaRPr lang="en-US" sz="8000" b="1" u="sng" dirty="0">
              <a:solidFill>
                <a:srgbClr val="F2EBE2"/>
              </a:solidFill>
            </a:endParaRPr>
          </a:p>
          <a:p>
            <a:pPr algn="l"/>
            <a:r>
              <a:rPr sz="3920" b="0" dirty="0">
                <a:solidFill>
                  <a:srgbClr val="F2EBE2"/>
                </a:solidFill>
              </a:rPr>
              <a:t>
1. People have sincere beliefs
2. Connect before Content
3. Stick to the Bible 
4. Be Patient</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2290598"/>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4. We are Never Alone in Evangelism</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226">
                <a:solidFill>
                  <a:srgbClr val="F2EBE2"/>
                </a:solidFill>
              </a:defRPr>
            </a:lvl1pPr>
          </a:lstStyle>
          <a:p>
            <a:pPr algn="l"/>
            <a:r>
              <a:rPr sz="5226" b="0" baseline="30000" dirty="0">
                <a:solidFill>
                  <a:srgbClr val="F2EBE2"/>
                </a:solidFill>
              </a:rPr>
              <a:t>8</a:t>
            </a:r>
            <a:r>
              <a:rPr sz="5226" b="0" dirty="0">
                <a:solidFill>
                  <a:srgbClr val="F2EBE2"/>
                </a:solidFill>
              </a:rPr>
              <a:t> </a:t>
            </a:r>
            <a:r>
              <a:rPr sz="5226" b="0" dirty="0">
                <a:solidFill>
                  <a:srgbClr val="FF0000"/>
                </a:solidFill>
              </a:rPr>
              <a:t>But you will receive power when the Holy Spirit has come upon you, and you will be my witnesses in Jerusalem and in all Judea and Samaria, and to the end of the earth.”</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Acts 1:8</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baseline="30000" dirty="0">
                <a:solidFill>
                  <a:srgbClr val="F2EBE2"/>
                </a:solidFill>
              </a:rPr>
              <a:t>32</a:t>
            </a:r>
            <a:r>
              <a:rPr sz="5226" b="0" dirty="0">
                <a:solidFill>
                  <a:srgbClr val="F2EBE2"/>
                </a:solidFill>
              </a:rPr>
              <a:t> And we are witnesses to these things, and so is the Holy Spirit, whom God has given to those who obey him.”</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Acts 5:32</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baseline="30000" dirty="0">
                <a:solidFill>
                  <a:srgbClr val="F2EBE2"/>
                </a:solidFill>
              </a:rPr>
              <a:t>4</a:t>
            </a:r>
            <a:r>
              <a:rPr sz="5226" b="0" dirty="0">
                <a:solidFill>
                  <a:srgbClr val="F2EBE2"/>
                </a:solidFill>
              </a:rPr>
              <a:t> For the weapons of our warfare are not of the flesh but have divine power to destroy strongholds. </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2 Corinthians 10:4–5</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lang="en-US" sz="5226" b="0" baseline="30000" dirty="0">
                <a:solidFill>
                  <a:srgbClr val="F2EBE2"/>
                </a:solidFill>
              </a:rPr>
              <a:t>5</a:t>
            </a:r>
            <a:r>
              <a:rPr sz="5226" b="0" dirty="0">
                <a:solidFill>
                  <a:srgbClr val="F2EBE2"/>
                </a:solidFill>
              </a:rPr>
              <a:t> We destroy arguments and every lofty opinion raised against the knowledge of God, and take every thought captive to obey Christ,</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2 Corinthians 10:4–5</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extLst>
      <p:ext uri="{BB962C8B-B14F-4D97-AF65-F5344CB8AC3E}">
        <p14:creationId xmlns:p14="http://schemas.microsoft.com/office/powerpoint/2010/main" val="115412377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49"/>
            <a:ext cx="10858500" cy="2311619"/>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Scriptures for Them </a:t>
            </a:r>
            <a:endParaRPr lang="en-US" sz="7420" b="0" dirty="0">
              <a:solidFill>
                <a:srgbClr val="F2EBE2"/>
              </a:solidFill>
            </a:endParaRPr>
          </a:p>
          <a:p>
            <a:pPr algn="ctr"/>
            <a:r>
              <a:rPr sz="7420" b="0" dirty="0">
                <a:solidFill>
                  <a:srgbClr val="F2EBE2"/>
                </a:solidFill>
              </a:rPr>
              <a:t>(The Lost)</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a:spLocks noGrp="1"/>
          </p:cNvSpPr>
          <p:nvPr>
            <p:ph type="body"/>
          </p:nvPr>
        </p:nvSpPr>
        <p:spPr>
          <a:xfrm>
            <a:off x="666750" y="3079531"/>
            <a:ext cx="10858500" cy="2152431"/>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ctr">
              <a:defRPr sz="7420">
                <a:solidFill>
                  <a:srgbClr val="F2EBE2"/>
                </a:solidFill>
              </a:defRPr>
            </a:lvl1pPr>
          </a:lstStyle>
          <a:p>
            <a:pPr algn="ctr"/>
            <a:r>
              <a:rPr sz="7420" b="0" dirty="0">
                <a:solidFill>
                  <a:srgbClr val="F2EBE2"/>
                </a:solidFill>
              </a:rPr>
              <a:t>Humankind </a:t>
            </a:r>
            <a:endParaRPr lang="en-US" sz="7420" b="0" dirty="0">
              <a:solidFill>
                <a:srgbClr val="F2EBE2"/>
              </a:solidFill>
            </a:endParaRPr>
          </a:p>
          <a:p>
            <a:pPr algn="ctr"/>
            <a:r>
              <a:rPr sz="7420" b="0" dirty="0">
                <a:solidFill>
                  <a:srgbClr val="F2EBE2"/>
                </a:solidFill>
              </a:rPr>
              <a:t>3 God given inner needs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Love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2311619"/>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7420">
                <a:solidFill>
                  <a:srgbClr val="F2EBE2"/>
                </a:solidFill>
              </a:defRPr>
            </a:lvl1pPr>
          </a:lstStyle>
          <a:p>
            <a:pPr algn="ctr"/>
            <a:r>
              <a:rPr sz="4800" b="0" dirty="0">
                <a:solidFill>
                  <a:srgbClr val="F2EBE2"/>
                </a:solidFill>
              </a:rPr>
              <a:t>Jn 15:12 - receiving an unchanging, unconditional commitment from another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a:spLocks noGrp="1"/>
          </p:cNvSpPr>
          <p:nvPr>
            <p:ph type="body"/>
          </p:nvPr>
        </p:nvSpPr>
        <p:spPr>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dirty="0">
                <a:solidFill>
                  <a:srgbClr val="F2EBE2"/>
                </a:solidFill>
              </a:rPr>
              <a:t>12 “This is my commandment, that you love one another as I have loved you.</a:t>
            </a:r>
          </a:p>
        </p:txBody>
      </p:sp>
      <p:sp>
        <p:nvSpPr>
          <p:cNvPr id="3" name="New Shape"/>
          <p:cNvSpPr>
            <a:spLocks noGrp="1"/>
          </p:cNvSpPr>
          <p:nvPr>
            <p:ph type="body" idx="1"/>
          </p:nvPr>
        </p:nvSpPr>
        <p:spPr>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John 15:12</a:t>
            </a:r>
          </a:p>
        </p:txBody>
      </p:sp>
      <p:sp>
        <p:nvSpPr>
          <p:cNvPr id="4" name="New Shape"/>
          <p:cNvSpPr>
            <a:spLocks noGrp="1"/>
          </p:cNvSpPr>
          <p:nvPr>
            <p:ph type="body" idx="2"/>
          </p:nvPr>
        </p:nvSpPr>
        <p:spPr>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2280088"/>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Four Principles of Personal Evangelism</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Significance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49"/>
            <a:ext cx="10858500" cy="169151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Autofit/>
          </a:bodyPr>
          <a:lstStyle>
            <a:lvl1pPr algn="ctr">
              <a:defRPr sz="7420">
                <a:solidFill>
                  <a:srgbClr val="F2EBE2"/>
                </a:solidFill>
              </a:defRPr>
            </a:lvl1pPr>
          </a:lstStyle>
          <a:p>
            <a:pPr algn="ctr"/>
            <a:r>
              <a:rPr sz="4800" b="0" dirty="0">
                <a:solidFill>
                  <a:srgbClr val="F2EBE2"/>
                </a:solidFill>
              </a:rPr>
              <a:t>Ps 57:2 - knowing the meaning and purpose for your life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a:spLocks noGrp="1"/>
          </p:cNvSpPr>
          <p:nvPr>
            <p:ph type="body"/>
          </p:nvPr>
        </p:nvSpPr>
        <p:spPr>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a:solidFill>
                  <a:srgbClr val="F2EBE2"/>
                </a:solidFill>
              </a:rPr>
              <a:t>2 I cry out to God Most High, 
to God who fulfills his purpose for me.</a:t>
            </a:r>
          </a:p>
        </p:txBody>
      </p:sp>
      <p:sp>
        <p:nvSpPr>
          <p:cNvPr id="3" name="New Shape"/>
          <p:cNvSpPr>
            <a:spLocks noGrp="1"/>
          </p:cNvSpPr>
          <p:nvPr>
            <p:ph type="body" idx="1"/>
          </p:nvPr>
        </p:nvSpPr>
        <p:spPr>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Psalm 57:2</a:t>
            </a:r>
          </a:p>
        </p:txBody>
      </p:sp>
      <p:sp>
        <p:nvSpPr>
          <p:cNvPr id="4" name="New Shape"/>
          <p:cNvSpPr>
            <a:spLocks noGrp="1"/>
          </p:cNvSpPr>
          <p:nvPr>
            <p:ph type="body" idx="2"/>
          </p:nvPr>
        </p:nvSpPr>
        <p:spPr>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97522"/>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Security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49"/>
            <a:ext cx="10858500" cy="2364171"/>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Autofit/>
          </a:bodyPr>
          <a:lstStyle>
            <a:lvl1pPr algn="ctr">
              <a:defRPr sz="7420">
                <a:solidFill>
                  <a:srgbClr val="F2EBE2"/>
                </a:solidFill>
              </a:defRPr>
            </a:lvl1pPr>
          </a:lstStyle>
          <a:p>
            <a:pPr algn="ctr"/>
            <a:r>
              <a:rPr sz="4800" b="0" dirty="0">
                <a:solidFill>
                  <a:srgbClr val="F2EBE2"/>
                </a:solidFill>
              </a:rPr>
              <a:t>Pro 14:26 - being grounded with an unshakable sense of belonging and acceptance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a:spLocks noGrp="1"/>
          </p:cNvSpPr>
          <p:nvPr>
            <p:ph type="body"/>
          </p:nvPr>
        </p:nvSpPr>
        <p:spPr>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a:solidFill>
                  <a:srgbClr val="F2EBE2"/>
                </a:solidFill>
              </a:rPr>
              <a:t>26 In the fear of the Lord one has strong confidence, 
and his children will have a refuge.</a:t>
            </a:r>
          </a:p>
        </p:txBody>
      </p:sp>
      <p:sp>
        <p:nvSpPr>
          <p:cNvPr id="3" name="New Shape"/>
          <p:cNvSpPr>
            <a:spLocks noGrp="1"/>
          </p:cNvSpPr>
          <p:nvPr>
            <p:ph type="body" idx="1"/>
          </p:nvPr>
        </p:nvSpPr>
        <p:spPr>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Proverbs 14:26</a:t>
            </a:r>
          </a:p>
        </p:txBody>
      </p:sp>
      <p:sp>
        <p:nvSpPr>
          <p:cNvPr id="4" name="New Shape"/>
          <p:cNvSpPr>
            <a:spLocks noGrp="1"/>
          </p:cNvSpPr>
          <p:nvPr>
            <p:ph type="body" idx="2"/>
          </p:nvPr>
        </p:nvSpPr>
        <p:spPr>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49"/>
            <a:ext cx="10858500" cy="2322129"/>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1. Salvation is a Gift, Not the Result of Works</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lang="en-US" sz="5226" b="0" baseline="30000" dirty="0">
                <a:solidFill>
                  <a:srgbClr val="F2EBE2"/>
                </a:solidFill>
              </a:rPr>
              <a:t>8</a:t>
            </a:r>
            <a:r>
              <a:rPr lang="en-US" sz="5226" b="0" dirty="0">
                <a:solidFill>
                  <a:srgbClr val="F2EBE2"/>
                </a:solidFill>
              </a:rPr>
              <a:t> </a:t>
            </a:r>
            <a:r>
              <a:rPr sz="5226" b="0" dirty="0">
                <a:solidFill>
                  <a:srgbClr val="F2EBE2"/>
                </a:solidFill>
              </a:rPr>
              <a:t>For by grace you have been saved through faith. And this is not your own doing; it is the gift of God, </a:t>
            </a:r>
            <a:r>
              <a:rPr lang="en-US" sz="5226" b="0" baseline="30000" dirty="0">
                <a:solidFill>
                  <a:srgbClr val="F2EBE2"/>
                </a:solidFill>
              </a:rPr>
              <a:t>9</a:t>
            </a:r>
            <a:r>
              <a:rPr lang="en-US" sz="5226" b="0" dirty="0">
                <a:solidFill>
                  <a:srgbClr val="F2EBE2"/>
                </a:solidFill>
              </a:rPr>
              <a:t> </a:t>
            </a:r>
            <a:r>
              <a:rPr sz="5226" b="0" dirty="0">
                <a:solidFill>
                  <a:srgbClr val="F2EBE2"/>
                </a:solidFill>
              </a:rPr>
              <a:t>not a result of works, so that no one may boast.</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Ephesians 2:8–9</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233264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2. The Power of Salvation is Available</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lang="en-US" sz="5226" b="0" baseline="30000" dirty="0">
                <a:solidFill>
                  <a:srgbClr val="F2EBE2"/>
                </a:solidFill>
              </a:rPr>
              <a:t>16</a:t>
            </a:r>
            <a:r>
              <a:rPr lang="en-US" sz="5226" b="0" dirty="0">
                <a:solidFill>
                  <a:srgbClr val="F2EBE2"/>
                </a:solidFill>
              </a:rPr>
              <a:t> </a:t>
            </a:r>
            <a:r>
              <a:rPr sz="5226" b="0" dirty="0">
                <a:solidFill>
                  <a:srgbClr val="F2EBE2"/>
                </a:solidFill>
              </a:rPr>
              <a:t>For I am not ashamed of the gospel, for it is the power of God for salvation to everyone who believes, to the Jew first and also to the Greek.</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Romans 1:16</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302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3920">
                <a:solidFill>
                  <a:srgbClr val="F2EBE2"/>
                </a:solidFill>
              </a:defRPr>
            </a:lvl1pPr>
          </a:lstStyle>
          <a:p>
            <a:pPr algn="l"/>
            <a:r>
              <a:rPr sz="4000" b="1" u="sng" dirty="0">
                <a:solidFill>
                  <a:srgbClr val="F2EBE2"/>
                </a:solidFill>
              </a:rPr>
              <a:t>The Four Principles in Personal Evangelism</a:t>
            </a:r>
            <a:endParaRPr lang="en-US" sz="4000" b="1" u="sng" dirty="0">
              <a:solidFill>
                <a:srgbClr val="F2EBE2"/>
              </a:solidFill>
            </a:endParaRPr>
          </a:p>
          <a:p>
            <a:pPr algn="l"/>
            <a:r>
              <a:rPr sz="3920" b="0" dirty="0">
                <a:solidFill>
                  <a:srgbClr val="F2EBE2"/>
                </a:solidFill>
              </a:rPr>
              <a:t>
1. Pray
2. Proclaim
3. Persevere
4. Patience</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2290598"/>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3. A Message for the World</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226">
                <a:solidFill>
                  <a:srgbClr val="F2EBE2"/>
                </a:solidFill>
              </a:defRPr>
            </a:lvl1pPr>
          </a:lstStyle>
          <a:p>
            <a:pPr algn="l"/>
            <a:r>
              <a:rPr lang="en-US" sz="5226" b="0" baseline="30000" dirty="0">
                <a:solidFill>
                  <a:srgbClr val="F2EBE2"/>
                </a:solidFill>
              </a:rPr>
              <a:t>15</a:t>
            </a:r>
            <a:r>
              <a:rPr lang="en-US" sz="5226" b="0" dirty="0">
                <a:solidFill>
                  <a:srgbClr val="F2EBE2"/>
                </a:solidFill>
              </a:rPr>
              <a:t> </a:t>
            </a:r>
            <a:r>
              <a:rPr sz="5226" b="0" dirty="0">
                <a:solidFill>
                  <a:srgbClr val="F2EBE2"/>
                </a:solidFill>
              </a:rPr>
              <a:t>And he said to them, </a:t>
            </a:r>
            <a:r>
              <a:rPr sz="5226" b="0" dirty="0">
                <a:solidFill>
                  <a:srgbClr val="FF0000"/>
                </a:solidFill>
              </a:rPr>
              <a:t>“Go into all the world and proclaim the gospel to the whole creation. </a:t>
            </a:r>
            <a:r>
              <a:rPr lang="en-US" sz="5226" b="0" baseline="30000" dirty="0">
                <a:solidFill>
                  <a:srgbClr val="F2EBE2"/>
                </a:solidFill>
              </a:rPr>
              <a:t>16</a:t>
            </a:r>
            <a:r>
              <a:rPr lang="en-US" sz="5226" b="0" dirty="0">
                <a:solidFill>
                  <a:srgbClr val="F2EBE2"/>
                </a:solidFill>
              </a:rPr>
              <a:t> </a:t>
            </a:r>
            <a:r>
              <a:rPr sz="5226" b="0" dirty="0">
                <a:solidFill>
                  <a:srgbClr val="FF0000"/>
                </a:solidFill>
              </a:rPr>
              <a:t>Whoever believes and is baptized will be saved, but whoever does not believe will be condemned.</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Mark 16:15–16</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49"/>
            <a:ext cx="10858500" cy="2322129"/>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4. God’s Love Demonstrated</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lang="en-US" sz="5226" b="0" baseline="30000" dirty="0">
                <a:solidFill>
                  <a:srgbClr val="F2EBE2"/>
                </a:solidFill>
              </a:rPr>
              <a:t>9</a:t>
            </a:r>
            <a:r>
              <a:rPr lang="en-US" sz="5226" b="0" dirty="0">
                <a:solidFill>
                  <a:srgbClr val="F2EBE2"/>
                </a:solidFill>
              </a:rPr>
              <a:t> </a:t>
            </a:r>
            <a:r>
              <a:rPr sz="5226" b="0" dirty="0">
                <a:solidFill>
                  <a:srgbClr val="F2EBE2"/>
                </a:solidFill>
              </a:rPr>
              <a:t>In this the love of God was made manifest among us, that God sent his only Son into the world, so that we might live through him.</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1 John 4:9–10</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lang="en-US" sz="5226" b="0" baseline="30000" dirty="0">
                <a:solidFill>
                  <a:srgbClr val="F2EBE2"/>
                </a:solidFill>
              </a:rPr>
              <a:t>10</a:t>
            </a:r>
            <a:r>
              <a:rPr lang="en-US" sz="5226" b="0" dirty="0">
                <a:solidFill>
                  <a:srgbClr val="F2EBE2"/>
                </a:solidFill>
              </a:rPr>
              <a:t> </a:t>
            </a:r>
            <a:r>
              <a:rPr sz="5226" b="0" dirty="0">
                <a:solidFill>
                  <a:srgbClr val="F2EBE2"/>
                </a:solidFill>
              </a:rPr>
              <a:t>In this is love, not that we have loved God but that he loved us and sent his Son to be the propitiation for our sins.</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1 John 4:9–10</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extLst>
      <p:ext uri="{BB962C8B-B14F-4D97-AF65-F5344CB8AC3E}">
        <p14:creationId xmlns:p14="http://schemas.microsoft.com/office/powerpoint/2010/main" val="266698766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3143250"/>
            <a:ext cx="10858500" cy="111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420">
                <a:solidFill>
                  <a:srgbClr val="F2EBE2"/>
                </a:solidFill>
              </a:defRPr>
            </a:lvl1pPr>
          </a:lstStyle>
          <a:p>
            <a:pPr algn="ctr"/>
            <a:r>
              <a:rPr sz="7420" b="0" dirty="0">
                <a:solidFill>
                  <a:srgbClr val="F2EBE2"/>
                </a:solidFill>
              </a:rPr>
              <a:t>Being versus Doing</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baseline="30000" dirty="0">
                <a:solidFill>
                  <a:srgbClr val="F2EBE2"/>
                </a:solidFill>
              </a:rPr>
              <a:t>5</a:t>
            </a:r>
            <a:r>
              <a:rPr sz="5226" b="0" dirty="0">
                <a:solidFill>
                  <a:srgbClr val="F2EBE2"/>
                </a:solidFill>
              </a:rPr>
              <a:t> I am the vine; you are the branches. Whoever abides in me and I in him, he it is that bears much fruit, for apart from me you can do nothing.</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John 15:5</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baseline="30000" dirty="0">
                <a:solidFill>
                  <a:srgbClr val="F2EBE2"/>
                </a:solidFill>
              </a:rPr>
              <a:t>22</a:t>
            </a:r>
            <a:r>
              <a:rPr sz="5226" b="0" dirty="0">
                <a:solidFill>
                  <a:srgbClr val="F2EBE2"/>
                </a:solidFill>
              </a:rPr>
              <a:t> But be doers of the word, and not hearers only, deceiving yourselves.</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James 1:22</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2EBE2"/>
                </a:solidFill>
              </a:defRPr>
            </a:lvl1pPr>
          </a:lstStyle>
          <a:p>
            <a:pPr algn="l"/>
            <a:r>
              <a:rPr sz="5226" b="0" baseline="30000" dirty="0">
                <a:solidFill>
                  <a:srgbClr val="F2EBE2"/>
                </a:solidFill>
              </a:rPr>
              <a:t>14</a:t>
            </a:r>
            <a:r>
              <a:rPr sz="5226" b="0" dirty="0">
                <a:solidFill>
                  <a:srgbClr val="F2EBE2"/>
                </a:solidFill>
              </a:rPr>
              <a:t> For all who are led by the Spirit of God are sons of God. </a:t>
            </a: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2EBE2"/>
                </a:solidFill>
              </a:defRPr>
            </a:lvl1pPr>
          </a:lstStyle>
          <a:p>
            <a:pPr algn="l"/>
            <a:r>
              <a:rPr sz="3920" b="0">
                <a:solidFill>
                  <a:srgbClr val="F2EBE2"/>
                </a:solidFill>
              </a:rPr>
              <a:t>Romans 8:14–17</a:t>
            </a: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2EBE2"/>
                </a:solidFill>
              </a:defRPr>
            </a:lvl1pPr>
          </a:lstStyle>
          <a:p>
            <a:pPr algn="r"/>
            <a:r>
              <a:rPr sz="2193" b="0">
                <a:solidFill>
                  <a:srgbClr val="F2EBE2"/>
                </a:solidFill>
              </a:rPr>
              <a:t>ESV</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1158</Words>
  <Application>Microsoft Macintosh PowerPoint</Application>
  <PresentationFormat>Widescreen</PresentationFormat>
  <Paragraphs>120</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Barry Johnson</cp:lastModifiedBy>
  <cp:revision>5</cp:revision>
  <dcterms:modified xsi:type="dcterms:W3CDTF">2023-07-08T22:38:28Z</dcterms:modified>
</cp:coreProperties>
</file>