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1pPr>
    <a:lvl2pPr marL="0" marR="0" indent="4572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2pPr>
    <a:lvl3pPr marL="0" marR="0" indent="9144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3pPr>
    <a:lvl4pPr marL="0" marR="0" indent="13716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4pPr>
    <a:lvl5pPr marL="0" marR="0" indent="18288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5pPr>
    <a:lvl6pPr marL="0" marR="0" indent="22860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6pPr>
    <a:lvl7pPr marL="0" marR="0" indent="27432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7pPr>
    <a:lvl8pPr marL="0" marR="0" indent="32004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8pPr>
    <a:lvl9pPr marL="0" marR="0" indent="36576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8" name="Shape 168"/>
          <p:cNvSpPr/>
          <p:nvPr>
            <p:ph type="sldImg"/>
          </p:nvPr>
        </p:nvSpPr>
        <p:spPr>
          <a:xfrm>
            <a:off x="1143000" y="685800"/>
            <a:ext cx="4572000" cy="3429000"/>
          </a:xfrm>
          <a:prstGeom prst="rect">
            <a:avLst/>
          </a:prstGeom>
        </p:spPr>
        <p:txBody>
          <a:bodyPr/>
          <a:lstStyle/>
          <a:p>
            <a:pPr/>
          </a:p>
        </p:txBody>
      </p:sp>
      <p:sp>
        <p:nvSpPr>
          <p:cNvPr id="169" name="Shape 16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Shape 176"/>
          <p:cNvSpPr/>
          <p:nvPr>
            <p:ph type="sldImg"/>
          </p:nvPr>
        </p:nvSpPr>
        <p:spPr>
          <a:prstGeom prst="rect">
            <a:avLst/>
          </a:prstGeom>
        </p:spPr>
        <p:txBody>
          <a:bodyPr/>
          <a:lstStyle/>
          <a:p>
            <a:pPr/>
          </a:p>
        </p:txBody>
      </p:sp>
      <p:sp>
        <p:nvSpPr>
          <p:cNvPr id="177" name="Shape 177"/>
          <p:cNvSpPr/>
          <p:nvPr>
            <p:ph type="body" sz="quarter" idx="1"/>
          </p:nvPr>
        </p:nvSpPr>
        <p:spPr>
          <a:prstGeom prst="rect">
            <a:avLst/>
          </a:prstGeom>
        </p:spPr>
        <p:txBody>
          <a:bodyPr/>
          <a:lstStyle/>
          <a:p>
            <a:pPr/>
            <a:r>
              <a:rPr b="1" u="sng"/>
              <a:t>Physical intimacy</a:t>
            </a:r>
            <a:r>
              <a:t> involves any form of physical closeness or contact between individuals, typically in a romantic or sexual context. This can include activities such as holding hands, hugging, kissing, cuddling, and sexual intercourse. Physical intimacy plays a crucial role in romantic relationships, contributing to feelings of connection, pleasure, and bonding between partners. It often complements emotional intimacy, strengthening the overall connection between individuals.</a:t>
            </a:r>
          </a:p>
          <a:p>
            <a:pPr/>
          </a:p>
          <a:p>
            <a:pPr/>
            <a:r>
              <a:rPr b="1" u="sng"/>
              <a:t>Emotional intimacy</a:t>
            </a:r>
            <a:r>
              <a:t> refers to the close and profound connection between individuals that involves sharing feelings, thoughts, and vulnerabilities in a deep and meaningful way. It's characterized by trust, empathy, and understanding, allowing people to feel safe and accepted in expressing their true selves to each other. Emotional intimacy can enhance relationships, fostering a sense of closeness and bonding.</a:t>
            </a:r>
          </a:p>
          <a:p>
            <a:pPr/>
          </a:p>
          <a:p>
            <a:pPr/>
            <a:r>
              <a:rPr b="1" u="sng"/>
              <a:t>Intellectual intimacy</a:t>
            </a:r>
            <a:r>
              <a:t> refers to the deep connection between individuals based on shared intellectual interests, stimulating conversations, and mutual respect for each other's ideas and thoughts. It involves engaging in meaningful discussions, exchanging ideas, and challenging each other intellectually. Intellectual intimacy fosters a sense of mental connection and understanding, contributing to the overall depth of a relationship. This type of intimacy can be found in various contexts, including friendships, romantic partnerships, and professional relationships.</a:t>
            </a:r>
          </a:p>
          <a:p>
            <a:pPr/>
          </a:p>
          <a:p>
            <a:pPr/>
            <a:r>
              <a:rPr b="1" u="sng"/>
              <a:t>Spiritual intimacy</a:t>
            </a:r>
            <a:r>
              <a:t> refers to the deep connection and shared understanding of spiritual beliefs, values, and experiences between individuals. It involves a profound connection at the level of one's spiritual beliefs, practices, and worldview. This type of intimacy often includes activities such as praying together, participating in religious rituals or ceremonies, and discussing spiritual matters. Spiritual intimacy fosters a sense of unity, trust, and support within relationships, as individuals feel connected not only on a physical and emotional level but also on a spiritual level. It can be a significant aspect of various relationships, including romantic partnerships, friendships, and spiritual communities.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Shape 238"/>
          <p:cNvSpPr/>
          <p:nvPr>
            <p:ph type="sldImg"/>
          </p:nvPr>
        </p:nvSpPr>
        <p:spPr>
          <a:prstGeom prst="rect">
            <a:avLst/>
          </a:prstGeom>
        </p:spPr>
        <p:txBody>
          <a:bodyPr/>
          <a:lstStyle/>
          <a:p>
            <a:pPr/>
          </a:p>
        </p:txBody>
      </p:sp>
      <p:sp>
        <p:nvSpPr>
          <p:cNvPr id="239" name="Shape 239"/>
          <p:cNvSpPr/>
          <p:nvPr>
            <p:ph type="body" sz="quarter" idx="1"/>
          </p:nvPr>
        </p:nvSpPr>
        <p:spPr>
          <a:prstGeom prst="rect">
            <a:avLst/>
          </a:prstGeom>
        </p:spPr>
        <p:txBody>
          <a:bodyPr/>
          <a:lstStyle/>
          <a:p>
            <a:pPr/>
            <a:r>
              <a:t>Research on the benefits of prioritizing emotional and intellectual intimacy before physical intimacy in relationships is ongoing and encompasses various fields such as psychology, sociology, and relationship studies. While specific studies may vary, several pieces of research suggest positive outcomes associated with this approach:</a:t>
            </a:r>
          </a:p>
          <a:p>
            <a:pPr/>
          </a:p>
          <a:p>
            <a:pPr/>
            <a:r>
              <a:t>1. Relationship Satisfaction: Studies have found that couples who prioritize emotional intimacy report higher levels of relationship satisfaction and commitment. For example, a study published in the Journal of Social and Personal Relationships (2016) found that emotional intimacy was a strong predictor of relationship satisfaction and stability over time.</a:t>
            </a:r>
          </a:p>
          <a:p>
            <a:pPr/>
            <a:r>
              <a:t>2. Longevity and Stability: Research indicates that relationships built on a foundation of emotional and intellectual intimacy are more likely to endure over the long term. A study published in the Journal of Family Psychology (2004) found that couples who delay sexual involvement reported higher levels of marital satisfaction and stability compared to those who became sexually involved early in their relationship.</a:t>
            </a:r>
          </a:p>
          <a:p>
            <a:pPr/>
            <a:r>
              <a:t>3. Communication and Conflict Resolution: Emotional intimacy fosters open and effective communication between partners, which is essential for resolving conflicts and addressing issues within the relationship. Studies have shown that couples with strong emotional bonds are better able to communicate their needs, express empathy, and navigate challenges together.</a:t>
            </a:r>
          </a:p>
          <a:p>
            <a:pPr/>
            <a:r>
              <a:t>4. Trust and Security: Emotional intimacy contributes to the development of trust and security within the relationship. Research suggests that couples who feel emotionally connected are more likely to trust each other, rely on each other for support, and feel secure in their bond.</a:t>
            </a:r>
          </a:p>
          <a:p>
            <a:pPr/>
            <a:r>
              <a:t>5. Overall Well-Being: Strong emotional and intellectual intimacy has been associated with greater overall well-being and happiness for individuals in relationships. Research indicates that couples who prioritize emotional connection and companionship report higher levels of life satisfaction and psychological well-being.</a:t>
            </a:r>
          </a:p>
          <a:p>
            <a:pPr/>
          </a:p>
          <a:p>
            <a:pPr/>
            <a:r>
              <a:t>While individual studies contribute to our understanding of the benefits of prioritizing emotional and intellectual intimacy, ongoing research continues to explore the complexities of intimate relationships and their impact on individual and relational outcomes.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Shape 242"/>
          <p:cNvSpPr/>
          <p:nvPr>
            <p:ph type="sldImg"/>
          </p:nvPr>
        </p:nvSpPr>
        <p:spPr>
          <a:prstGeom prst="rect">
            <a:avLst/>
          </a:prstGeom>
        </p:spPr>
        <p:txBody>
          <a:bodyPr/>
          <a:lstStyle/>
          <a:p>
            <a:pPr/>
          </a:p>
        </p:txBody>
      </p:sp>
      <p:sp>
        <p:nvSpPr>
          <p:cNvPr id="243" name="Shape 243"/>
          <p:cNvSpPr/>
          <p:nvPr>
            <p:ph type="body" sz="quarter" idx="1"/>
          </p:nvPr>
        </p:nvSpPr>
        <p:spPr>
          <a:prstGeom prst="rect">
            <a:avLst/>
          </a:prstGeom>
        </p:spPr>
        <p:txBody>
          <a:bodyPr/>
          <a:lstStyle/>
          <a:p>
            <a:pPr/>
            <a:r>
              <a:t>Experiencing Spiritual Love</a:t>
            </a:r>
          </a:p>
          <a:p>
            <a:pPr/>
            <a:r>
              <a:t>So how can we experience “Spiritual Love,” which is the highest form of Love? </a:t>
            </a:r>
          </a:p>
          <a:p>
            <a:pPr/>
          </a:p>
          <a:p>
            <a:pPr/>
            <a:r>
              <a:t>1. Operate in your relationship intentionally in all four areas of intimacy.</a:t>
            </a:r>
          </a:p>
          <a:p>
            <a:pPr lvl="2" marL="2185458" indent="-407458">
              <a:buSzPct val="100000"/>
              <a:buAutoNum type="arabicPeriod" startAt="1"/>
            </a:pPr>
            <a:r>
              <a:t>A good sex life is the result of good intellectual, emotional connection between partners.</a:t>
            </a:r>
          </a:p>
          <a:p>
            <a:pPr lvl="2" marL="2185458" indent="-407458">
              <a:buSzPct val="100000"/>
              <a:buAutoNum type="arabicPeriod" startAt="1"/>
            </a:pPr>
            <a:r>
              <a:t>Spiritual Intimacy can carry a relationship through anything!</a:t>
            </a:r>
          </a:p>
          <a:p>
            <a:pPr/>
            <a:r>
              <a:t>2. Follow Biblical teachings together as a couple. </a:t>
            </a:r>
          </a:p>
          <a:p>
            <a:pPr lvl="1" marL="1296458" indent="-407458">
              <a:buSzPct val="100000"/>
              <a:buAutoNum type="arabicPeriod" startAt="1"/>
            </a:pPr>
            <a:r>
              <a:t>Matthew 19:6 (ESV): 6 So they are no longer two but one flesh. What therefore God has joined together, let not man separate.” </a:t>
            </a:r>
          </a:p>
          <a:p>
            <a:pPr lvl="1" marL="1296458" indent="-407458">
              <a:buSzPct val="100000"/>
              <a:buAutoNum type="arabicPeriod" startAt="1"/>
            </a:pPr>
            <a:r>
              <a:t>Romans 12:2 (ESV): 2 Do not be conformed to this world, but be transformed by the renewal of your mind, that by testing you may discern what is the will of God, what is good and acceptable and perfect. </a:t>
            </a:r>
          </a:p>
          <a:p>
            <a:pPr/>
            <a:r>
              <a:t>3. Learn and speak your spouse’s love language</a:t>
            </a:r>
          </a:p>
          <a:p>
            <a:pPr lvl="1" marL="1296458" indent="-407458">
              <a:buSzPct val="100000"/>
              <a:buAutoNum type="arabicPeriod" startAt="1"/>
            </a:pPr>
            <a:r>
              <a:t>Physical touch</a:t>
            </a:r>
          </a:p>
          <a:p>
            <a:pPr lvl="1" marL="1296458" indent="-407458">
              <a:buSzPct val="100000"/>
              <a:buAutoNum type="arabicPeriod" startAt="1"/>
            </a:pPr>
            <a:r>
              <a:t>Quality Time</a:t>
            </a:r>
          </a:p>
          <a:p>
            <a:pPr lvl="1" marL="1296458" indent="-407458">
              <a:buSzPct val="100000"/>
              <a:buAutoNum type="arabicPeriod" startAt="1"/>
            </a:pPr>
            <a:r>
              <a:t>Words of Affirmation</a:t>
            </a:r>
          </a:p>
          <a:p>
            <a:pPr lvl="1" marL="1296458" indent="-407458">
              <a:buSzPct val="100000"/>
              <a:buAutoNum type="arabicPeriod" startAt="1"/>
            </a:pPr>
            <a:r>
              <a:t>Acts of Service</a:t>
            </a:r>
          </a:p>
          <a:p>
            <a:pPr lvl="1" marL="1296458" indent="-407458">
              <a:buSzPct val="100000"/>
              <a:buAutoNum type="arabicPeriod" startAt="1"/>
            </a:pPr>
            <a:r>
              <a:t>Receiving Gifts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Shape 182"/>
          <p:cNvSpPr/>
          <p:nvPr>
            <p:ph type="sldImg"/>
          </p:nvPr>
        </p:nvSpPr>
        <p:spPr>
          <a:prstGeom prst="rect">
            <a:avLst/>
          </a:prstGeom>
        </p:spPr>
        <p:txBody>
          <a:bodyPr/>
          <a:lstStyle/>
          <a:p>
            <a:pPr/>
          </a:p>
        </p:txBody>
      </p:sp>
      <p:sp>
        <p:nvSpPr>
          <p:cNvPr id="183" name="Shape 183"/>
          <p:cNvSpPr/>
          <p:nvPr>
            <p:ph type="body" sz="quarter" idx="1"/>
          </p:nvPr>
        </p:nvSpPr>
        <p:spPr>
          <a:prstGeom prst="rect">
            <a:avLst/>
          </a:prstGeom>
        </p:spPr>
        <p:txBody>
          <a:bodyPr/>
          <a:lstStyle/>
          <a:p>
            <a:pPr/>
            <a:r>
              <a:t>What are some words we can associate with Spirituality? The Bible contains numerous verses that touch on the concepts of the spiritual, eternal, and divine nature of God and His creation. Here are some verses that specifically address these themes:</a:t>
            </a:r>
          </a:p>
          <a:p>
            <a:pPr/>
            <a:r>
              <a:t>Spiritual</a:t>
            </a:r>
          </a:p>
          <a:p>
            <a:pPr/>
            <a:r>
              <a:t>- John 4:24: "God is spirit, and his worshipers must worship in the Spirit and in truth." This verse directly states that God's essence is spiritual, emphasizing the need for worshipers to engage with Him on a spiritual level, beyond physical or material constraints[4].</a:t>
            </a:r>
          </a:p>
          <a:p>
            <a:pPr/>
            <a:r>
              <a:t>- 2 Peter 1:4: This verse speaks about becoming "partakers of the divine nature," which implies a spiritual transformation that allows believers to share in God's spiritual essence, moving beyond the corruption of the world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Shape 188"/>
          <p:cNvSpPr/>
          <p:nvPr>
            <p:ph type="sldImg"/>
          </p:nvPr>
        </p:nvSpPr>
        <p:spPr>
          <a:prstGeom prst="rect">
            <a:avLst/>
          </a:prstGeom>
        </p:spPr>
        <p:txBody>
          <a:bodyPr/>
          <a:lstStyle/>
          <a:p>
            <a:pPr/>
          </a:p>
        </p:txBody>
      </p:sp>
      <p:sp>
        <p:nvSpPr>
          <p:cNvPr id="189" name="Shape 189"/>
          <p:cNvSpPr/>
          <p:nvPr>
            <p:ph type="body" sz="quarter" idx="1"/>
          </p:nvPr>
        </p:nvSpPr>
        <p:spPr>
          <a:prstGeom prst="rect">
            <a:avLst/>
          </a:prstGeom>
        </p:spPr>
        <p:txBody>
          <a:bodyPr/>
          <a:lstStyle/>
          <a:p>
            <a:pPr/>
            <a:r>
              <a:t>Eternal</a:t>
            </a:r>
          </a:p>
          <a:p>
            <a:pPr/>
            <a:r>
              <a:t>- John 3:16: "For God so loved the world that he gave his one and only Son, that whoever believes in him shall not perish but have eternal life." This verse highlights the promise of eternal life through faith in Jesus Christ, underscoring the eternal aspect of God's plan for humanity[1].</a:t>
            </a:r>
          </a:p>
          <a:p>
            <a:pPr/>
            <a:r>
              <a:t>- Revelation 21:8: Discusses the concept of the "second death" in contrast to eternal life, providing a stark depiction of the eternal consequences of one's spiritual state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Shape 194"/>
          <p:cNvSpPr/>
          <p:nvPr>
            <p:ph type="sldImg"/>
          </p:nvPr>
        </p:nvSpPr>
        <p:spPr>
          <a:prstGeom prst="rect">
            <a:avLst/>
          </a:prstGeom>
        </p:spPr>
        <p:txBody>
          <a:bodyPr/>
          <a:lstStyle/>
          <a:p>
            <a:pPr/>
          </a:p>
        </p:txBody>
      </p:sp>
      <p:sp>
        <p:nvSpPr>
          <p:cNvPr id="195" name="Shape 195"/>
          <p:cNvSpPr/>
          <p:nvPr>
            <p:ph type="body" sz="quarter" idx="1"/>
          </p:nvPr>
        </p:nvSpPr>
        <p:spPr>
          <a:prstGeom prst="rect">
            <a:avLst/>
          </a:prstGeom>
        </p:spPr>
        <p:txBody>
          <a:bodyPr/>
          <a:lstStyle/>
          <a:p>
            <a:pPr/>
            <a:r>
              <a:t>Divine</a:t>
            </a:r>
          </a:p>
          <a:p>
            <a:pPr/>
          </a:p>
          <a:p>
            <a:pPr/>
            <a:r>
              <a:t>- Philippians 2:6-7: Describes Jesus Christ's divinity and His choice to take on human form, emphasizing His divine nature alongside His humility and service[2].</a:t>
            </a:r>
          </a:p>
          <a:p>
            <a:pPr/>
            <a:r>
              <a:t>  </a:t>
            </a:r>
          </a:p>
          <a:p>
            <a:pPr/>
            <a:r>
              <a:t>- Romans 1:20: "For since the creation of the world God's invisible qualities—his eternal power and divine nature—have been clearly seen, being understood from what has been made, so that people are without excuse." This verse points to the divine nature of God as evident in creation, highlighting His eternal power and divine essence[2].</a:t>
            </a:r>
          </a:p>
          <a:p>
            <a:pPr/>
          </a:p>
          <a:p>
            <a:pPr/>
            <a:r>
              <a:t>These verses collectively paint a picture of a God who is spiritual, eternal, and divine. They emphasize the importance of spiritual worship, the promise of eternal life through faith, and the divine nature of God as both a creator and a being who transcends physical existence.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Shape 198"/>
          <p:cNvSpPr/>
          <p:nvPr>
            <p:ph type="sldImg"/>
          </p:nvPr>
        </p:nvSpPr>
        <p:spPr>
          <a:prstGeom prst="rect">
            <a:avLst/>
          </a:prstGeom>
        </p:spPr>
        <p:txBody>
          <a:bodyPr/>
          <a:lstStyle/>
          <a:p>
            <a:pPr/>
          </a:p>
        </p:txBody>
      </p:sp>
      <p:sp>
        <p:nvSpPr>
          <p:cNvPr id="199" name="Shape 199"/>
          <p:cNvSpPr/>
          <p:nvPr>
            <p:ph type="body" sz="quarter" idx="1"/>
          </p:nvPr>
        </p:nvSpPr>
        <p:spPr>
          <a:prstGeom prst="rect">
            <a:avLst/>
          </a:prstGeom>
        </p:spPr>
        <p:txBody>
          <a:bodyPr/>
          <a:lstStyle/>
          <a:p>
            <a:pPr/>
            <a:r>
              <a:t>Genesis 4:1 (ESV): Cain and Abel</a:t>
            </a:r>
          </a:p>
          <a:p>
            <a:pPr/>
            <a:r>
              <a:t>4 Now Adam knew Eve his wife, and she conceived and bore Cain, saying, “I have gotten a man with the help of the Lord.” </a:t>
            </a:r>
          </a:p>
          <a:p>
            <a:pPr/>
          </a:p>
          <a:p>
            <a:pPr/>
            <a:r>
              <a:t>These verses collectively paint a picture of a God who is spiritual, eternal, and divine. They emphasize the importance of spiritual worship, the promise of eternal life through faith, and the divine nature of God as both a creator and a being who transcends physical existence.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Shape 202"/>
          <p:cNvSpPr/>
          <p:nvPr>
            <p:ph type="sldImg"/>
          </p:nvPr>
        </p:nvSpPr>
        <p:spPr>
          <a:prstGeom prst="rect">
            <a:avLst/>
          </a:prstGeom>
        </p:spPr>
        <p:txBody>
          <a:bodyPr/>
          <a:lstStyle/>
          <a:p>
            <a:pPr/>
          </a:p>
        </p:txBody>
      </p:sp>
      <p:sp>
        <p:nvSpPr>
          <p:cNvPr id="203" name="Shape 203"/>
          <p:cNvSpPr/>
          <p:nvPr>
            <p:ph type="body" sz="quarter" idx="1"/>
          </p:nvPr>
        </p:nvSpPr>
        <p:spPr>
          <a:prstGeom prst="rect">
            <a:avLst/>
          </a:prstGeom>
        </p:spPr>
        <p:txBody>
          <a:bodyPr/>
          <a:lstStyle/>
          <a:p>
            <a:pPr/>
            <a:r>
              <a:t>Being spiritual in how humans live their lives typically involves connecting with and exploring aspects of existence beyond the material or physical realm. While spirituality can take various forms and meanings for different individuals, it often encompasses:</a:t>
            </a:r>
          </a:p>
          <a:p>
            <a:pPr/>
          </a:p>
          <a:p>
            <a:pPr/>
            <a:r>
              <a:t>Exploration of Meaning and Purpose: Spiritual living involves seeking deeper meaning and purpose in life beyond mundane experiences. This may include questioning existential truths, contemplating one's place in the universe, and seeking a sense of fulfillment and direction.  </a:t>
            </a:r>
          </a:p>
          <a:p>
            <a:pPr/>
          </a:p>
          <a:p>
            <a:pPr/>
            <a:r>
              <a:t>Bible references for Exploration of Meaning and Purpose:</a:t>
            </a:r>
          </a:p>
          <a:p>
            <a:pPr/>
            <a:r>
              <a:t>   - Ecclesiastes 3:11 (NIV): "He has made everything beautiful in its time. He has also set eternity in the human heart; yet no one can fathom what God has done from beginning to end."</a:t>
            </a:r>
          </a:p>
          <a:p>
            <a:pPr/>
            <a:r>
              <a:t>   - Proverbs 19:21 (NIV): "Many are the plans in a person’s heart, but it is the Lord’s purpose that prevails."</a:t>
            </a:r>
          </a:p>
          <a:p>
            <a:pPr/>
          </a:p>
          <a:p>
            <a:pPr/>
            <a:r>
              <a:t>2. Connection with Something Greater: Many spiritual individuals feel connected to something greater than themselves, whether it's a higher power, the universe, nature, or humanity as a whole. This connection often fosters feelings of awe, reverence, and humility. </a:t>
            </a:r>
          </a:p>
          <a:p>
            <a:pPr/>
          </a:p>
          <a:p>
            <a:pPr/>
            <a:r>
              <a:t>Bible references for Connection with Something Greater:</a:t>
            </a:r>
          </a:p>
          <a:p>
            <a:pPr/>
            <a:r>
              <a:t>   - Psalm 19:1 (NIV): "The heavens declare the glory of God; the skies proclaim the work of his hands."</a:t>
            </a:r>
          </a:p>
          <a:p>
            <a:pPr/>
            <a:r>
              <a:t>   - Colossians 1:17 (NIV): "He is before all things, and in him, all things hold together."</a:t>
            </a:r>
          </a:p>
          <a:p>
            <a:pPr/>
          </a:p>
          <a:p>
            <a:pPr/>
            <a:r>
              <a:t>3. Inner Growth and Transformation: Spirituality often involves inner growth and transformation, as individuals strive to cultivate qualities such as compassion, gratitude, forgiveness, and mindfulness. This journey of self-discovery and self-improvement can lead to greater emotional resilience, inner peace, and personal development. </a:t>
            </a:r>
          </a:p>
          <a:p>
            <a:pPr/>
          </a:p>
          <a:p>
            <a:pPr/>
            <a:r>
              <a:t>Bible references for Inner Growth and Transformation:</a:t>
            </a:r>
          </a:p>
          <a:p>
            <a:pPr/>
            <a:r>
              <a:t>   - Romans 12:2 (NIV): "Do not conform to the pattern of this world, but be transformed by the renewing of your mind. Then you will be able to test and approve what God’s will is—his good, pleasing and perfect will."</a:t>
            </a:r>
          </a:p>
          <a:p>
            <a:pPr/>
            <a:r>
              <a:t>   - 2 Corinthians 3:18 (NIV): "And we all, who with unveiled faces contemplate the Lord’s glory, are being transformed into his image with ever-increasing glory, which comes from the Lord, who is the Spirit."</a:t>
            </a:r>
          </a:p>
          <a:p>
            <a:pPr/>
          </a:p>
          <a:p>
            <a:pPr/>
            <a:r>
              <a:t>4. Seeking Transcendence and Wholeness: Spiritual living may involve seeking experiences of transcendence, where individuals feel a sense of unity, oneness, or wholeness with themselves, others, and the universe. This can be achieved through practices such as meditation, prayer, contemplation, or engaging in meaningful rituals. </a:t>
            </a:r>
          </a:p>
          <a:p>
            <a:pPr/>
          </a:p>
          <a:p>
            <a:pPr/>
            <a:r>
              <a:t>Bible references for Seeking Transcendence and Wholeness:</a:t>
            </a:r>
          </a:p>
          <a:p>
            <a:pPr/>
            <a:r>
              <a:t>   - Psalm 46:10 (NIV): "He says, 'Be still, and know that I am God; I will be exalted among the nations, I will be exalted in the earth.'"</a:t>
            </a:r>
          </a:p>
          <a:p>
            <a:pPr/>
            <a:r>
              <a:t>   - Matthew 5:8 (NIV): "Blessed are the pure in heart, for they will see God."</a:t>
            </a:r>
          </a:p>
          <a:p>
            <a:pPr/>
          </a:p>
          <a:p>
            <a:pPr/>
            <a:r>
              <a:t>5. Living in Alignment with Values: Spirituality often guides individuals to live in alignment with their core values, ethics, and beliefs. This may include practicing kindness, compassion, empathy, and service to others, as well as striving for authenticity, integrity, and harmony in all aspects of life. </a:t>
            </a:r>
          </a:p>
          <a:p>
            <a:pPr/>
          </a:p>
          <a:p>
            <a:pPr/>
            <a:r>
              <a:t>Bible references for Living in Alignment with Values:</a:t>
            </a:r>
          </a:p>
          <a:p>
            <a:pPr/>
            <a:r>
              <a:t>   - Micah 6:8 (NIV): "He has shown you, O mortal, what is good. And what does the Lord require of you? To act justly and to love mercy and to walk humbly with your God."</a:t>
            </a:r>
          </a:p>
          <a:p>
            <a:pPr/>
            <a:r>
              <a:t>   - Galatians 5:22-23 (NIV): "But the fruit of the Spirit is love, joy, peace, forbearance, kindness, goodness, faithfulness, gentleness, and self-control. Against such things, there is no law."</a:t>
            </a:r>
          </a:p>
          <a:p>
            <a:pPr/>
          </a:p>
          <a:p>
            <a:pPr/>
            <a:r>
              <a:t>These Bible verses provide guidance and inspiration for living spiritually and aligning one's life with deeper meaning, connection, growth, transcendence, and values.</a:t>
            </a:r>
          </a:p>
          <a:p>
            <a:pPr/>
          </a:p>
          <a:p>
            <a:pPr/>
            <a:r>
              <a:t>Overall, being spiritual in how humans live their lives involves a holistic approach to existence that integrates the physical, emotional, mental, and spiritual dimensions of being. It's about nurturing a deeper connection with oneself, others, and the world around us, and finding meaning, purpose, and fulfillment in the journey of life.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Shape 213"/>
          <p:cNvSpPr/>
          <p:nvPr>
            <p:ph type="sldImg"/>
          </p:nvPr>
        </p:nvSpPr>
        <p:spPr>
          <a:prstGeom prst="rect">
            <a:avLst/>
          </a:prstGeom>
        </p:spPr>
        <p:txBody>
          <a:bodyPr/>
          <a:lstStyle/>
          <a:p>
            <a:pPr/>
          </a:p>
        </p:txBody>
      </p:sp>
      <p:sp>
        <p:nvSpPr>
          <p:cNvPr id="214" name="Shape 214"/>
          <p:cNvSpPr/>
          <p:nvPr>
            <p:ph type="body" sz="quarter" idx="1"/>
          </p:nvPr>
        </p:nvSpPr>
        <p:spPr>
          <a:prstGeom prst="rect">
            <a:avLst/>
          </a:prstGeom>
        </p:spPr>
        <p:txBody>
          <a:bodyPr/>
          <a:lstStyle/>
          <a:p>
            <a:pPr/>
            <a:r>
              <a:t>III.	Causes For Damaged Dating Relationships</a:t>
            </a:r>
          </a:p>
          <a:p>
            <a:pPr/>
            <a:r>
              <a:t>Many dating relationships are unfulfilling because they begin with the wrong focus, and then stay off course. If you have an unfulfilling dating relationship, could it be that the progression of your dating is outside of God’s established order? When you commit yourself to God’s progression and wait for His timing, He will protect and direct the course of your dating.</a:t>
            </a:r>
          </a:p>
          <a:p>
            <a:pPr/>
            <a:r>
              <a:t>“He guards the course of the just and protects the way of his faithful ones.”</a:t>
            </a:r>
          </a:p>
          <a:p>
            <a:pPr/>
            <a:r>
              <a:t>(Proverbs 2:8)</a:t>
            </a:r>
          </a:p>
          <a:p>
            <a:pPr/>
            <a:r>
              <a:t>A.	What Is the Distorted Progression of Dating?</a:t>
            </a:r>
          </a:p>
          <a:p>
            <a:pPr/>
            <a:r>
              <a:t>Everyone loves the word love. Titles of books that contain the word love automatically guarantee increased sales. The same is true for song titles. While the English language has only one word for love, the Greek language has multiple words, and with multiple meanings.</a:t>
            </a:r>
          </a:p>
          <a:p>
            <a:pPr/>
            <a:r>
              <a:t>In today’s world, most dating starts with eros: passionate or emotional love that comes and goes. (Some couples never get beyond eros.) The dating relationship might then move to a second love labeled phileo: affectionate love based on genuinely liking the other person—friendship. And the third love is agape: unconditional love that seeks what is in the best interest of the other person.</a:t>
            </a:r>
          </a:p>
          <a:p>
            <a:pPr/>
            <a:r>
              <a:t>This order is most typical in dating: from eros to phileo to agape. Unfortunately, this order is wrong, wrong! All relationships, dating and otherwise, should begin with agape, a love that means we seek the highest good for the other person. If you commit to follow the progression God has planned for a meaningful dating relationship, you will not be led astray. God gives us this specific warning to show what happens when inappropriate sexual passion is the priority.</a:t>
            </a:r>
          </a:p>
          <a:p>
            <a:pPr/>
            <a:r>
              <a:t>“He will die for lack of discipline, led astray by his own great folly.”</a:t>
            </a:r>
          </a:p>
          <a:p>
            <a:pPr/>
            <a:r>
              <a:t>(Proverbs 5:23)</a:t>
            </a:r>
          </a:p>
          <a:p>
            <a:pPr/>
            <a:r>
              <a:t>•	Eros is passionate love. Eros can be passionate, romantic love, but it can also be the feeling of strong emotion without a romantic focus.</a:t>
            </a:r>
          </a:p>
          <a:p>
            <a:pPr/>
            <a:r>
              <a:t>—	Eros within marriage is designed by God for physical and emotional pleasure.</a:t>
            </a:r>
          </a:p>
          <a:p>
            <a:pPr/>
            <a:r>
              <a:t>“May your fountain be blessed, and may you rejoice in the wife of your youth. A loving doe, a graceful deer—may her breasts satisfy you always, may you ever be captivated by her love.” (Proverbs 5:18–19)</a:t>
            </a:r>
          </a:p>
          <a:p>
            <a:pPr/>
            <a:r>
              <a:t>—	Eros within a dating relationship is designed to be morally pure without passionate lust. You can have passion for a person without passionate lust.</a:t>
            </a:r>
          </a:p>
          <a:p>
            <a:pPr/>
            <a:r>
              <a:t>“It is God’s will that you should be sanctified: that you should avoid sexual immorality; that each of you should learn to control his own body in a way that is holy and honorable, not in passionate lust like the heathen, who do not know God.” (1 Thessalonians 4:3–5)</a:t>
            </a:r>
          </a:p>
          <a:p>
            <a:pPr/>
            <a:r>
              <a:t>—	Physical purity is necessary for spiritual purity.</a:t>
            </a:r>
          </a:p>
          <a:p>
            <a:pPr/>
            <a:r>
              <a:t>•	Phileo is affectionate love, brotherly love, mutual enjoyment. Phileo is true friendship. The love of “liking.” Philadelphia is known as the “city of brotherly love.”</a:t>
            </a:r>
          </a:p>
          <a:p>
            <a:pPr/>
            <a:r>
              <a:t>—	Phileo can be love for another that is as deep as love for self.</a:t>
            </a:r>
          </a:p>
          <a:p>
            <a:pPr/>
            <a:r>
              <a:t>“After David had finished talking with Saul, Jonathan became one in spirit with David, and he loved him as himself.” (1 Samuel 18:1)</a:t>
            </a:r>
          </a:p>
          <a:p>
            <a:pPr/>
            <a:r>
              <a:t>—	Phileo seeks to strengthen the other person spiritually.</a:t>
            </a:r>
          </a:p>
          <a:p>
            <a:pPr/>
            <a:r>
              <a:t>“Saul’s son Jonathan went to David at Horesh and helped him find strength in God.” (1 Samuel 23:16)</a:t>
            </a:r>
          </a:p>
          <a:p>
            <a:pPr/>
            <a:r>
              <a:t>•	Agape is unselfish love, unconditional love—a commitment to seek what is best … and the highest good … for another person, regardless of the response.</a:t>
            </a:r>
          </a:p>
          <a:p>
            <a:pPr/>
            <a:r>
              <a:t>—	Agape originates with God.</a:t>
            </a:r>
          </a:p>
          <a:p>
            <a:pPr/>
            <a:r>
              <a:t>“This is love: not that we loved God, but that he loved us and sent his Son as an atoning sacrifice for our sins. Dear friends, since God so loved us, we also ought to love one another.” (1 John 4:10–11)</a:t>
            </a:r>
          </a:p>
          <a:p>
            <a:pPr/>
            <a:r>
              <a:t>—	Agape is the source of our ability to love others selflessly.</a:t>
            </a:r>
          </a:p>
          <a:p>
            <a:pPr/>
            <a:r>
              <a:t>“Dear friends, let us love one another, for love comes from God. Everyone who loves has been born of God and knows God.” (1 John 4:7)</a:t>
            </a:r>
          </a:p>
          <a:p>
            <a:pPr/>
          </a:p>
          <a:p>
            <a:pPr/>
            <a:r>
              <a:t>World’s Progression for Dating</a:t>
            </a:r>
          </a:p>
          <a:p>
            <a:pPr/>
            <a:r>
              <a:t>Starting and often ending with eros, without moving to deeper levels</a:t>
            </a:r>
          </a:p>
          <a:p>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Shape 224"/>
          <p:cNvSpPr/>
          <p:nvPr>
            <p:ph type="sldImg"/>
          </p:nvPr>
        </p:nvSpPr>
        <p:spPr>
          <a:prstGeom prst="rect">
            <a:avLst/>
          </a:prstGeom>
        </p:spPr>
        <p:txBody>
          <a:bodyPr/>
          <a:lstStyle/>
          <a:p>
            <a:pPr/>
          </a:p>
        </p:txBody>
      </p:sp>
      <p:sp>
        <p:nvSpPr>
          <p:cNvPr id="225" name="Shape 225"/>
          <p:cNvSpPr/>
          <p:nvPr>
            <p:ph type="body" sz="quarter" idx="1"/>
          </p:nvPr>
        </p:nvSpPr>
        <p:spPr>
          <a:prstGeom prst="rect">
            <a:avLst/>
          </a:prstGeom>
        </p:spPr>
        <p:txBody>
          <a:bodyPr/>
          <a:lstStyle/>
          <a:p>
            <a:pPr/>
            <a:r>
              <a:t>God’s Progression for Dating</a:t>
            </a:r>
          </a:p>
          <a:p>
            <a:pPr/>
            <a:r>
              <a:t>Moving outward from agape love to phileo and then possibly to eros</a:t>
            </a:r>
          </a:p>
          <a:p>
            <a:pPr/>
          </a:p>
          <a:p>
            <a:pPr/>
            <a:r>
              <a:t>Question: “My husband is disrespectful toward me all the time. Sometimes he treated me disrespectfully before we were married. Why does he do this to me?”</a:t>
            </a:r>
          </a:p>
          <a:p>
            <a:pPr/>
            <a:r>
              <a:t>Answer: Why wouldn’t you expect a disrespectful date to act disrespectfully as a mate? In essence, you saw a warning sign that read “Quicksand,” yet you kept walking straight ahead and now you are sinking.</a:t>
            </a:r>
          </a:p>
          <a:p>
            <a:pPr/>
            <a:r>
              <a:t>—	Don’t be shocked at his actions—be shocked at your own. You were desperate to be attached, even if it was with someone disrespectful.</a:t>
            </a:r>
          </a:p>
          <a:p>
            <a:pPr/>
            <a:r>
              <a:t>—	The implication of your question is that you want to understand him in the hope that you can change him. The only person you can change is you. Ask yourself this question, “Why did I tolerate his disrespect in the first place?” (If you want respect, don’t tolerate disrespect.)</a:t>
            </a:r>
          </a:p>
          <a:p>
            <a:pPr/>
            <a:r>
              <a:t>“If any of you lacks wisdom, he should ask God, who gives generously to all without finding fault, and it will be given to him.” (James 1:5)</a:t>
            </a:r>
          </a:p>
          <a:p>
            <a:pPr/>
            <a:r>
              <a:t>Question: “What can I do to overcome the need for a significant person of the opposite sex to validate me and to give me a sense of worth?”</a:t>
            </a:r>
          </a:p>
          <a:p>
            <a:pPr/>
            <a:r>
              <a:t>Answer: According to God’s Word, every true Christian is a complete person of value and worth in Christ Jesus. God created you to have your identity in Him and to find meaning and purpose in Him, not in another person. Since the truth sets you free, wrong thinking will keep you in bondage. Therefore, transform your thinking by renewing your mind. Rehearse what God says is true about you.</a:t>
            </a:r>
          </a:p>
          <a:p>
            <a:pPr/>
            <a:r>
              <a:t>—	You have God-given worth.</a:t>
            </a:r>
          </a:p>
          <a:p>
            <a:pPr/>
            <a:r>
              <a:t>—	God has a purpose and plan for your life.</a:t>
            </a:r>
          </a:p>
          <a:p>
            <a:pPr/>
            <a:r>
              <a:t>—	Focus on deepening your intimacy with Him and realize the depth of His love for you.</a:t>
            </a:r>
          </a:p>
          <a:p>
            <a:pPr/>
            <a:r>
              <a:t>—	You are complete in Christ.</a:t>
            </a:r>
          </a:p>
          <a:p>
            <a:pPr/>
            <a:r>
              <a:t>“You are complete in Him, who is the head of all principality and power.” (Colossians 2:10 NKJV)</a:t>
            </a:r>
          </a:p>
          <a:p>
            <a:pPr/>
            <a:br/>
            <a:r>
              <a:rPr sz="800"/>
              <a:t>June Hunt, Biblical Counseling Keys on Dating: The Delight and Dangers of Dating (Dallas, TX: Hope For The Heart, 2008).</a:t>
            </a:r>
            <a:br>
              <a:rPr sz="800"/>
            </a:br>
            <a:r>
              <a:rPr sz="800"/>
              <a:t>Page .  Exported from Logos Bible Software, 4:43PM April 3, 2024.</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4" name="Shape 234"/>
          <p:cNvSpPr/>
          <p:nvPr>
            <p:ph type="sldImg"/>
          </p:nvPr>
        </p:nvSpPr>
        <p:spPr>
          <a:prstGeom prst="rect">
            <a:avLst/>
          </a:prstGeom>
        </p:spPr>
        <p:txBody>
          <a:bodyPr/>
          <a:lstStyle/>
          <a:p>
            <a:pPr/>
          </a:p>
        </p:txBody>
      </p:sp>
      <p:sp>
        <p:nvSpPr>
          <p:cNvPr id="235" name="Shape 235"/>
          <p:cNvSpPr/>
          <p:nvPr>
            <p:ph type="body" sz="quarter" idx="1"/>
          </p:nvPr>
        </p:nvSpPr>
        <p:spPr>
          <a:prstGeom prst="rect">
            <a:avLst/>
          </a:prstGeom>
        </p:spPr>
        <p:txBody>
          <a:bodyPr/>
          <a:lstStyle/>
          <a:p>
            <a:pPr marL="407458" indent="-407458">
              <a:buSzPct val="100000"/>
              <a:buAutoNum type="arabicPeriod" startAt="1"/>
            </a:pPr>
            <a:r>
              <a:t>The line of the physical world reality</a:t>
            </a:r>
          </a:p>
          <a:p>
            <a:pPr marL="407458" indent="-407458">
              <a:buSzPct val="100000"/>
              <a:buAutoNum type="arabicPeriod" startAt="1"/>
            </a:pPr>
            <a:r>
              <a:t>The text physical world reality</a:t>
            </a:r>
          </a:p>
          <a:p>
            <a:pPr marL="407458" indent="-407458">
              <a:buSzPct val="100000"/>
              <a:buAutoNum type="arabicPeriod" startAt="1"/>
            </a:pPr>
            <a:r>
              <a:t>The negative symbol (experiences)</a:t>
            </a:r>
          </a:p>
          <a:p>
            <a:pPr marL="407458" indent="-407458">
              <a:buSzPct val="100000"/>
              <a:buAutoNum type="arabicPeriod" startAt="1"/>
            </a:pPr>
            <a:r>
              <a:t>The positive symbol (experiences)</a:t>
            </a:r>
          </a:p>
          <a:p>
            <a:pPr marL="407458" indent="-407458">
              <a:buSzPct val="100000"/>
              <a:buAutoNum type="arabicPeriod" startAt="1"/>
            </a:pPr>
            <a:r>
              <a:t>The line of spiritual realm</a:t>
            </a:r>
          </a:p>
          <a:p>
            <a:pPr marL="407458" indent="-407458">
              <a:buSzPct val="100000"/>
              <a:buAutoNum type="arabicPeriod" startAt="1"/>
            </a:pPr>
            <a:r>
              <a:t>The word spiritual realm</a:t>
            </a:r>
          </a:p>
          <a:p>
            <a:pPr/>
            <a:r>
              <a:t>Galatians 5:16–26 (ESV) The Physical world contrasted with the Spiritual world (Be led by the Spirit)</a:t>
            </a:r>
          </a:p>
          <a:p>
            <a:pPr/>
            <a:r>
              <a:t>16 But I say, walk by the Spirit, and you will not gratify the desires of the flesh. 17 For the desires of the flesh are against the Spirit, and the desires of the Spirit are against the flesh, for these are opposed to each other, to keep you from doing the things you want to do. 18 But if you are led by the Spirit, you are not under the law. 19 Now the works of the flesh are evident: sexual immorality, impurity, sensuality, 20 idolatry, sorcery, enmity, strife, jealousy, fits of anger, rivalries, dissensions, divisions, 21 envy, drunkenness, orgies, and things like these. I warn you, as I warned you before, that those who do such things will not inherit the kingdom of God. 22 But the fruit of the Spirit is love, joy, peace, patience, kindness, goodness, faithfulness, 23 gentleness, self-control; against such things there is no law. 24 And those who belong to Christ Jesus have crucified the flesh with its passions and desires. </a:t>
            </a:r>
          </a:p>
          <a:p>
            <a:pPr/>
            <a:r>
              <a:t>25 If we live by the Spirit, let us also keep in step with the Spirit. 26 Let us not become conceited, provoking one another, envying one another.</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bg>
      <p:bgPr>
        <a:solidFill>
          <a:srgbClr val="003462"/>
        </a:solidFill>
      </p:bgPr>
    </p:bg>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b="1" sz="3600">
                <a:solidFill>
                  <a:srgbClr val="FFFFFF"/>
                </a:solidFill>
              </a:defRPr>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FFFFFF"/>
                </a:solidFill>
              </a:defRPr>
            </a:lvl1pPr>
          </a:lstStyle>
          <a:p>
            <a:pPr/>
            <a:r>
              <a:t>Presentation Title</a:t>
            </a:r>
          </a:p>
        </p:txBody>
      </p:sp>
      <p:sp>
        <p:nvSpPr>
          <p:cNvPr id="13" name="Body Level One…"/>
          <p:cNvSpPr txBox="1"/>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b="1" sz="5500">
                <a:solidFill>
                  <a:schemeClr val="accent1"/>
                </a:solidFill>
              </a:defRPr>
            </a:lvl1pPr>
            <a:lvl2pPr marL="0" indent="457200" defTabSz="825500">
              <a:lnSpc>
                <a:spcPct val="100000"/>
              </a:lnSpc>
              <a:spcBef>
                <a:spcPts val="0"/>
              </a:spcBef>
              <a:buSzTx/>
              <a:buNone/>
              <a:defRPr b="1" sz="5500">
                <a:solidFill>
                  <a:schemeClr val="accent1"/>
                </a:solidFill>
              </a:defRPr>
            </a:lvl2pPr>
            <a:lvl3pPr marL="0" indent="914400" defTabSz="825500">
              <a:lnSpc>
                <a:spcPct val="100000"/>
              </a:lnSpc>
              <a:spcBef>
                <a:spcPts val="0"/>
              </a:spcBef>
              <a:buSzTx/>
              <a:buNone/>
              <a:defRPr b="1" sz="5500">
                <a:solidFill>
                  <a:schemeClr val="accent1"/>
                </a:solidFill>
              </a:defRPr>
            </a:lvl3pPr>
            <a:lvl4pPr marL="0" indent="1371600" defTabSz="825500">
              <a:lnSpc>
                <a:spcPct val="100000"/>
              </a:lnSpc>
              <a:spcBef>
                <a:spcPts val="0"/>
              </a:spcBef>
              <a:buSzTx/>
              <a:buNone/>
              <a:defRPr b="1" sz="5500">
                <a:solidFill>
                  <a:schemeClr val="accent1"/>
                </a:solidFill>
              </a:defRPr>
            </a:lvl4pPr>
            <a:lvl5pPr marL="0" indent="1828800" defTabSz="825500">
              <a:lnSpc>
                <a:spcPct val="100000"/>
              </a:lnSpc>
              <a:spcBef>
                <a:spcPts val="0"/>
              </a:spcBef>
              <a:buSzTx/>
              <a:buNone/>
              <a:defRPr b="1" sz="5500">
                <a:solidFill>
                  <a:schemeClr val="accent1"/>
                </a:solidFill>
              </a:defRPr>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9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100" name="Slide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10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109" name="Agenda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11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11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2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solidFill>
                  <a:schemeClr val="accent1">
                    <a:hueOff val="114395"/>
                    <a:lumOff val="-24975"/>
                  </a:schemeClr>
                </a:solidFill>
              </a:defRPr>
            </a:lvl1pPr>
            <a:lvl2pPr marL="0" indent="457200" algn="ctr">
              <a:lnSpc>
                <a:spcPct val="80000"/>
              </a:lnSpc>
              <a:spcBef>
                <a:spcPts val="0"/>
              </a:spcBef>
              <a:buSzTx/>
              <a:buNone/>
              <a:defRPr b="1" spc="-250" sz="25000">
                <a:solidFill>
                  <a:schemeClr val="accent1">
                    <a:hueOff val="114395"/>
                    <a:lumOff val="-24975"/>
                  </a:schemeClr>
                </a:solidFill>
              </a:defRPr>
            </a:lvl2pPr>
            <a:lvl3pPr marL="0" indent="914400" algn="ctr">
              <a:lnSpc>
                <a:spcPct val="80000"/>
              </a:lnSpc>
              <a:spcBef>
                <a:spcPts val="0"/>
              </a:spcBef>
              <a:buSzTx/>
              <a:buNone/>
              <a:defRPr b="1" spc="-250" sz="25000">
                <a:solidFill>
                  <a:schemeClr val="accent1">
                    <a:hueOff val="114395"/>
                    <a:lumOff val="-24975"/>
                  </a:schemeClr>
                </a:solidFill>
              </a:defRPr>
            </a:lvl3pPr>
            <a:lvl4pPr marL="0" indent="1371600" algn="ctr">
              <a:lnSpc>
                <a:spcPct val="80000"/>
              </a:lnSpc>
              <a:spcBef>
                <a:spcPts val="0"/>
              </a:spcBef>
              <a:buSzTx/>
              <a:buNone/>
              <a:defRPr b="1" spc="-250" sz="25000">
                <a:solidFill>
                  <a:schemeClr val="accent1">
                    <a:hueOff val="114395"/>
                    <a:lumOff val="-24975"/>
                  </a:schemeClr>
                </a:solidFill>
              </a:defRPr>
            </a:lvl4pPr>
            <a:lvl5pPr marL="0" indent="1828800" algn="ctr">
              <a:lnSpc>
                <a:spcPct val="80000"/>
              </a:lnSpc>
              <a:spcBef>
                <a:spcPts val="0"/>
              </a:spcBef>
              <a:buSzTx/>
              <a:buNone/>
              <a:defRPr b="1" spc="-250" sz="25000">
                <a:solidFill>
                  <a:schemeClr val="accent1">
                    <a:hueOff val="114395"/>
                    <a:lumOff val="-24975"/>
                  </a:schemeClr>
                </a:solidFill>
              </a:defRPr>
            </a:lvl5pPr>
          </a:lstStyle>
          <a:p>
            <a:pPr/>
            <a:r>
              <a:t>100%</a:t>
            </a:r>
          </a:p>
          <a:p>
            <a:pPr lvl="1"/>
            <a:r>
              <a:t/>
            </a:r>
          </a:p>
          <a:p>
            <a:pPr lvl="2"/>
            <a:r>
              <a:t/>
            </a:r>
          </a:p>
          <a:p>
            <a:pPr lvl="3"/>
            <a:r>
              <a:t/>
            </a:r>
          </a:p>
          <a:p>
            <a:pPr lvl="4"/>
            <a:r>
              <a:t/>
            </a:r>
          </a:p>
        </p:txBody>
      </p:sp>
      <p:sp>
        <p:nvSpPr>
          <p:cNvPr id="12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3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3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1pPr>
            <a:lvl2pPr marL="638923" indent="-12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2pPr>
            <a:lvl3pPr marL="638923" indent="4445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3pPr>
            <a:lvl4pPr marL="638923" indent="901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4pPr>
            <a:lvl5pPr marL="638923" indent="1358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44" name="Hot-air balloons viewed from below against a blue sky"/>
          <p:cNvSpPr/>
          <p:nvPr>
            <p:ph type="pic" sz="quarter" idx="21"/>
          </p:nvPr>
        </p:nvSpPr>
        <p:spPr>
          <a:xfrm>
            <a:off x="15436504" y="1270000"/>
            <a:ext cx="8167167" cy="5422900"/>
          </a:xfrm>
          <a:prstGeom prst="rect">
            <a:avLst/>
          </a:prstGeom>
        </p:spPr>
        <p:txBody>
          <a:bodyPr lIns="91439" tIns="45719" rIns="91439" bIns="45719">
            <a:noAutofit/>
          </a:bodyPr>
          <a:lstStyle/>
          <a:p>
            <a:pPr/>
          </a:p>
        </p:txBody>
      </p:sp>
      <p:sp>
        <p:nvSpPr>
          <p:cNvPr id="145" name="Close-up of the top of a hot-air balloon viewed from above"/>
          <p:cNvSpPr/>
          <p:nvPr>
            <p:ph type="pic" sz="quarter" idx="22"/>
          </p:nvPr>
        </p:nvSpPr>
        <p:spPr>
          <a:xfrm>
            <a:off x="15461772" y="7085972"/>
            <a:ext cx="8148414" cy="5432276"/>
          </a:xfrm>
          <a:prstGeom prst="rect">
            <a:avLst/>
          </a:prstGeom>
        </p:spPr>
        <p:txBody>
          <a:bodyPr lIns="91439" tIns="45719" rIns="91439" bIns="45719">
            <a:noAutofit/>
          </a:bodyPr>
          <a:lstStyle/>
          <a:p>
            <a:pPr/>
          </a:p>
        </p:txBody>
      </p:sp>
      <p:sp>
        <p:nvSpPr>
          <p:cNvPr id="146" name="Hot-air balloons viewed from below against a blue sky"/>
          <p:cNvSpPr/>
          <p:nvPr>
            <p:ph type="pic" idx="23"/>
          </p:nvPr>
        </p:nvSpPr>
        <p:spPr>
          <a:xfrm>
            <a:off x="-124635" y="1270000"/>
            <a:ext cx="16859219" cy="11239479"/>
          </a:xfrm>
          <a:prstGeom prst="rect">
            <a:avLst/>
          </a:prstGeom>
        </p:spPr>
        <p:txBody>
          <a:bodyPr lIns="91439" tIns="45719" rIns="91439" bIns="45719">
            <a:noAutofit/>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54" name="Hot-air balloons viewed from below against a blue sky"/>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15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Close-up of the top of a hot-air balloon viewed from above"/>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FFFFFF"/>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solidFill>
                  <a:srgbClr val="FFFFFF"/>
                </a:solidFill>
              </a:defRPr>
            </a:lvl1pPr>
            <a:lvl2pPr marL="0" indent="457200" defTabSz="825500">
              <a:lnSpc>
                <a:spcPct val="100000"/>
              </a:lnSpc>
              <a:spcBef>
                <a:spcPts val="0"/>
              </a:spcBef>
              <a:buSzTx/>
              <a:buNone/>
              <a:defRPr b="1" sz="5500">
                <a:solidFill>
                  <a:srgbClr val="FFFFFF"/>
                </a:solidFill>
              </a:defRPr>
            </a:lvl2pPr>
            <a:lvl3pPr marL="0" indent="914400" defTabSz="825500">
              <a:lnSpc>
                <a:spcPct val="100000"/>
              </a:lnSpc>
              <a:spcBef>
                <a:spcPts val="0"/>
              </a:spcBef>
              <a:buSzTx/>
              <a:buNone/>
              <a:defRPr b="1" sz="5500">
                <a:solidFill>
                  <a:srgbClr val="FFFFFF"/>
                </a:solidFill>
              </a:defRPr>
            </a:lvl3pPr>
            <a:lvl4pPr marL="0" indent="1371600" defTabSz="825500">
              <a:lnSpc>
                <a:spcPct val="100000"/>
              </a:lnSpc>
              <a:spcBef>
                <a:spcPts val="0"/>
              </a:spcBef>
              <a:buSzTx/>
              <a:buNone/>
              <a:defRPr b="1" sz="5500">
                <a:solidFill>
                  <a:srgbClr val="FFFFFF"/>
                </a:solidFill>
              </a:defRPr>
            </a:lvl4pPr>
            <a:lvl5pPr marL="0" indent="1828800" defTabSz="825500">
              <a:lnSpc>
                <a:spcPct val="100000"/>
              </a:lnSpc>
              <a:spcBef>
                <a:spcPts val="0"/>
              </a:spcBef>
              <a:buSzTx/>
              <a:buNone/>
              <a:defRPr b="1" sz="5500">
                <a:solidFill>
                  <a:srgbClr val="FFFFFF"/>
                </a:solidFill>
              </a:defRPr>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Close-up of a hot-air balloon viewed from below"/>
          <p:cNvSpPr/>
          <p:nvPr>
            <p:ph type="pic" idx="21"/>
          </p:nvPr>
        </p:nvSpPr>
        <p:spPr>
          <a:xfrm>
            <a:off x="9226574" y="1270000"/>
            <a:ext cx="16840152" cy="11184435"/>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Hot-air balloons viewed from below against a blue sky"/>
          <p:cNvSpPr/>
          <p:nvPr>
            <p:ph type="pic" idx="22"/>
          </p:nvPr>
        </p:nvSpPr>
        <p:spPr>
          <a:xfrm>
            <a:off x="8432800" y="1263848"/>
            <a:ext cx="16850011" cy="11188205"/>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1"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7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7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1"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8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solidFill>
          <a:srgbClr val="003462"/>
        </a:solidFill>
      </p:bgPr>
    </p:bg>
    <p:spTree>
      <p:nvGrpSpPr>
        <p:cNvPr id="1" name=""/>
        <p:cNvGrpSpPr/>
        <p:nvPr/>
      </p:nvGrpSpPr>
      <p:grpSpPr>
        <a:xfrm>
          <a:off x="0" y="0"/>
          <a:ext cx="0" cy="0"/>
          <a:chOff x="0" y="0"/>
          <a:chExt cx="0" cy="0"/>
        </a:xfrm>
      </p:grpSpPr>
      <p:sp>
        <p:nvSpPr>
          <p:cNvPr id="91"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FFFFFF"/>
                </a:solidFill>
                <a:latin typeface="Helvetica Neue Medium"/>
                <a:ea typeface="Helvetica Neue Medium"/>
                <a:cs typeface="Helvetica Neue Medium"/>
                <a:sym typeface="Helvetica Neue Medium"/>
              </a:defRPr>
            </a:lvl1pPr>
          </a:lstStyle>
          <a:p>
            <a:pPr/>
            <a:r>
              <a:t>Section Title</a:t>
            </a:r>
          </a:p>
        </p:txBody>
      </p:sp>
      <p:sp>
        <p:nvSpPr>
          <p:cNvPr id="92" name="Slide Number"/>
          <p:cNvSpPr txBox="1"/>
          <p:nvPr>
            <p:ph type="sldNum" sz="quarter" idx="2"/>
          </p:nvPr>
        </p:nvSpPr>
        <p:spPr>
          <a:xfrm>
            <a:off x="12001499" y="13085233"/>
            <a:ext cx="368505" cy="3746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9.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 Id="rId3" Type="http://schemas.openxmlformats.org/officeDocument/2006/relationships/image" Target="../media/image1.tif"/><Relationship Id="rId4" Type="http://schemas.openxmlformats.org/officeDocument/2006/relationships/hyperlink" Target="https://ref.ly/logosres/bckdating?ref=Page.p+10&amp;off=792"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 Id="rId3" Type="http://schemas.openxmlformats.org/officeDocument/2006/relationships/image" Target="../media/image2.tif"/><Relationship Id="rId4" Type="http://schemas.openxmlformats.org/officeDocument/2006/relationships/hyperlink" Target="https://ref.ly/logosres/bckdating?ref=Page.p+10&amp;off=978"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Anita and Barry Johnson, Wednesday, April 3, 202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Anita and Barry Johnson, Wednesday, April 3, 2024</a:t>
            </a:r>
          </a:p>
        </p:txBody>
      </p:sp>
      <p:sp>
        <p:nvSpPr>
          <p:cNvPr id="172" name="Four Areas of Personal Intimacy"/>
          <p:cNvSpPr txBox="1"/>
          <p:nvPr>
            <p:ph type="ctrTitle"/>
          </p:nvPr>
        </p:nvSpPr>
        <p:spPr>
          <a:prstGeom prst="rect">
            <a:avLst/>
          </a:prstGeom>
        </p:spPr>
        <p:txBody>
          <a:bodyPr/>
          <a:lstStyle/>
          <a:p>
            <a:pPr/>
            <a:r>
              <a:t>Four Areas of Personal Intimacy</a:t>
            </a:r>
          </a:p>
        </p:txBody>
      </p:sp>
      <p:sp>
        <p:nvSpPr>
          <p:cNvPr id="173" name="His Needs, Her Needs supplement"/>
          <p:cNvSpPr txBox="1"/>
          <p:nvPr>
            <p:ph type="subTitle" sz="quarter" idx="1"/>
          </p:nvPr>
        </p:nvSpPr>
        <p:spPr>
          <a:prstGeom prst="rect">
            <a:avLst/>
          </a:prstGeom>
        </p:spPr>
        <p:txBody>
          <a:bodyPr/>
          <a:lstStyle/>
          <a:p>
            <a:pPr/>
            <a:r>
              <a:t>His Needs, Her Needs supplement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Physical World Reality"/>
          <p:cNvSpPr txBox="1"/>
          <p:nvPr/>
        </p:nvSpPr>
        <p:spPr>
          <a:xfrm>
            <a:off x="9121292" y="11727575"/>
            <a:ext cx="6141416" cy="80843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Physical World Reality</a:t>
            </a:r>
          </a:p>
        </p:txBody>
      </p:sp>
      <p:sp>
        <p:nvSpPr>
          <p:cNvPr id="228" name="Line"/>
          <p:cNvSpPr/>
          <p:nvPr/>
        </p:nvSpPr>
        <p:spPr>
          <a:xfrm>
            <a:off x="3312721" y="11575175"/>
            <a:ext cx="17758559" cy="1"/>
          </a:xfrm>
          <a:prstGeom prst="line">
            <a:avLst/>
          </a:prstGeom>
          <a:ln w="76200">
            <a:solidFill>
              <a:srgbClr val="000000"/>
            </a:solidFill>
            <a:miter lim="400000"/>
            <a:headEnd type="stealth"/>
            <a:tailEnd type="stealth"/>
          </a:ln>
        </p:spPr>
        <p:txBody>
          <a:bodyPr lIns="50800" tIns="50800" rIns="50800" bIns="50800" anchor="ctr"/>
          <a:lstStyle/>
          <a:p>
            <a:pPr/>
          </a:p>
        </p:txBody>
      </p:sp>
      <p:sp>
        <p:nvSpPr>
          <p:cNvPr id="229" name="Add"/>
          <p:cNvSpPr/>
          <p:nvPr/>
        </p:nvSpPr>
        <p:spPr>
          <a:xfrm>
            <a:off x="21768305" y="10470275"/>
            <a:ext cx="1905001" cy="1905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9" y="0"/>
                </a:moveTo>
                <a:cubicBezTo>
                  <a:pt x="4834" y="0"/>
                  <a:pt x="0" y="4836"/>
                  <a:pt x="0" y="10801"/>
                </a:cubicBezTo>
                <a:cubicBezTo>
                  <a:pt x="0" y="16765"/>
                  <a:pt x="4835" y="21600"/>
                  <a:pt x="10799" y="21600"/>
                </a:cubicBezTo>
                <a:cubicBezTo>
                  <a:pt x="16764" y="21600"/>
                  <a:pt x="21600" y="16765"/>
                  <a:pt x="21600" y="10801"/>
                </a:cubicBezTo>
                <a:cubicBezTo>
                  <a:pt x="21600" y="4836"/>
                  <a:pt x="16764" y="0"/>
                  <a:pt x="10799" y="0"/>
                </a:cubicBezTo>
                <a:close/>
                <a:moveTo>
                  <a:pt x="9533" y="3765"/>
                </a:moveTo>
                <a:lnTo>
                  <a:pt x="12065" y="3765"/>
                </a:lnTo>
                <a:cubicBezTo>
                  <a:pt x="12100" y="3765"/>
                  <a:pt x="12129" y="3794"/>
                  <a:pt x="12129" y="3830"/>
                </a:cubicBezTo>
                <a:lnTo>
                  <a:pt x="12129" y="9407"/>
                </a:lnTo>
                <a:cubicBezTo>
                  <a:pt x="12129" y="9442"/>
                  <a:pt x="12157" y="9471"/>
                  <a:pt x="12192" y="9471"/>
                </a:cubicBezTo>
                <a:lnTo>
                  <a:pt x="17769" y="9471"/>
                </a:lnTo>
                <a:cubicBezTo>
                  <a:pt x="17804" y="9471"/>
                  <a:pt x="17833" y="9500"/>
                  <a:pt x="17833" y="9535"/>
                </a:cubicBezTo>
                <a:lnTo>
                  <a:pt x="17835" y="12067"/>
                </a:lnTo>
                <a:cubicBezTo>
                  <a:pt x="17835" y="12102"/>
                  <a:pt x="17806" y="12129"/>
                  <a:pt x="17770" y="12129"/>
                </a:cubicBezTo>
                <a:lnTo>
                  <a:pt x="12193" y="12129"/>
                </a:lnTo>
                <a:cubicBezTo>
                  <a:pt x="12158" y="12129"/>
                  <a:pt x="12129" y="12158"/>
                  <a:pt x="12129" y="12193"/>
                </a:cubicBezTo>
                <a:lnTo>
                  <a:pt x="12129" y="17770"/>
                </a:lnTo>
                <a:cubicBezTo>
                  <a:pt x="12129" y="17806"/>
                  <a:pt x="12100" y="17835"/>
                  <a:pt x="12065" y="17835"/>
                </a:cubicBezTo>
                <a:lnTo>
                  <a:pt x="9533" y="17835"/>
                </a:lnTo>
                <a:cubicBezTo>
                  <a:pt x="9498" y="17835"/>
                  <a:pt x="9471" y="17806"/>
                  <a:pt x="9471" y="17770"/>
                </a:cubicBezTo>
                <a:lnTo>
                  <a:pt x="9471" y="12193"/>
                </a:lnTo>
                <a:cubicBezTo>
                  <a:pt x="9471" y="12158"/>
                  <a:pt x="9442" y="12131"/>
                  <a:pt x="9407" y="12131"/>
                </a:cubicBezTo>
                <a:lnTo>
                  <a:pt x="3828" y="12131"/>
                </a:lnTo>
                <a:cubicBezTo>
                  <a:pt x="3793" y="12131"/>
                  <a:pt x="3765" y="12102"/>
                  <a:pt x="3765" y="12067"/>
                </a:cubicBezTo>
                <a:lnTo>
                  <a:pt x="3765" y="9535"/>
                </a:lnTo>
                <a:cubicBezTo>
                  <a:pt x="3765" y="9500"/>
                  <a:pt x="3793" y="9471"/>
                  <a:pt x="3828" y="9471"/>
                </a:cubicBezTo>
                <a:lnTo>
                  <a:pt x="9407" y="9471"/>
                </a:lnTo>
                <a:cubicBezTo>
                  <a:pt x="9442" y="9471"/>
                  <a:pt x="9469" y="9443"/>
                  <a:pt x="9469" y="9408"/>
                </a:cubicBezTo>
                <a:lnTo>
                  <a:pt x="9469" y="3830"/>
                </a:lnTo>
                <a:cubicBezTo>
                  <a:pt x="9469" y="3794"/>
                  <a:pt x="9498" y="3765"/>
                  <a:pt x="9533" y="3765"/>
                </a:cubicBezTo>
                <a:close/>
              </a:path>
            </a:pathLst>
          </a:cu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230" name="Subtract"/>
          <p:cNvSpPr/>
          <p:nvPr/>
        </p:nvSpPr>
        <p:spPr>
          <a:xfrm>
            <a:off x="710695" y="10622675"/>
            <a:ext cx="1905001" cy="1905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99" y="0"/>
                </a:moveTo>
                <a:cubicBezTo>
                  <a:pt x="4834" y="0"/>
                  <a:pt x="0" y="4836"/>
                  <a:pt x="0" y="10801"/>
                </a:cubicBezTo>
                <a:cubicBezTo>
                  <a:pt x="0" y="16765"/>
                  <a:pt x="4835" y="21600"/>
                  <a:pt x="10799" y="21600"/>
                </a:cubicBezTo>
                <a:cubicBezTo>
                  <a:pt x="16764" y="21600"/>
                  <a:pt x="21600" y="16765"/>
                  <a:pt x="21600" y="10801"/>
                </a:cubicBezTo>
                <a:cubicBezTo>
                  <a:pt x="21600" y="4836"/>
                  <a:pt x="16764" y="0"/>
                  <a:pt x="10799" y="0"/>
                </a:cubicBezTo>
                <a:close/>
                <a:moveTo>
                  <a:pt x="3814" y="9486"/>
                </a:moveTo>
                <a:lnTo>
                  <a:pt x="17754" y="9486"/>
                </a:lnTo>
                <a:cubicBezTo>
                  <a:pt x="17789" y="9486"/>
                  <a:pt x="17818" y="9515"/>
                  <a:pt x="17818" y="9550"/>
                </a:cubicBezTo>
                <a:lnTo>
                  <a:pt x="17818" y="12082"/>
                </a:lnTo>
                <a:cubicBezTo>
                  <a:pt x="17818" y="12117"/>
                  <a:pt x="17789" y="12146"/>
                  <a:pt x="17754" y="12146"/>
                </a:cubicBezTo>
                <a:lnTo>
                  <a:pt x="3814" y="12146"/>
                </a:lnTo>
                <a:cubicBezTo>
                  <a:pt x="3779" y="12146"/>
                  <a:pt x="3750" y="12117"/>
                  <a:pt x="3750" y="12082"/>
                </a:cubicBezTo>
                <a:lnTo>
                  <a:pt x="3750" y="9550"/>
                </a:lnTo>
                <a:cubicBezTo>
                  <a:pt x="3750" y="9515"/>
                  <a:pt x="3779" y="9486"/>
                  <a:pt x="3814" y="9486"/>
                </a:cubicBezTo>
                <a:close/>
              </a:path>
            </a:pathLst>
          </a:cu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231" name="Line"/>
          <p:cNvSpPr/>
          <p:nvPr/>
        </p:nvSpPr>
        <p:spPr>
          <a:xfrm flipV="1">
            <a:off x="12204477" y="2643980"/>
            <a:ext cx="1" cy="8428040"/>
          </a:xfrm>
          <a:prstGeom prst="line">
            <a:avLst/>
          </a:prstGeom>
          <a:ln w="114300">
            <a:solidFill>
              <a:srgbClr val="000000"/>
            </a:solidFill>
            <a:miter lim="400000"/>
            <a:tailEnd type="stealth"/>
          </a:ln>
        </p:spPr>
        <p:txBody>
          <a:bodyPr lIns="50800" tIns="50800" rIns="50800" bIns="50800" anchor="ctr"/>
          <a:lstStyle/>
          <a:p>
            <a:pPr/>
          </a:p>
        </p:txBody>
      </p:sp>
      <p:sp>
        <p:nvSpPr>
          <p:cNvPr id="232" name="Spiritual Realm"/>
          <p:cNvSpPr txBox="1"/>
          <p:nvPr/>
        </p:nvSpPr>
        <p:spPr>
          <a:xfrm>
            <a:off x="10086879" y="1484792"/>
            <a:ext cx="4235197" cy="80843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Spiritual Realm</a:t>
            </a:r>
          </a:p>
        </p:txBody>
      </p:sp>
      <p:sp>
        <p:nvSpPr>
          <p:cNvPr id="233" name="Romans 12:2 (ESV)…"/>
          <p:cNvSpPr txBox="1"/>
          <p:nvPr/>
        </p:nvSpPr>
        <p:spPr>
          <a:xfrm>
            <a:off x="12729024" y="5073650"/>
            <a:ext cx="11068585" cy="3568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0"/>
              </a:spcBef>
              <a:defRPr b="1">
                <a:latin typeface="Helvetica"/>
                <a:ea typeface="Helvetica"/>
                <a:cs typeface="Helvetica"/>
                <a:sym typeface="Helvetica"/>
              </a:defRPr>
            </a:pPr>
            <a:r>
              <a:t>Romans 12:2 (ESV)</a:t>
            </a:r>
            <a:endParaRPr b="0"/>
          </a:p>
          <a:p>
            <a:pPr defTabSz="457200">
              <a:lnSpc>
                <a:spcPct val="100000"/>
              </a:lnSpc>
              <a:spcBef>
                <a:spcPts val="0"/>
              </a:spcBef>
              <a:defRPr sz="3600">
                <a:latin typeface="Helvetica"/>
                <a:ea typeface="Helvetica"/>
                <a:cs typeface="Helvetica"/>
                <a:sym typeface="Helvetica"/>
              </a:defRPr>
            </a:pPr>
            <a:r>
              <a:rPr b="1"/>
              <a:t>2</a:t>
            </a:r>
            <a:r>
              <a:t> Do not be conformed to this world, but be transformed by the renewal of your mind, that by testing you may discern what is the will of God, what is good and acceptable and perfect.</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228"/>
                                        </p:tgtEl>
                                        <p:attrNameLst>
                                          <p:attrName>style.visibility</p:attrName>
                                        </p:attrNameLst>
                                      </p:cBhvr>
                                      <p:to>
                                        <p:strVal val="visible"/>
                                      </p:to>
                                    </p:set>
                                    <p:animEffect filter="dissolve" transition="in">
                                      <p:cBhvr>
                                        <p:cTn id="7" dur="2000"/>
                                        <p:tgtEl>
                                          <p:spTgt spid="228"/>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 presetID="2" grpId="2" fill="hold">
                                  <p:stCondLst>
                                    <p:cond delay="0"/>
                                  </p:stCondLst>
                                  <p:iterate type="el" backwards="0">
                                    <p:tmAbs val="0"/>
                                  </p:iterate>
                                  <p:childTnLst>
                                    <p:set>
                                      <p:cBhvr>
                                        <p:cTn id="11" fill="hold"/>
                                        <p:tgtEl>
                                          <p:spTgt spid="230"/>
                                        </p:tgtEl>
                                        <p:attrNameLst>
                                          <p:attrName>style.visibility</p:attrName>
                                        </p:attrNameLst>
                                      </p:cBhvr>
                                      <p:to>
                                        <p:strVal val="visible"/>
                                      </p:to>
                                    </p:set>
                                    <p:anim calcmode="lin" valueType="num">
                                      <p:cBhvr>
                                        <p:cTn id="12" dur="1500" fill="hold"/>
                                        <p:tgtEl>
                                          <p:spTgt spid="230"/>
                                        </p:tgtEl>
                                        <p:attrNameLst>
                                          <p:attrName>ppt_x</p:attrName>
                                        </p:attrNameLst>
                                      </p:cBhvr>
                                      <p:tavLst>
                                        <p:tav tm="0">
                                          <p:val>
                                            <p:strVal val="#ppt_x"/>
                                          </p:val>
                                        </p:tav>
                                        <p:tav tm="100000">
                                          <p:val>
                                            <p:strVal val="#ppt_x"/>
                                          </p:val>
                                        </p:tav>
                                      </p:tavLst>
                                    </p:anim>
                                    <p:anim calcmode="lin" valueType="num">
                                      <p:cBhvr>
                                        <p:cTn id="13" dur="1500" fill="hold"/>
                                        <p:tgtEl>
                                          <p:spTgt spid="230"/>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1" presetID="2" grpId="3" fill="hold">
                                  <p:stCondLst>
                                    <p:cond delay="0"/>
                                  </p:stCondLst>
                                  <p:iterate type="el" backwards="0">
                                    <p:tmAbs val="0"/>
                                  </p:iterate>
                                  <p:childTnLst>
                                    <p:set>
                                      <p:cBhvr>
                                        <p:cTn id="17" fill="hold"/>
                                        <p:tgtEl>
                                          <p:spTgt spid="229"/>
                                        </p:tgtEl>
                                        <p:attrNameLst>
                                          <p:attrName>style.visibility</p:attrName>
                                        </p:attrNameLst>
                                      </p:cBhvr>
                                      <p:to>
                                        <p:strVal val="visible"/>
                                      </p:to>
                                    </p:set>
                                    <p:anim calcmode="lin" valueType="num">
                                      <p:cBhvr>
                                        <p:cTn id="18" dur="1500" fill="hold"/>
                                        <p:tgtEl>
                                          <p:spTgt spid="229"/>
                                        </p:tgtEl>
                                        <p:attrNameLst>
                                          <p:attrName>ppt_x</p:attrName>
                                        </p:attrNameLst>
                                      </p:cBhvr>
                                      <p:tavLst>
                                        <p:tav tm="0">
                                          <p:val>
                                            <p:strVal val="#ppt_x"/>
                                          </p:val>
                                        </p:tav>
                                        <p:tav tm="100000">
                                          <p:val>
                                            <p:strVal val="#ppt_x"/>
                                          </p:val>
                                        </p:tav>
                                      </p:tavLst>
                                    </p:anim>
                                    <p:anim calcmode="lin" valueType="num">
                                      <p:cBhvr>
                                        <p:cTn id="19" dur="1500" fill="hold"/>
                                        <p:tgtEl>
                                          <p:spTgt spid="229"/>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1" presetID="2" grpId="4" fill="hold">
                                  <p:stCondLst>
                                    <p:cond delay="0"/>
                                  </p:stCondLst>
                                  <p:iterate type="el" backwards="0">
                                    <p:tmAbs val="0"/>
                                  </p:iterate>
                                  <p:childTnLst>
                                    <p:set>
                                      <p:cBhvr>
                                        <p:cTn id="23" fill="hold"/>
                                        <p:tgtEl>
                                          <p:spTgt spid="227"/>
                                        </p:tgtEl>
                                        <p:attrNameLst>
                                          <p:attrName>style.visibility</p:attrName>
                                        </p:attrNameLst>
                                      </p:cBhvr>
                                      <p:to>
                                        <p:strVal val="visible"/>
                                      </p:to>
                                    </p:set>
                                    <p:anim calcmode="lin" valueType="num">
                                      <p:cBhvr>
                                        <p:cTn id="24" dur="1500" fill="hold"/>
                                        <p:tgtEl>
                                          <p:spTgt spid="227"/>
                                        </p:tgtEl>
                                        <p:attrNameLst>
                                          <p:attrName>ppt_x</p:attrName>
                                        </p:attrNameLst>
                                      </p:cBhvr>
                                      <p:tavLst>
                                        <p:tav tm="0">
                                          <p:val>
                                            <p:strVal val="#ppt_x"/>
                                          </p:val>
                                        </p:tav>
                                        <p:tav tm="100000">
                                          <p:val>
                                            <p:strVal val="#ppt_x"/>
                                          </p:val>
                                        </p:tav>
                                      </p:tavLst>
                                    </p:anim>
                                    <p:anim calcmode="lin" valueType="num">
                                      <p:cBhvr>
                                        <p:cTn id="25" dur="1500" fill="hold"/>
                                        <p:tgtEl>
                                          <p:spTgt spid="227"/>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Class="entr" nodeType="clickEffect" presetID="9" grpId="5" fill="hold">
                                  <p:stCondLst>
                                    <p:cond delay="0"/>
                                  </p:stCondLst>
                                  <p:iterate type="el" backwards="0">
                                    <p:tmAbs val="0"/>
                                  </p:iterate>
                                  <p:childTnLst>
                                    <p:set>
                                      <p:cBhvr>
                                        <p:cTn id="29" fill="hold"/>
                                        <p:tgtEl>
                                          <p:spTgt spid="231"/>
                                        </p:tgtEl>
                                        <p:attrNameLst>
                                          <p:attrName>style.visibility</p:attrName>
                                        </p:attrNameLst>
                                      </p:cBhvr>
                                      <p:to>
                                        <p:strVal val="visible"/>
                                      </p:to>
                                    </p:set>
                                    <p:animEffect filter="dissolve" transition="in">
                                      <p:cBhvr>
                                        <p:cTn id="30" dur="2000"/>
                                        <p:tgtEl>
                                          <p:spTgt spid="231"/>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 grpId="6" fill="hold">
                                  <p:stCondLst>
                                    <p:cond delay="0"/>
                                  </p:stCondLst>
                                  <p:iterate type="el" backwards="0">
                                    <p:tmAbs val="0"/>
                                  </p:iterate>
                                  <p:childTnLst>
                                    <p:set>
                                      <p:cBhvr>
                                        <p:cTn id="34" fill="hold"/>
                                        <p:tgtEl>
                                          <p:spTgt spid="232"/>
                                        </p:tgtEl>
                                        <p:attrNameLst>
                                          <p:attrName>style.visibility</p:attrName>
                                        </p:attrNameLst>
                                      </p:cBhvr>
                                      <p:to>
                                        <p:strVal val="visible"/>
                                      </p:to>
                                    </p:set>
                                    <p:anim calcmode="lin" valueType="num">
                                      <p:cBhvr>
                                        <p:cTn id="35" dur="1500" fill="hold"/>
                                        <p:tgtEl>
                                          <p:spTgt spid="232"/>
                                        </p:tgtEl>
                                        <p:attrNameLst>
                                          <p:attrName>ppt_x</p:attrName>
                                        </p:attrNameLst>
                                      </p:cBhvr>
                                      <p:tavLst>
                                        <p:tav tm="0">
                                          <p:val>
                                            <p:strVal val="#ppt_x"/>
                                          </p:val>
                                        </p:tav>
                                        <p:tav tm="100000">
                                          <p:val>
                                            <p:strVal val="#ppt_x"/>
                                          </p:val>
                                        </p:tav>
                                      </p:tavLst>
                                    </p:anim>
                                    <p:anim calcmode="lin" valueType="num">
                                      <p:cBhvr>
                                        <p:cTn id="36" dur="1500" fill="hold"/>
                                        <p:tgtEl>
                                          <p:spTgt spid="232"/>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1" presetID="2" grpId="7" fill="hold">
                                  <p:stCondLst>
                                    <p:cond delay="0"/>
                                  </p:stCondLst>
                                  <p:iterate type="el" backwards="0">
                                    <p:tmAbs val="0"/>
                                  </p:iterate>
                                  <p:childTnLst>
                                    <p:set>
                                      <p:cBhvr>
                                        <p:cTn id="40" fill="hold"/>
                                        <p:tgtEl>
                                          <p:spTgt spid="233"/>
                                        </p:tgtEl>
                                        <p:attrNameLst>
                                          <p:attrName>style.visibility</p:attrName>
                                        </p:attrNameLst>
                                      </p:cBhvr>
                                      <p:to>
                                        <p:strVal val="visible"/>
                                      </p:to>
                                    </p:set>
                                    <p:anim calcmode="lin" valueType="num">
                                      <p:cBhvr>
                                        <p:cTn id="41" dur="1500" fill="hold"/>
                                        <p:tgtEl>
                                          <p:spTgt spid="233"/>
                                        </p:tgtEl>
                                        <p:attrNameLst>
                                          <p:attrName>ppt_x</p:attrName>
                                        </p:attrNameLst>
                                      </p:cBhvr>
                                      <p:tavLst>
                                        <p:tav tm="0">
                                          <p:val>
                                            <p:strVal val="#ppt_x"/>
                                          </p:val>
                                        </p:tav>
                                        <p:tav tm="100000">
                                          <p:val>
                                            <p:strVal val="#ppt_x"/>
                                          </p:val>
                                        </p:tav>
                                      </p:tavLst>
                                    </p:anim>
                                    <p:anim calcmode="lin" valueType="num">
                                      <p:cBhvr>
                                        <p:cTn id="42" dur="1500" fill="hold"/>
                                        <p:tgtEl>
                                          <p:spTgt spid="23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3" grpId="7"/>
      <p:bldP build="whole" bldLvl="1" animBg="1" rev="0" advAuto="0" spid="228" grpId="1"/>
      <p:bldP build="whole" bldLvl="1" animBg="1" rev="0" advAuto="0" spid="232" grpId="6"/>
      <p:bldP build="whole" bldLvl="1" animBg="1" rev="0" advAuto="0" spid="231" grpId="5"/>
      <p:bldP build="whole" bldLvl="1" animBg="1" rev="0" advAuto="0" spid="230" grpId="2"/>
      <p:bldP build="whole" bldLvl="1" animBg="1" rev="0" advAuto="0" spid="229" grpId="3"/>
      <p:bldP build="whole" bldLvl="1" animBg="1" rev="0" advAuto="0" spid="227" grpId="4"/>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Relationship Satisfaction…"/>
          <p:cNvSpPr txBox="1"/>
          <p:nvPr>
            <p:ph type="body" idx="1"/>
          </p:nvPr>
        </p:nvSpPr>
        <p:spPr>
          <a:xfrm>
            <a:off x="1206500" y="1211484"/>
            <a:ext cx="21971000" cy="11293032"/>
          </a:xfrm>
          <a:prstGeom prst="rect">
            <a:avLst/>
          </a:prstGeom>
        </p:spPr>
        <p:txBody>
          <a:bodyPr numCol="1" spcCol="38100" anchor="ctr"/>
          <a:lstStyle/>
          <a:p>
            <a:pPr marL="914400" indent="-914400" algn="ctr">
              <a:defRPr b="1" sz="7200">
                <a:solidFill>
                  <a:schemeClr val="accent1">
                    <a:hueOff val="114395"/>
                    <a:lumOff val="-24975"/>
                  </a:schemeClr>
                </a:solidFill>
              </a:defRPr>
            </a:pPr>
            <a:r>
              <a:t>Relationship Satisfaction</a:t>
            </a:r>
          </a:p>
          <a:p>
            <a:pPr marL="914400" indent="-914400" algn="ctr">
              <a:defRPr b="1" sz="7200">
                <a:solidFill>
                  <a:schemeClr val="accent1">
                    <a:hueOff val="114395"/>
                    <a:lumOff val="-24975"/>
                  </a:schemeClr>
                </a:solidFill>
              </a:defRPr>
            </a:pPr>
            <a:r>
              <a:t>Longevity and Stability</a:t>
            </a:r>
          </a:p>
          <a:p>
            <a:pPr marL="914400" indent="-914400" algn="ctr">
              <a:defRPr b="1" sz="7200">
                <a:solidFill>
                  <a:schemeClr val="accent1">
                    <a:hueOff val="114395"/>
                    <a:lumOff val="-24975"/>
                  </a:schemeClr>
                </a:solidFill>
              </a:defRPr>
            </a:pPr>
            <a:r>
              <a:t>Communication and Conflict Resolution</a:t>
            </a:r>
          </a:p>
          <a:p>
            <a:pPr marL="914400" indent="-914400" algn="ctr">
              <a:defRPr b="1" sz="7200">
                <a:solidFill>
                  <a:schemeClr val="accent1">
                    <a:hueOff val="114395"/>
                    <a:lumOff val="-24975"/>
                  </a:schemeClr>
                </a:solidFill>
              </a:defRPr>
            </a:pPr>
            <a:r>
              <a:t>Trust and Security</a:t>
            </a:r>
          </a:p>
          <a:p>
            <a:pPr marL="914400" indent="-914400" algn="ctr">
              <a:defRPr b="1" sz="7200">
                <a:solidFill>
                  <a:schemeClr val="accent1">
                    <a:hueOff val="114395"/>
                    <a:lumOff val="-24975"/>
                  </a:schemeClr>
                </a:solidFill>
              </a:defRPr>
            </a:pPr>
            <a:r>
              <a:t>Overall Well-Being</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Operate in your relationship intentionally in all four areas of intimacy.…"/>
          <p:cNvSpPr txBox="1"/>
          <p:nvPr>
            <p:ph type="body" idx="1"/>
          </p:nvPr>
        </p:nvSpPr>
        <p:spPr>
          <a:xfrm>
            <a:off x="1206500" y="434446"/>
            <a:ext cx="21971000" cy="12847108"/>
          </a:xfrm>
          <a:prstGeom prst="rect">
            <a:avLst/>
          </a:prstGeom>
        </p:spPr>
        <p:txBody>
          <a:bodyPr numCol="1" spcCol="38100" anchor="ctr"/>
          <a:lstStyle/>
          <a:p>
            <a:pPr marL="889000" indent="-889000" algn="ctr">
              <a:buSzPct val="100000"/>
              <a:buAutoNum type="arabicPeriod" startAt="1"/>
              <a:defRPr b="1">
                <a:solidFill>
                  <a:schemeClr val="accent1">
                    <a:hueOff val="114395"/>
                    <a:lumOff val="-24975"/>
                  </a:schemeClr>
                </a:solidFill>
              </a:defRPr>
            </a:pPr>
            <a:r>
              <a:t>Operate in your relationship intentionally in all four areas of intimacy.</a:t>
            </a:r>
          </a:p>
          <a:p>
            <a:pPr marL="889000" indent="-889000" algn="ctr">
              <a:buSzPct val="100000"/>
              <a:buAutoNum type="arabicPeriod" startAt="1"/>
              <a:defRPr b="1">
                <a:solidFill>
                  <a:schemeClr val="accent1">
                    <a:hueOff val="114395"/>
                    <a:lumOff val="-24975"/>
                  </a:schemeClr>
                </a:solidFill>
              </a:defRPr>
            </a:pPr>
            <a:r>
              <a:t>Follow Biblical teachings together as a couple. </a:t>
            </a:r>
          </a:p>
          <a:p>
            <a:pPr marL="889000" indent="-889000" algn="ctr">
              <a:buSzPct val="100000"/>
              <a:buAutoNum type="arabicPeriod" startAt="1"/>
              <a:defRPr b="1">
                <a:solidFill>
                  <a:schemeClr val="accent1">
                    <a:hueOff val="114395"/>
                    <a:lumOff val="-24975"/>
                  </a:schemeClr>
                </a:solidFill>
              </a:defRPr>
            </a:pPr>
            <a:r>
              <a:t>Learn and speak your spouse’s love language</a:t>
            </a:r>
          </a:p>
          <a:p>
            <a:pPr lvl="1" marL="1778000" indent="-889000" algn="ctr">
              <a:buSzPct val="100000"/>
              <a:buAutoNum type="alphaUcPeriod" startAt="1"/>
              <a:defRPr b="1">
                <a:solidFill>
                  <a:schemeClr val="accent1">
                    <a:hueOff val="114395"/>
                    <a:lumOff val="-24975"/>
                  </a:schemeClr>
                </a:solidFill>
              </a:defRPr>
            </a:pPr>
            <a:r>
              <a:t>Physical touch</a:t>
            </a:r>
          </a:p>
          <a:p>
            <a:pPr lvl="1" marL="1778000" indent="-889000" algn="ctr">
              <a:buSzPct val="100000"/>
              <a:buAutoNum type="alphaUcPeriod" startAt="1"/>
              <a:defRPr b="1">
                <a:solidFill>
                  <a:schemeClr val="accent1">
                    <a:hueOff val="114395"/>
                    <a:lumOff val="-24975"/>
                  </a:schemeClr>
                </a:solidFill>
              </a:defRPr>
            </a:pPr>
            <a:r>
              <a:t>Quality Time</a:t>
            </a:r>
          </a:p>
          <a:p>
            <a:pPr lvl="1" marL="1778000" indent="-889000" algn="ctr">
              <a:buSzPct val="100000"/>
              <a:buAutoNum type="alphaUcPeriod" startAt="1"/>
              <a:defRPr b="1">
                <a:solidFill>
                  <a:schemeClr val="accent1">
                    <a:hueOff val="114395"/>
                    <a:lumOff val="-24975"/>
                  </a:schemeClr>
                </a:solidFill>
              </a:defRPr>
            </a:pPr>
            <a:r>
              <a:t>Words of Affirmation</a:t>
            </a:r>
          </a:p>
          <a:p>
            <a:pPr lvl="1" marL="1778000" indent="-889000" algn="ctr">
              <a:buSzPct val="100000"/>
              <a:buAutoNum type="alphaUcPeriod" startAt="1"/>
              <a:defRPr b="1">
                <a:solidFill>
                  <a:schemeClr val="accent1">
                    <a:hueOff val="114395"/>
                    <a:lumOff val="-24975"/>
                  </a:schemeClr>
                </a:solidFill>
              </a:defRPr>
            </a:pPr>
            <a:r>
              <a:t>Acts of Service</a:t>
            </a:r>
          </a:p>
          <a:p>
            <a:pPr lvl="1" marL="1778000" indent="-889000" algn="ctr">
              <a:buSzPct val="100000"/>
              <a:buAutoNum type="alphaUcPeriod" startAt="1"/>
              <a:defRPr b="1">
                <a:solidFill>
                  <a:schemeClr val="accent1">
                    <a:hueOff val="114395"/>
                    <a:lumOff val="-24975"/>
                  </a:schemeClr>
                </a:solidFill>
              </a:defRPr>
            </a:pPr>
            <a:r>
              <a:t>Receiving Gifts</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241">
                                            <p:bg/>
                                          </p:spTgt>
                                        </p:tgtEl>
                                        <p:attrNameLst>
                                          <p:attrName>style.visibility</p:attrName>
                                        </p:attrNameLst>
                                      </p:cBhvr>
                                      <p:to>
                                        <p:strVal val="visible"/>
                                      </p:to>
                                    </p:set>
                                    <p:anim calcmode="lin" valueType="num">
                                      <p:cBhvr>
                                        <p:cTn id="7" dur="1500" fill="hold"/>
                                        <p:tgtEl>
                                          <p:spTgt spid="241">
                                            <p:bg/>
                                          </p:spTgt>
                                        </p:tgtEl>
                                        <p:attrNameLst>
                                          <p:attrName>ppt_x</p:attrName>
                                        </p:attrNameLst>
                                      </p:cBhvr>
                                      <p:tavLst>
                                        <p:tav tm="0">
                                          <p:val>
                                            <p:strVal val="#ppt_x"/>
                                          </p:val>
                                        </p:tav>
                                        <p:tav tm="100000">
                                          <p:val>
                                            <p:strVal val="#ppt_x"/>
                                          </p:val>
                                        </p:tav>
                                      </p:tavLst>
                                    </p:anim>
                                    <p:anim calcmode="lin" valueType="num">
                                      <p:cBhvr>
                                        <p:cTn id="8" dur="1500" fill="hold"/>
                                        <p:tgtEl>
                                          <p:spTgt spid="241">
                                            <p:bg/>
                                          </p:spTgt>
                                        </p:tgtEl>
                                        <p:attrNameLst>
                                          <p:attrName>ppt_y</p:attrName>
                                        </p:attrNameLst>
                                      </p:cBhvr>
                                      <p:tavLst>
                                        <p:tav tm="0">
                                          <p:val>
                                            <p:strVal val="0-#ppt_h/2"/>
                                          </p:val>
                                        </p:tav>
                                        <p:tav tm="100000">
                                          <p:val>
                                            <p:strVal val="#ppt_y"/>
                                          </p:val>
                                        </p:tav>
                                      </p:tavLst>
                                    </p:anim>
                                  </p:childTnLst>
                                </p:cTn>
                              </p:par>
                              <p:par>
                                <p:cTn id="9" presetClass="entr" nodeType="withEffect" presetSubtype="1" presetID="2" grpId="1" fill="hold">
                                  <p:stCondLst>
                                    <p:cond delay="0"/>
                                  </p:stCondLst>
                                  <p:iterate type="el" backwards="0">
                                    <p:tmAbs val="0"/>
                                  </p:iterate>
                                  <p:childTnLst>
                                    <p:set>
                                      <p:cBhvr>
                                        <p:cTn id="10" fill="hold"/>
                                        <p:tgtEl>
                                          <p:spTgt spid="241">
                                            <p:txEl>
                                              <p:pRg st="0" end="0"/>
                                            </p:txEl>
                                          </p:spTgt>
                                        </p:tgtEl>
                                        <p:attrNameLst>
                                          <p:attrName>style.visibility</p:attrName>
                                        </p:attrNameLst>
                                      </p:cBhvr>
                                      <p:to>
                                        <p:strVal val="visible"/>
                                      </p:to>
                                    </p:set>
                                    <p:anim calcmode="lin" valueType="num">
                                      <p:cBhvr>
                                        <p:cTn id="11" dur="1500" fill="hold"/>
                                        <p:tgtEl>
                                          <p:spTgt spid="241">
                                            <p:txEl>
                                              <p:pRg st="0" end="0"/>
                                            </p:txEl>
                                          </p:spTgt>
                                        </p:tgtEl>
                                        <p:attrNameLst>
                                          <p:attrName>ppt_x</p:attrName>
                                        </p:attrNameLst>
                                      </p:cBhvr>
                                      <p:tavLst>
                                        <p:tav tm="0">
                                          <p:val>
                                            <p:strVal val="#ppt_x"/>
                                          </p:val>
                                        </p:tav>
                                        <p:tav tm="100000">
                                          <p:val>
                                            <p:strVal val="#ppt_x"/>
                                          </p:val>
                                        </p:tav>
                                      </p:tavLst>
                                    </p:anim>
                                    <p:anim calcmode="lin" valueType="num">
                                      <p:cBhvr>
                                        <p:cTn id="12" dur="1500" fill="hold"/>
                                        <p:tgtEl>
                                          <p:spTgt spid="24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 presetID="2" grpId="1" fill="hold">
                                  <p:stCondLst>
                                    <p:cond delay="0"/>
                                  </p:stCondLst>
                                  <p:iterate type="el" backwards="0">
                                    <p:tmAbs val="0"/>
                                  </p:iterate>
                                  <p:childTnLst>
                                    <p:set>
                                      <p:cBhvr>
                                        <p:cTn id="16" fill="hold"/>
                                        <p:tgtEl>
                                          <p:spTgt spid="241">
                                            <p:txEl>
                                              <p:pRg st="1" end="1"/>
                                            </p:txEl>
                                          </p:spTgt>
                                        </p:tgtEl>
                                        <p:attrNameLst>
                                          <p:attrName>style.visibility</p:attrName>
                                        </p:attrNameLst>
                                      </p:cBhvr>
                                      <p:to>
                                        <p:strVal val="visible"/>
                                      </p:to>
                                    </p:set>
                                    <p:anim calcmode="lin" valueType="num">
                                      <p:cBhvr>
                                        <p:cTn id="17" dur="1500" fill="hold"/>
                                        <p:tgtEl>
                                          <p:spTgt spid="241">
                                            <p:txEl>
                                              <p:pRg st="1" end="1"/>
                                            </p:txEl>
                                          </p:spTgt>
                                        </p:tgtEl>
                                        <p:attrNameLst>
                                          <p:attrName>ppt_x</p:attrName>
                                        </p:attrNameLst>
                                      </p:cBhvr>
                                      <p:tavLst>
                                        <p:tav tm="0">
                                          <p:val>
                                            <p:strVal val="#ppt_x"/>
                                          </p:val>
                                        </p:tav>
                                        <p:tav tm="100000">
                                          <p:val>
                                            <p:strVal val="#ppt_x"/>
                                          </p:val>
                                        </p:tav>
                                      </p:tavLst>
                                    </p:anim>
                                    <p:anim calcmode="lin" valueType="num">
                                      <p:cBhvr>
                                        <p:cTn id="18" dur="1500" fill="hold"/>
                                        <p:tgtEl>
                                          <p:spTgt spid="24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 presetID="2" grpId="1" fill="hold">
                                  <p:stCondLst>
                                    <p:cond delay="0"/>
                                  </p:stCondLst>
                                  <p:iterate type="el" backwards="0">
                                    <p:tmAbs val="0"/>
                                  </p:iterate>
                                  <p:childTnLst>
                                    <p:set>
                                      <p:cBhvr>
                                        <p:cTn id="22" fill="hold"/>
                                        <p:tgtEl>
                                          <p:spTgt spid="241">
                                            <p:txEl>
                                              <p:pRg st="2" end="2"/>
                                            </p:txEl>
                                          </p:spTgt>
                                        </p:tgtEl>
                                        <p:attrNameLst>
                                          <p:attrName>style.visibility</p:attrName>
                                        </p:attrNameLst>
                                      </p:cBhvr>
                                      <p:to>
                                        <p:strVal val="visible"/>
                                      </p:to>
                                    </p:set>
                                    <p:anim calcmode="lin" valueType="num">
                                      <p:cBhvr>
                                        <p:cTn id="23" dur="1500" fill="hold"/>
                                        <p:tgtEl>
                                          <p:spTgt spid="241">
                                            <p:txEl>
                                              <p:pRg st="2" end="2"/>
                                            </p:txEl>
                                          </p:spTgt>
                                        </p:tgtEl>
                                        <p:attrNameLst>
                                          <p:attrName>ppt_x</p:attrName>
                                        </p:attrNameLst>
                                      </p:cBhvr>
                                      <p:tavLst>
                                        <p:tav tm="0">
                                          <p:val>
                                            <p:strVal val="#ppt_x"/>
                                          </p:val>
                                        </p:tav>
                                        <p:tav tm="100000">
                                          <p:val>
                                            <p:strVal val="#ppt_x"/>
                                          </p:val>
                                        </p:tav>
                                      </p:tavLst>
                                    </p:anim>
                                    <p:anim calcmode="lin" valueType="num">
                                      <p:cBhvr>
                                        <p:cTn id="24" dur="1500" fill="hold"/>
                                        <p:tgtEl>
                                          <p:spTgt spid="241">
                                            <p:txEl>
                                              <p:pRg st="2" end="2"/>
                                            </p:txEl>
                                          </p:spTgt>
                                        </p:tgtEl>
                                        <p:attrNameLst>
                                          <p:attrName>ppt_y</p:attrName>
                                        </p:attrNameLst>
                                      </p:cBhvr>
                                      <p:tavLst>
                                        <p:tav tm="0">
                                          <p:val>
                                            <p:strVal val="0-#ppt_h/2"/>
                                          </p:val>
                                        </p:tav>
                                        <p:tav tm="100000">
                                          <p:val>
                                            <p:strVal val="#ppt_y"/>
                                          </p:val>
                                        </p:tav>
                                      </p:tavLst>
                                    </p:anim>
                                  </p:childTnLst>
                                </p:cTn>
                              </p:par>
                              <p:par>
                                <p:cTn id="25" presetClass="entr" nodeType="withEffect" presetSubtype="1" presetID="2" grpId="1" fill="hold">
                                  <p:stCondLst>
                                    <p:cond delay="0"/>
                                  </p:stCondLst>
                                  <p:iterate type="el" backwards="0">
                                    <p:tmAbs val="0"/>
                                  </p:iterate>
                                  <p:childTnLst>
                                    <p:set>
                                      <p:cBhvr>
                                        <p:cTn id="26" fill="hold"/>
                                        <p:tgtEl>
                                          <p:spTgt spid="241">
                                            <p:txEl>
                                              <p:pRg st="3" end="3"/>
                                            </p:txEl>
                                          </p:spTgt>
                                        </p:tgtEl>
                                        <p:attrNameLst>
                                          <p:attrName>style.visibility</p:attrName>
                                        </p:attrNameLst>
                                      </p:cBhvr>
                                      <p:to>
                                        <p:strVal val="visible"/>
                                      </p:to>
                                    </p:set>
                                    <p:anim calcmode="lin" valueType="num">
                                      <p:cBhvr>
                                        <p:cTn id="27" dur="1500" fill="hold"/>
                                        <p:tgtEl>
                                          <p:spTgt spid="241">
                                            <p:txEl>
                                              <p:pRg st="3" end="3"/>
                                            </p:txEl>
                                          </p:spTgt>
                                        </p:tgtEl>
                                        <p:attrNameLst>
                                          <p:attrName>ppt_x</p:attrName>
                                        </p:attrNameLst>
                                      </p:cBhvr>
                                      <p:tavLst>
                                        <p:tav tm="0">
                                          <p:val>
                                            <p:strVal val="#ppt_x"/>
                                          </p:val>
                                        </p:tav>
                                        <p:tav tm="100000">
                                          <p:val>
                                            <p:strVal val="#ppt_x"/>
                                          </p:val>
                                        </p:tav>
                                      </p:tavLst>
                                    </p:anim>
                                    <p:anim calcmode="lin" valueType="num">
                                      <p:cBhvr>
                                        <p:cTn id="28" dur="1500" fill="hold"/>
                                        <p:tgtEl>
                                          <p:spTgt spid="241">
                                            <p:txEl>
                                              <p:pRg st="3" end="3"/>
                                            </p:txEl>
                                          </p:spTgt>
                                        </p:tgtEl>
                                        <p:attrNameLst>
                                          <p:attrName>ppt_y</p:attrName>
                                        </p:attrNameLst>
                                      </p:cBhvr>
                                      <p:tavLst>
                                        <p:tav tm="0">
                                          <p:val>
                                            <p:strVal val="0-#ppt_h/2"/>
                                          </p:val>
                                        </p:tav>
                                        <p:tav tm="100000">
                                          <p:val>
                                            <p:strVal val="#ppt_y"/>
                                          </p:val>
                                        </p:tav>
                                      </p:tavLst>
                                    </p:anim>
                                  </p:childTnLst>
                                </p:cTn>
                              </p:par>
                              <p:par>
                                <p:cTn id="29" presetClass="entr" nodeType="withEffect" presetSubtype="1" presetID="2" grpId="1" fill="hold">
                                  <p:stCondLst>
                                    <p:cond delay="0"/>
                                  </p:stCondLst>
                                  <p:iterate type="el" backwards="0">
                                    <p:tmAbs val="0"/>
                                  </p:iterate>
                                  <p:childTnLst>
                                    <p:set>
                                      <p:cBhvr>
                                        <p:cTn id="30" fill="hold"/>
                                        <p:tgtEl>
                                          <p:spTgt spid="241">
                                            <p:txEl>
                                              <p:pRg st="4" end="4"/>
                                            </p:txEl>
                                          </p:spTgt>
                                        </p:tgtEl>
                                        <p:attrNameLst>
                                          <p:attrName>style.visibility</p:attrName>
                                        </p:attrNameLst>
                                      </p:cBhvr>
                                      <p:to>
                                        <p:strVal val="visible"/>
                                      </p:to>
                                    </p:set>
                                    <p:anim calcmode="lin" valueType="num">
                                      <p:cBhvr>
                                        <p:cTn id="31" dur="1500" fill="hold"/>
                                        <p:tgtEl>
                                          <p:spTgt spid="241">
                                            <p:txEl>
                                              <p:pRg st="4" end="4"/>
                                            </p:txEl>
                                          </p:spTgt>
                                        </p:tgtEl>
                                        <p:attrNameLst>
                                          <p:attrName>ppt_x</p:attrName>
                                        </p:attrNameLst>
                                      </p:cBhvr>
                                      <p:tavLst>
                                        <p:tav tm="0">
                                          <p:val>
                                            <p:strVal val="#ppt_x"/>
                                          </p:val>
                                        </p:tav>
                                        <p:tav tm="100000">
                                          <p:val>
                                            <p:strVal val="#ppt_x"/>
                                          </p:val>
                                        </p:tav>
                                      </p:tavLst>
                                    </p:anim>
                                    <p:anim calcmode="lin" valueType="num">
                                      <p:cBhvr>
                                        <p:cTn id="32" dur="1500" fill="hold"/>
                                        <p:tgtEl>
                                          <p:spTgt spid="241">
                                            <p:txEl>
                                              <p:pRg st="4" end="4"/>
                                            </p:txEl>
                                          </p:spTgt>
                                        </p:tgtEl>
                                        <p:attrNameLst>
                                          <p:attrName>ppt_y</p:attrName>
                                        </p:attrNameLst>
                                      </p:cBhvr>
                                      <p:tavLst>
                                        <p:tav tm="0">
                                          <p:val>
                                            <p:strVal val="0-#ppt_h/2"/>
                                          </p:val>
                                        </p:tav>
                                        <p:tav tm="100000">
                                          <p:val>
                                            <p:strVal val="#ppt_y"/>
                                          </p:val>
                                        </p:tav>
                                      </p:tavLst>
                                    </p:anim>
                                  </p:childTnLst>
                                </p:cTn>
                              </p:par>
                              <p:par>
                                <p:cTn id="33" presetClass="entr" nodeType="withEffect" presetSubtype="1" presetID="2" grpId="1" fill="hold">
                                  <p:stCondLst>
                                    <p:cond delay="0"/>
                                  </p:stCondLst>
                                  <p:iterate type="el" backwards="0">
                                    <p:tmAbs val="0"/>
                                  </p:iterate>
                                  <p:childTnLst>
                                    <p:set>
                                      <p:cBhvr>
                                        <p:cTn id="34" fill="hold"/>
                                        <p:tgtEl>
                                          <p:spTgt spid="241">
                                            <p:txEl>
                                              <p:pRg st="5" end="5"/>
                                            </p:txEl>
                                          </p:spTgt>
                                        </p:tgtEl>
                                        <p:attrNameLst>
                                          <p:attrName>style.visibility</p:attrName>
                                        </p:attrNameLst>
                                      </p:cBhvr>
                                      <p:to>
                                        <p:strVal val="visible"/>
                                      </p:to>
                                    </p:set>
                                    <p:anim calcmode="lin" valueType="num">
                                      <p:cBhvr>
                                        <p:cTn id="35" dur="1500" fill="hold"/>
                                        <p:tgtEl>
                                          <p:spTgt spid="241">
                                            <p:txEl>
                                              <p:pRg st="5" end="5"/>
                                            </p:txEl>
                                          </p:spTgt>
                                        </p:tgtEl>
                                        <p:attrNameLst>
                                          <p:attrName>ppt_x</p:attrName>
                                        </p:attrNameLst>
                                      </p:cBhvr>
                                      <p:tavLst>
                                        <p:tav tm="0">
                                          <p:val>
                                            <p:strVal val="#ppt_x"/>
                                          </p:val>
                                        </p:tav>
                                        <p:tav tm="100000">
                                          <p:val>
                                            <p:strVal val="#ppt_x"/>
                                          </p:val>
                                        </p:tav>
                                      </p:tavLst>
                                    </p:anim>
                                    <p:anim calcmode="lin" valueType="num">
                                      <p:cBhvr>
                                        <p:cTn id="36" dur="1500" fill="hold"/>
                                        <p:tgtEl>
                                          <p:spTgt spid="241">
                                            <p:txEl>
                                              <p:pRg st="5" end="5"/>
                                            </p:txEl>
                                          </p:spTgt>
                                        </p:tgtEl>
                                        <p:attrNameLst>
                                          <p:attrName>ppt_y</p:attrName>
                                        </p:attrNameLst>
                                      </p:cBhvr>
                                      <p:tavLst>
                                        <p:tav tm="0">
                                          <p:val>
                                            <p:strVal val="0-#ppt_h/2"/>
                                          </p:val>
                                        </p:tav>
                                        <p:tav tm="100000">
                                          <p:val>
                                            <p:strVal val="#ppt_y"/>
                                          </p:val>
                                        </p:tav>
                                      </p:tavLst>
                                    </p:anim>
                                  </p:childTnLst>
                                </p:cTn>
                              </p:par>
                              <p:par>
                                <p:cTn id="37" presetClass="entr" nodeType="withEffect" presetSubtype="1" presetID="2" grpId="1" fill="hold">
                                  <p:stCondLst>
                                    <p:cond delay="0"/>
                                  </p:stCondLst>
                                  <p:iterate type="el" backwards="0">
                                    <p:tmAbs val="0"/>
                                  </p:iterate>
                                  <p:childTnLst>
                                    <p:set>
                                      <p:cBhvr>
                                        <p:cTn id="38" fill="hold"/>
                                        <p:tgtEl>
                                          <p:spTgt spid="241">
                                            <p:txEl>
                                              <p:pRg st="6" end="6"/>
                                            </p:txEl>
                                          </p:spTgt>
                                        </p:tgtEl>
                                        <p:attrNameLst>
                                          <p:attrName>style.visibility</p:attrName>
                                        </p:attrNameLst>
                                      </p:cBhvr>
                                      <p:to>
                                        <p:strVal val="visible"/>
                                      </p:to>
                                    </p:set>
                                    <p:anim calcmode="lin" valueType="num">
                                      <p:cBhvr>
                                        <p:cTn id="39" dur="1500" fill="hold"/>
                                        <p:tgtEl>
                                          <p:spTgt spid="241">
                                            <p:txEl>
                                              <p:pRg st="6" end="6"/>
                                            </p:txEl>
                                          </p:spTgt>
                                        </p:tgtEl>
                                        <p:attrNameLst>
                                          <p:attrName>ppt_x</p:attrName>
                                        </p:attrNameLst>
                                      </p:cBhvr>
                                      <p:tavLst>
                                        <p:tav tm="0">
                                          <p:val>
                                            <p:strVal val="#ppt_x"/>
                                          </p:val>
                                        </p:tav>
                                        <p:tav tm="100000">
                                          <p:val>
                                            <p:strVal val="#ppt_x"/>
                                          </p:val>
                                        </p:tav>
                                      </p:tavLst>
                                    </p:anim>
                                    <p:anim calcmode="lin" valueType="num">
                                      <p:cBhvr>
                                        <p:cTn id="40" dur="1500" fill="hold"/>
                                        <p:tgtEl>
                                          <p:spTgt spid="241">
                                            <p:txEl>
                                              <p:pRg st="6" end="6"/>
                                            </p:txEl>
                                          </p:spTgt>
                                        </p:tgtEl>
                                        <p:attrNameLst>
                                          <p:attrName>ppt_y</p:attrName>
                                        </p:attrNameLst>
                                      </p:cBhvr>
                                      <p:tavLst>
                                        <p:tav tm="0">
                                          <p:val>
                                            <p:strVal val="0-#ppt_h/2"/>
                                          </p:val>
                                        </p:tav>
                                        <p:tav tm="100000">
                                          <p:val>
                                            <p:strVal val="#ppt_y"/>
                                          </p:val>
                                        </p:tav>
                                      </p:tavLst>
                                    </p:anim>
                                  </p:childTnLst>
                                </p:cTn>
                              </p:par>
                              <p:par>
                                <p:cTn id="41" presetClass="entr" nodeType="withEffect" presetSubtype="1" presetID="2" grpId="1" fill="hold">
                                  <p:stCondLst>
                                    <p:cond delay="0"/>
                                  </p:stCondLst>
                                  <p:iterate type="el" backwards="0">
                                    <p:tmAbs val="0"/>
                                  </p:iterate>
                                  <p:childTnLst>
                                    <p:set>
                                      <p:cBhvr>
                                        <p:cTn id="42" fill="hold"/>
                                        <p:tgtEl>
                                          <p:spTgt spid="241">
                                            <p:txEl>
                                              <p:pRg st="7" end="7"/>
                                            </p:txEl>
                                          </p:spTgt>
                                        </p:tgtEl>
                                        <p:attrNameLst>
                                          <p:attrName>style.visibility</p:attrName>
                                        </p:attrNameLst>
                                      </p:cBhvr>
                                      <p:to>
                                        <p:strVal val="visible"/>
                                      </p:to>
                                    </p:set>
                                    <p:anim calcmode="lin" valueType="num">
                                      <p:cBhvr>
                                        <p:cTn id="43" dur="1500" fill="hold"/>
                                        <p:tgtEl>
                                          <p:spTgt spid="241">
                                            <p:txEl>
                                              <p:pRg st="7" end="7"/>
                                            </p:txEl>
                                          </p:spTgt>
                                        </p:tgtEl>
                                        <p:attrNameLst>
                                          <p:attrName>ppt_x</p:attrName>
                                        </p:attrNameLst>
                                      </p:cBhvr>
                                      <p:tavLst>
                                        <p:tav tm="0">
                                          <p:val>
                                            <p:strVal val="#ppt_x"/>
                                          </p:val>
                                        </p:tav>
                                        <p:tav tm="100000">
                                          <p:val>
                                            <p:strVal val="#ppt_x"/>
                                          </p:val>
                                        </p:tav>
                                      </p:tavLst>
                                    </p:anim>
                                    <p:anim calcmode="lin" valueType="num">
                                      <p:cBhvr>
                                        <p:cTn id="44" dur="1500" fill="hold"/>
                                        <p:tgtEl>
                                          <p:spTgt spid="241">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41"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Physical Intimacy…"/>
          <p:cNvSpPr txBox="1"/>
          <p:nvPr>
            <p:ph type="body" idx="1"/>
          </p:nvPr>
        </p:nvSpPr>
        <p:spPr>
          <a:xfrm>
            <a:off x="1206500" y="1519278"/>
            <a:ext cx="21971000" cy="10677444"/>
          </a:xfrm>
          <a:prstGeom prst="rect">
            <a:avLst/>
          </a:prstGeom>
        </p:spPr>
        <p:txBody>
          <a:bodyPr/>
          <a:lstStyle/>
          <a:p>
            <a:pPr>
              <a:lnSpc>
                <a:spcPct val="150000"/>
              </a:lnSpc>
              <a:defRPr b="1" spc="-170" sz="8500">
                <a:latin typeface="+mn-lt"/>
                <a:ea typeface="+mn-ea"/>
                <a:cs typeface="+mn-cs"/>
                <a:sym typeface="Helvetica Neue"/>
              </a:defRPr>
            </a:pPr>
            <a:r>
              <a:t>Physical Intimacy</a:t>
            </a:r>
          </a:p>
          <a:p>
            <a:pPr>
              <a:lnSpc>
                <a:spcPct val="150000"/>
              </a:lnSpc>
              <a:defRPr b="1" spc="-170" sz="8500">
                <a:latin typeface="+mn-lt"/>
                <a:ea typeface="+mn-ea"/>
                <a:cs typeface="+mn-cs"/>
                <a:sym typeface="Helvetica Neue"/>
              </a:defRPr>
            </a:pPr>
            <a:r>
              <a:t>Emotional Intimacy</a:t>
            </a:r>
          </a:p>
          <a:p>
            <a:pPr>
              <a:lnSpc>
                <a:spcPct val="150000"/>
              </a:lnSpc>
              <a:defRPr b="1" spc="-170" sz="8500">
                <a:latin typeface="+mn-lt"/>
                <a:ea typeface="+mn-ea"/>
                <a:cs typeface="+mn-cs"/>
                <a:sym typeface="Helvetica Neue"/>
              </a:defRPr>
            </a:pPr>
            <a:r>
              <a:t>Intellectual Intimacy</a:t>
            </a:r>
          </a:p>
          <a:p>
            <a:pPr>
              <a:lnSpc>
                <a:spcPct val="150000"/>
              </a:lnSpc>
              <a:defRPr b="1" spc="-170" sz="8500">
                <a:latin typeface="+mn-lt"/>
                <a:ea typeface="+mn-ea"/>
                <a:cs typeface="+mn-cs"/>
                <a:sym typeface="Helvetica Neue"/>
              </a:defRPr>
            </a:pPr>
            <a:r>
              <a:t>Spiritual Intimacy</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175">
                                            <p:bg/>
                                          </p:spTgt>
                                        </p:tgtEl>
                                        <p:attrNameLst>
                                          <p:attrName>style.visibility</p:attrName>
                                        </p:attrNameLst>
                                      </p:cBhvr>
                                      <p:to>
                                        <p:strVal val="visible"/>
                                      </p:to>
                                    </p:set>
                                    <p:anim calcmode="lin" valueType="num">
                                      <p:cBhvr>
                                        <p:cTn id="7" dur="1500" fill="hold"/>
                                        <p:tgtEl>
                                          <p:spTgt spid="175">
                                            <p:bg/>
                                          </p:spTgt>
                                        </p:tgtEl>
                                        <p:attrNameLst>
                                          <p:attrName>ppt_x</p:attrName>
                                        </p:attrNameLst>
                                      </p:cBhvr>
                                      <p:tavLst>
                                        <p:tav tm="0">
                                          <p:val>
                                            <p:strVal val="#ppt_x"/>
                                          </p:val>
                                        </p:tav>
                                        <p:tav tm="100000">
                                          <p:val>
                                            <p:strVal val="#ppt_x"/>
                                          </p:val>
                                        </p:tav>
                                      </p:tavLst>
                                    </p:anim>
                                    <p:anim calcmode="lin" valueType="num">
                                      <p:cBhvr>
                                        <p:cTn id="8" dur="1500" fill="hold"/>
                                        <p:tgtEl>
                                          <p:spTgt spid="175">
                                            <p:bg/>
                                          </p:spTgt>
                                        </p:tgtEl>
                                        <p:attrNameLst>
                                          <p:attrName>ppt_y</p:attrName>
                                        </p:attrNameLst>
                                      </p:cBhvr>
                                      <p:tavLst>
                                        <p:tav tm="0">
                                          <p:val>
                                            <p:strVal val="0-#ppt_h/2"/>
                                          </p:val>
                                        </p:tav>
                                        <p:tav tm="100000">
                                          <p:val>
                                            <p:strVal val="#ppt_y"/>
                                          </p:val>
                                        </p:tav>
                                      </p:tavLst>
                                    </p:anim>
                                  </p:childTnLst>
                                </p:cTn>
                              </p:par>
                              <p:par>
                                <p:cTn id="9" presetClass="entr" nodeType="withEffect" presetSubtype="1" presetID="2" grpId="1" fill="hold">
                                  <p:stCondLst>
                                    <p:cond delay="0"/>
                                  </p:stCondLst>
                                  <p:iterate type="el" backwards="0">
                                    <p:tmAbs val="0"/>
                                  </p:iterate>
                                  <p:childTnLst>
                                    <p:set>
                                      <p:cBhvr>
                                        <p:cTn id="10" fill="hold"/>
                                        <p:tgtEl>
                                          <p:spTgt spid="175">
                                            <p:txEl>
                                              <p:pRg st="0" end="0"/>
                                            </p:txEl>
                                          </p:spTgt>
                                        </p:tgtEl>
                                        <p:attrNameLst>
                                          <p:attrName>style.visibility</p:attrName>
                                        </p:attrNameLst>
                                      </p:cBhvr>
                                      <p:to>
                                        <p:strVal val="visible"/>
                                      </p:to>
                                    </p:set>
                                    <p:anim calcmode="lin" valueType="num">
                                      <p:cBhvr>
                                        <p:cTn id="11" dur="1500" fill="hold"/>
                                        <p:tgtEl>
                                          <p:spTgt spid="175">
                                            <p:txEl>
                                              <p:pRg st="0" end="0"/>
                                            </p:txEl>
                                          </p:spTgt>
                                        </p:tgtEl>
                                        <p:attrNameLst>
                                          <p:attrName>ppt_x</p:attrName>
                                        </p:attrNameLst>
                                      </p:cBhvr>
                                      <p:tavLst>
                                        <p:tav tm="0">
                                          <p:val>
                                            <p:strVal val="#ppt_x"/>
                                          </p:val>
                                        </p:tav>
                                        <p:tav tm="100000">
                                          <p:val>
                                            <p:strVal val="#ppt_x"/>
                                          </p:val>
                                        </p:tav>
                                      </p:tavLst>
                                    </p:anim>
                                    <p:anim calcmode="lin" valueType="num">
                                      <p:cBhvr>
                                        <p:cTn id="12" dur="1500" fill="hold"/>
                                        <p:tgtEl>
                                          <p:spTgt spid="17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 presetID="2" grpId="1" fill="hold">
                                  <p:stCondLst>
                                    <p:cond delay="0"/>
                                  </p:stCondLst>
                                  <p:iterate type="el" backwards="0">
                                    <p:tmAbs val="0"/>
                                  </p:iterate>
                                  <p:childTnLst>
                                    <p:set>
                                      <p:cBhvr>
                                        <p:cTn id="16" fill="hold"/>
                                        <p:tgtEl>
                                          <p:spTgt spid="175">
                                            <p:txEl>
                                              <p:pRg st="1" end="1"/>
                                            </p:txEl>
                                          </p:spTgt>
                                        </p:tgtEl>
                                        <p:attrNameLst>
                                          <p:attrName>style.visibility</p:attrName>
                                        </p:attrNameLst>
                                      </p:cBhvr>
                                      <p:to>
                                        <p:strVal val="visible"/>
                                      </p:to>
                                    </p:set>
                                    <p:anim calcmode="lin" valueType="num">
                                      <p:cBhvr>
                                        <p:cTn id="17" dur="1500" fill="hold"/>
                                        <p:tgtEl>
                                          <p:spTgt spid="175">
                                            <p:txEl>
                                              <p:pRg st="1" end="1"/>
                                            </p:txEl>
                                          </p:spTgt>
                                        </p:tgtEl>
                                        <p:attrNameLst>
                                          <p:attrName>ppt_x</p:attrName>
                                        </p:attrNameLst>
                                      </p:cBhvr>
                                      <p:tavLst>
                                        <p:tav tm="0">
                                          <p:val>
                                            <p:strVal val="#ppt_x"/>
                                          </p:val>
                                        </p:tav>
                                        <p:tav tm="100000">
                                          <p:val>
                                            <p:strVal val="#ppt_x"/>
                                          </p:val>
                                        </p:tav>
                                      </p:tavLst>
                                    </p:anim>
                                    <p:anim calcmode="lin" valueType="num">
                                      <p:cBhvr>
                                        <p:cTn id="18" dur="1500" fill="hold"/>
                                        <p:tgtEl>
                                          <p:spTgt spid="17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 presetID="2" grpId="1" fill="hold">
                                  <p:stCondLst>
                                    <p:cond delay="0"/>
                                  </p:stCondLst>
                                  <p:iterate type="el" backwards="0">
                                    <p:tmAbs val="0"/>
                                  </p:iterate>
                                  <p:childTnLst>
                                    <p:set>
                                      <p:cBhvr>
                                        <p:cTn id="22" fill="hold"/>
                                        <p:tgtEl>
                                          <p:spTgt spid="175">
                                            <p:txEl>
                                              <p:pRg st="2" end="2"/>
                                            </p:txEl>
                                          </p:spTgt>
                                        </p:tgtEl>
                                        <p:attrNameLst>
                                          <p:attrName>style.visibility</p:attrName>
                                        </p:attrNameLst>
                                      </p:cBhvr>
                                      <p:to>
                                        <p:strVal val="visible"/>
                                      </p:to>
                                    </p:set>
                                    <p:anim calcmode="lin" valueType="num">
                                      <p:cBhvr>
                                        <p:cTn id="23" dur="1500" fill="hold"/>
                                        <p:tgtEl>
                                          <p:spTgt spid="175">
                                            <p:txEl>
                                              <p:pRg st="2" end="2"/>
                                            </p:txEl>
                                          </p:spTgt>
                                        </p:tgtEl>
                                        <p:attrNameLst>
                                          <p:attrName>ppt_x</p:attrName>
                                        </p:attrNameLst>
                                      </p:cBhvr>
                                      <p:tavLst>
                                        <p:tav tm="0">
                                          <p:val>
                                            <p:strVal val="#ppt_x"/>
                                          </p:val>
                                        </p:tav>
                                        <p:tav tm="100000">
                                          <p:val>
                                            <p:strVal val="#ppt_x"/>
                                          </p:val>
                                        </p:tav>
                                      </p:tavLst>
                                    </p:anim>
                                    <p:anim calcmode="lin" valueType="num">
                                      <p:cBhvr>
                                        <p:cTn id="24" dur="1500" fill="hold"/>
                                        <p:tgtEl>
                                          <p:spTgt spid="17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 presetID="2" grpId="1" fill="hold">
                                  <p:stCondLst>
                                    <p:cond delay="0"/>
                                  </p:stCondLst>
                                  <p:iterate type="el" backwards="0">
                                    <p:tmAbs val="0"/>
                                  </p:iterate>
                                  <p:childTnLst>
                                    <p:set>
                                      <p:cBhvr>
                                        <p:cTn id="28" fill="hold"/>
                                        <p:tgtEl>
                                          <p:spTgt spid="175">
                                            <p:txEl>
                                              <p:pRg st="3" end="3"/>
                                            </p:txEl>
                                          </p:spTgt>
                                        </p:tgtEl>
                                        <p:attrNameLst>
                                          <p:attrName>style.visibility</p:attrName>
                                        </p:attrNameLst>
                                      </p:cBhvr>
                                      <p:to>
                                        <p:strVal val="visible"/>
                                      </p:to>
                                    </p:set>
                                    <p:anim calcmode="lin" valueType="num">
                                      <p:cBhvr>
                                        <p:cTn id="29" dur="1500" fill="hold"/>
                                        <p:tgtEl>
                                          <p:spTgt spid="175">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175">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5"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Spiritual"/>
          <p:cNvSpPr txBox="1"/>
          <p:nvPr>
            <p:ph type="title"/>
          </p:nvPr>
        </p:nvSpPr>
        <p:spPr>
          <a:prstGeom prst="rect">
            <a:avLst/>
          </a:prstGeom>
        </p:spPr>
        <p:txBody>
          <a:bodyPr/>
          <a:lstStyle/>
          <a:p>
            <a:pPr/>
            <a:r>
              <a:t>Spiritual</a:t>
            </a:r>
          </a:p>
        </p:txBody>
      </p:sp>
      <p:sp>
        <p:nvSpPr>
          <p:cNvPr id="180" name="What is it to be spiritual?"/>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What is it to be spiritual?</a:t>
            </a:r>
          </a:p>
        </p:txBody>
      </p:sp>
      <p:sp>
        <p:nvSpPr>
          <p:cNvPr id="181" name="John 4:24 (ESV): 24 God is spirit, and those who worship him must worship in spirit and truth.”…"/>
          <p:cNvSpPr txBox="1"/>
          <p:nvPr>
            <p:ph type="body" idx="1"/>
          </p:nvPr>
        </p:nvSpPr>
        <p:spPr>
          <a:prstGeom prst="rect">
            <a:avLst/>
          </a:prstGeom>
        </p:spPr>
        <p:txBody>
          <a:bodyPr/>
          <a:lstStyle/>
          <a:p>
            <a:pPr/>
            <a:r>
              <a:t>John 4:24 (ESV): 24 </a:t>
            </a:r>
            <a:r>
              <a:rPr b="1" u="sng"/>
              <a:t>God</a:t>
            </a:r>
            <a:r>
              <a:t> is spirit, and those who worship him must worship in spirit and </a:t>
            </a:r>
            <a:r>
              <a:rPr b="1" u="sng"/>
              <a:t>truth</a:t>
            </a:r>
            <a:r>
              <a:t>.” </a:t>
            </a:r>
          </a:p>
          <a:p>
            <a:pPr/>
          </a:p>
          <a:p>
            <a:pPr/>
            <a:r>
              <a:t>2 Peter 1:4 (ESV): 4 by which he has granted to us his precious and very great promises, so that through them you may become partakers of the </a:t>
            </a:r>
            <a:r>
              <a:rPr b="1" u="sng"/>
              <a:t>divine nature</a:t>
            </a:r>
            <a:r>
              <a:t>, having escaped from the corruption that is in the world because of sinful desire. </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Eternal"/>
          <p:cNvSpPr txBox="1"/>
          <p:nvPr>
            <p:ph type="title"/>
          </p:nvPr>
        </p:nvSpPr>
        <p:spPr>
          <a:prstGeom prst="rect">
            <a:avLst/>
          </a:prstGeom>
        </p:spPr>
        <p:txBody>
          <a:bodyPr/>
          <a:lstStyle/>
          <a:p>
            <a:pPr/>
            <a:r>
              <a:t>Eternal</a:t>
            </a:r>
          </a:p>
        </p:txBody>
      </p:sp>
      <p:sp>
        <p:nvSpPr>
          <p:cNvPr id="186" name="What is it to be spiritual?"/>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What is it to be spiritual?</a:t>
            </a:r>
          </a:p>
        </p:txBody>
      </p:sp>
      <p:sp>
        <p:nvSpPr>
          <p:cNvPr id="187" name="John 3:16 (ESV): 16 “For God so loved the world, that he gave his only Son, that whoever believes in him should not perish but have eternal life.…"/>
          <p:cNvSpPr txBox="1"/>
          <p:nvPr>
            <p:ph type="body" idx="1"/>
          </p:nvPr>
        </p:nvSpPr>
        <p:spPr>
          <a:prstGeom prst="rect">
            <a:avLst/>
          </a:prstGeom>
        </p:spPr>
        <p:txBody>
          <a:bodyPr/>
          <a:lstStyle/>
          <a:p>
            <a:pPr/>
            <a:r>
              <a:t>John 3:16 (ESV): 16 “For God so loved the world, that he gave his only Son, that whoever believes in him should not perish but have </a:t>
            </a:r>
            <a:r>
              <a:rPr b="1" u="sng"/>
              <a:t>eternal life</a:t>
            </a:r>
            <a:r>
              <a:t>. </a:t>
            </a:r>
          </a:p>
          <a:p>
            <a:pPr/>
          </a:p>
          <a:p>
            <a:pPr/>
            <a:r>
              <a:t>Revelation 21:8 (ESV): 8 But as for the cowardly, the faithless, the detestable, as for murderers, the sexually immoral, sorcerers, idolaters, and all liars, their portion will be in the lake that burns with fire and sulfur, which is the </a:t>
            </a:r>
            <a:r>
              <a:rPr b="1" u="sng"/>
              <a:t>second death</a:t>
            </a:r>
            <a:r>
              <a:t>.” </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Divine"/>
          <p:cNvSpPr txBox="1"/>
          <p:nvPr>
            <p:ph type="title"/>
          </p:nvPr>
        </p:nvSpPr>
        <p:spPr>
          <a:prstGeom prst="rect">
            <a:avLst/>
          </a:prstGeom>
        </p:spPr>
        <p:txBody>
          <a:bodyPr/>
          <a:lstStyle/>
          <a:p>
            <a:pPr/>
            <a:r>
              <a:t>Divine</a:t>
            </a:r>
          </a:p>
        </p:txBody>
      </p:sp>
      <p:sp>
        <p:nvSpPr>
          <p:cNvPr id="192" name="What is it to be spiritual?"/>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What is it to be spiritual?</a:t>
            </a:r>
          </a:p>
        </p:txBody>
      </p:sp>
      <p:sp>
        <p:nvSpPr>
          <p:cNvPr id="193" name="Philippians 2:6–7 (ESV): 6 who, though he was in the form of God, did not count equality with God a thing to be grasped, 7 but emptied himself, by taking the form of a servant, being born in the likeness of men.…"/>
          <p:cNvSpPr txBox="1"/>
          <p:nvPr>
            <p:ph type="body" idx="1"/>
          </p:nvPr>
        </p:nvSpPr>
        <p:spPr>
          <a:prstGeom prst="rect">
            <a:avLst/>
          </a:prstGeom>
        </p:spPr>
        <p:txBody>
          <a:bodyPr/>
          <a:lstStyle/>
          <a:p>
            <a:pPr/>
            <a:r>
              <a:t>Philippians 2:6–7 (ESV): 6 who, though he was in the </a:t>
            </a:r>
            <a:r>
              <a:rPr b="1" u="sng"/>
              <a:t>form of God</a:t>
            </a:r>
            <a:r>
              <a:t>, did not count equality with God a thing to be grasped, 7 but emptied himself, by taking the form of a servant, being born in the likeness of men.</a:t>
            </a:r>
          </a:p>
          <a:p>
            <a:pPr/>
          </a:p>
          <a:p>
            <a:pPr/>
            <a:r>
              <a:t>Romans 1:20 (ESV): 20 For his invisible attributes, namely, his eternal power and </a:t>
            </a:r>
            <a:r>
              <a:rPr b="1" u="sng"/>
              <a:t>divine nature</a:t>
            </a:r>
            <a:r>
              <a:t>, have been clearly perceived, ever since the creation of the world, in the things that have been made. So they are without excuse. </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Oneness…"/>
          <p:cNvSpPr txBox="1"/>
          <p:nvPr>
            <p:ph type="body" idx="1"/>
          </p:nvPr>
        </p:nvSpPr>
        <p:spPr>
          <a:xfrm>
            <a:off x="1206500" y="1519406"/>
            <a:ext cx="21971000" cy="10677188"/>
          </a:xfrm>
          <a:prstGeom prst="rect">
            <a:avLst/>
          </a:prstGeom>
        </p:spPr>
        <p:txBody>
          <a:bodyPr/>
          <a:lstStyle/>
          <a:p>
            <a:pPr>
              <a:defRPr b="1">
                <a:latin typeface="+mn-lt"/>
                <a:ea typeface="+mn-ea"/>
                <a:cs typeface="+mn-cs"/>
                <a:sym typeface="Helvetica Neue"/>
              </a:defRPr>
            </a:pPr>
            <a:r>
              <a:t>Oneness</a:t>
            </a:r>
          </a:p>
          <a:p>
            <a:pPr>
              <a:defRPr b="1">
                <a:latin typeface="+mn-lt"/>
                <a:ea typeface="+mn-ea"/>
                <a:cs typeface="+mn-cs"/>
                <a:sym typeface="Helvetica Neue"/>
              </a:defRPr>
            </a:pPr>
          </a:p>
          <a:p>
            <a:pPr>
              <a:defRPr b="1">
                <a:latin typeface="+mn-lt"/>
                <a:ea typeface="+mn-ea"/>
                <a:cs typeface="+mn-cs"/>
                <a:sym typeface="Helvetica Neue"/>
              </a:defRPr>
            </a:pPr>
            <a:r>
              <a:t>Truth</a:t>
            </a:r>
          </a:p>
          <a:p>
            <a:pPr>
              <a:defRPr b="1">
                <a:latin typeface="+mn-lt"/>
                <a:ea typeface="+mn-ea"/>
                <a:cs typeface="+mn-cs"/>
                <a:sym typeface="Helvetica Neue"/>
              </a:defRPr>
            </a:pPr>
          </a:p>
          <a:p>
            <a:pPr>
              <a:defRPr b="1">
                <a:latin typeface="+mn-lt"/>
                <a:ea typeface="+mn-ea"/>
                <a:cs typeface="+mn-cs"/>
                <a:sym typeface="Helvetica Neue"/>
              </a:defRPr>
            </a:pPr>
            <a:r>
              <a:t>Knowing</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Exploration of Meaning and Purpose…"/>
          <p:cNvSpPr txBox="1"/>
          <p:nvPr>
            <p:ph type="body" idx="1"/>
          </p:nvPr>
        </p:nvSpPr>
        <p:spPr>
          <a:xfrm>
            <a:off x="1206500" y="1211484"/>
            <a:ext cx="21971000" cy="11293032"/>
          </a:xfrm>
          <a:prstGeom prst="rect">
            <a:avLst/>
          </a:prstGeom>
        </p:spPr>
        <p:txBody>
          <a:bodyPr/>
          <a:lstStyle/>
          <a:p>
            <a:pPr marL="1479814" indent="-1479814" defTabSz="2292038">
              <a:lnSpc>
                <a:spcPct val="120000"/>
              </a:lnSpc>
              <a:spcBef>
                <a:spcPts val="2200"/>
              </a:spcBef>
              <a:buSzPct val="100000"/>
              <a:buAutoNum type="arabicPeriod" startAt="1"/>
              <a:defRPr b="1" spc="-159" sz="7990">
                <a:solidFill>
                  <a:schemeClr val="accent1">
                    <a:hueOff val="114395"/>
                    <a:lumOff val="-24975"/>
                  </a:schemeClr>
                </a:solidFill>
              </a:defRPr>
            </a:pPr>
            <a:r>
              <a:t>Exploration of Meaning and Purpose</a:t>
            </a:r>
          </a:p>
          <a:p>
            <a:pPr marL="1479814" indent="-1479814" defTabSz="2292038">
              <a:lnSpc>
                <a:spcPct val="120000"/>
              </a:lnSpc>
              <a:spcBef>
                <a:spcPts val="2200"/>
              </a:spcBef>
              <a:buSzPct val="100000"/>
              <a:buAutoNum type="arabicPeriod" startAt="1"/>
              <a:defRPr b="1" spc="-159" sz="7990">
                <a:solidFill>
                  <a:schemeClr val="accent1">
                    <a:hueOff val="114395"/>
                    <a:lumOff val="-24975"/>
                  </a:schemeClr>
                </a:solidFill>
              </a:defRPr>
            </a:pPr>
            <a:r>
              <a:t>Connection with Something Greater</a:t>
            </a:r>
          </a:p>
          <a:p>
            <a:pPr marL="1479814" indent="-1479814" defTabSz="2292038">
              <a:lnSpc>
                <a:spcPct val="120000"/>
              </a:lnSpc>
              <a:spcBef>
                <a:spcPts val="2200"/>
              </a:spcBef>
              <a:buSzPct val="100000"/>
              <a:buAutoNum type="arabicPeriod" startAt="1"/>
              <a:defRPr b="1" spc="-159" sz="7990">
                <a:solidFill>
                  <a:schemeClr val="accent1">
                    <a:hueOff val="114395"/>
                    <a:lumOff val="-24975"/>
                  </a:schemeClr>
                </a:solidFill>
              </a:defRPr>
            </a:pPr>
            <a:r>
              <a:t>Inner Growth and Transformation</a:t>
            </a:r>
          </a:p>
          <a:p>
            <a:pPr marL="1479814" indent="-1479814" defTabSz="2292038">
              <a:lnSpc>
                <a:spcPct val="120000"/>
              </a:lnSpc>
              <a:spcBef>
                <a:spcPts val="2200"/>
              </a:spcBef>
              <a:buSzPct val="100000"/>
              <a:buAutoNum type="arabicPeriod" startAt="1"/>
              <a:defRPr b="1" spc="-159" sz="7990">
                <a:solidFill>
                  <a:schemeClr val="accent1">
                    <a:hueOff val="114395"/>
                    <a:lumOff val="-24975"/>
                  </a:schemeClr>
                </a:solidFill>
              </a:defRPr>
            </a:pPr>
            <a:r>
              <a:t>Seeking Transcendence and Wholeness</a:t>
            </a:r>
          </a:p>
          <a:p>
            <a:pPr marL="1479814" indent="-1479814" defTabSz="2292038">
              <a:lnSpc>
                <a:spcPct val="120000"/>
              </a:lnSpc>
              <a:spcBef>
                <a:spcPts val="2200"/>
              </a:spcBef>
              <a:buSzPct val="100000"/>
              <a:buAutoNum type="arabicPeriod" startAt="1"/>
              <a:defRPr b="1" spc="-159" sz="7990">
                <a:solidFill>
                  <a:schemeClr val="accent1">
                    <a:hueOff val="114395"/>
                    <a:lumOff val="-24975"/>
                  </a:schemeClr>
                </a:solidFill>
              </a:defRPr>
            </a:pPr>
            <a:r>
              <a:t>Living in Alignment with Values</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201">
                                            <p:bg/>
                                          </p:spTgt>
                                        </p:tgtEl>
                                        <p:attrNameLst>
                                          <p:attrName>style.visibility</p:attrName>
                                        </p:attrNameLst>
                                      </p:cBhvr>
                                      <p:to>
                                        <p:strVal val="visible"/>
                                      </p:to>
                                    </p:set>
                                    <p:anim calcmode="lin" valueType="num">
                                      <p:cBhvr>
                                        <p:cTn id="7" dur="1500" fill="hold"/>
                                        <p:tgtEl>
                                          <p:spTgt spid="201">
                                            <p:bg/>
                                          </p:spTgt>
                                        </p:tgtEl>
                                        <p:attrNameLst>
                                          <p:attrName>ppt_x</p:attrName>
                                        </p:attrNameLst>
                                      </p:cBhvr>
                                      <p:tavLst>
                                        <p:tav tm="0">
                                          <p:val>
                                            <p:strVal val="#ppt_x"/>
                                          </p:val>
                                        </p:tav>
                                        <p:tav tm="100000">
                                          <p:val>
                                            <p:strVal val="#ppt_x"/>
                                          </p:val>
                                        </p:tav>
                                      </p:tavLst>
                                    </p:anim>
                                    <p:anim calcmode="lin" valueType="num">
                                      <p:cBhvr>
                                        <p:cTn id="8" dur="1500" fill="hold"/>
                                        <p:tgtEl>
                                          <p:spTgt spid="201">
                                            <p:bg/>
                                          </p:spTgt>
                                        </p:tgtEl>
                                        <p:attrNameLst>
                                          <p:attrName>ppt_y</p:attrName>
                                        </p:attrNameLst>
                                      </p:cBhvr>
                                      <p:tavLst>
                                        <p:tav tm="0">
                                          <p:val>
                                            <p:strVal val="0-#ppt_h/2"/>
                                          </p:val>
                                        </p:tav>
                                        <p:tav tm="100000">
                                          <p:val>
                                            <p:strVal val="#ppt_y"/>
                                          </p:val>
                                        </p:tav>
                                      </p:tavLst>
                                    </p:anim>
                                  </p:childTnLst>
                                </p:cTn>
                              </p:par>
                              <p:par>
                                <p:cTn id="9" presetClass="entr" nodeType="withEffect" presetSubtype="1" presetID="2" grpId="1" fill="hold">
                                  <p:stCondLst>
                                    <p:cond delay="0"/>
                                  </p:stCondLst>
                                  <p:iterate type="el" backwards="0">
                                    <p:tmAbs val="0"/>
                                  </p:iterate>
                                  <p:childTnLst>
                                    <p:set>
                                      <p:cBhvr>
                                        <p:cTn id="10" fill="hold"/>
                                        <p:tgtEl>
                                          <p:spTgt spid="201">
                                            <p:txEl>
                                              <p:pRg st="0" end="0"/>
                                            </p:txEl>
                                          </p:spTgt>
                                        </p:tgtEl>
                                        <p:attrNameLst>
                                          <p:attrName>style.visibility</p:attrName>
                                        </p:attrNameLst>
                                      </p:cBhvr>
                                      <p:to>
                                        <p:strVal val="visible"/>
                                      </p:to>
                                    </p:set>
                                    <p:anim calcmode="lin" valueType="num">
                                      <p:cBhvr>
                                        <p:cTn id="11" dur="1500" fill="hold"/>
                                        <p:tgtEl>
                                          <p:spTgt spid="201">
                                            <p:txEl>
                                              <p:pRg st="0" end="0"/>
                                            </p:txEl>
                                          </p:spTgt>
                                        </p:tgtEl>
                                        <p:attrNameLst>
                                          <p:attrName>ppt_x</p:attrName>
                                        </p:attrNameLst>
                                      </p:cBhvr>
                                      <p:tavLst>
                                        <p:tav tm="0">
                                          <p:val>
                                            <p:strVal val="#ppt_x"/>
                                          </p:val>
                                        </p:tav>
                                        <p:tav tm="100000">
                                          <p:val>
                                            <p:strVal val="#ppt_x"/>
                                          </p:val>
                                        </p:tav>
                                      </p:tavLst>
                                    </p:anim>
                                    <p:anim calcmode="lin" valueType="num">
                                      <p:cBhvr>
                                        <p:cTn id="12" dur="1500" fill="hold"/>
                                        <p:tgtEl>
                                          <p:spTgt spid="20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 presetID="2" grpId="1" fill="hold">
                                  <p:stCondLst>
                                    <p:cond delay="0"/>
                                  </p:stCondLst>
                                  <p:iterate type="el" backwards="0">
                                    <p:tmAbs val="0"/>
                                  </p:iterate>
                                  <p:childTnLst>
                                    <p:set>
                                      <p:cBhvr>
                                        <p:cTn id="16" fill="hold"/>
                                        <p:tgtEl>
                                          <p:spTgt spid="201">
                                            <p:txEl>
                                              <p:pRg st="1" end="1"/>
                                            </p:txEl>
                                          </p:spTgt>
                                        </p:tgtEl>
                                        <p:attrNameLst>
                                          <p:attrName>style.visibility</p:attrName>
                                        </p:attrNameLst>
                                      </p:cBhvr>
                                      <p:to>
                                        <p:strVal val="visible"/>
                                      </p:to>
                                    </p:set>
                                    <p:anim calcmode="lin" valueType="num">
                                      <p:cBhvr>
                                        <p:cTn id="17" dur="1500" fill="hold"/>
                                        <p:tgtEl>
                                          <p:spTgt spid="201">
                                            <p:txEl>
                                              <p:pRg st="1" end="1"/>
                                            </p:txEl>
                                          </p:spTgt>
                                        </p:tgtEl>
                                        <p:attrNameLst>
                                          <p:attrName>ppt_x</p:attrName>
                                        </p:attrNameLst>
                                      </p:cBhvr>
                                      <p:tavLst>
                                        <p:tav tm="0">
                                          <p:val>
                                            <p:strVal val="#ppt_x"/>
                                          </p:val>
                                        </p:tav>
                                        <p:tav tm="100000">
                                          <p:val>
                                            <p:strVal val="#ppt_x"/>
                                          </p:val>
                                        </p:tav>
                                      </p:tavLst>
                                    </p:anim>
                                    <p:anim calcmode="lin" valueType="num">
                                      <p:cBhvr>
                                        <p:cTn id="18" dur="1500" fill="hold"/>
                                        <p:tgtEl>
                                          <p:spTgt spid="20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 presetID="2" grpId="1" fill="hold">
                                  <p:stCondLst>
                                    <p:cond delay="0"/>
                                  </p:stCondLst>
                                  <p:iterate type="el" backwards="0">
                                    <p:tmAbs val="0"/>
                                  </p:iterate>
                                  <p:childTnLst>
                                    <p:set>
                                      <p:cBhvr>
                                        <p:cTn id="22" fill="hold"/>
                                        <p:tgtEl>
                                          <p:spTgt spid="201">
                                            <p:txEl>
                                              <p:pRg st="2" end="2"/>
                                            </p:txEl>
                                          </p:spTgt>
                                        </p:tgtEl>
                                        <p:attrNameLst>
                                          <p:attrName>style.visibility</p:attrName>
                                        </p:attrNameLst>
                                      </p:cBhvr>
                                      <p:to>
                                        <p:strVal val="visible"/>
                                      </p:to>
                                    </p:set>
                                    <p:anim calcmode="lin" valueType="num">
                                      <p:cBhvr>
                                        <p:cTn id="23" dur="1500" fill="hold"/>
                                        <p:tgtEl>
                                          <p:spTgt spid="201">
                                            <p:txEl>
                                              <p:pRg st="2" end="2"/>
                                            </p:txEl>
                                          </p:spTgt>
                                        </p:tgtEl>
                                        <p:attrNameLst>
                                          <p:attrName>ppt_x</p:attrName>
                                        </p:attrNameLst>
                                      </p:cBhvr>
                                      <p:tavLst>
                                        <p:tav tm="0">
                                          <p:val>
                                            <p:strVal val="#ppt_x"/>
                                          </p:val>
                                        </p:tav>
                                        <p:tav tm="100000">
                                          <p:val>
                                            <p:strVal val="#ppt_x"/>
                                          </p:val>
                                        </p:tav>
                                      </p:tavLst>
                                    </p:anim>
                                    <p:anim calcmode="lin" valueType="num">
                                      <p:cBhvr>
                                        <p:cTn id="24" dur="1500" fill="hold"/>
                                        <p:tgtEl>
                                          <p:spTgt spid="20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 presetID="2" grpId="1" fill="hold">
                                  <p:stCondLst>
                                    <p:cond delay="0"/>
                                  </p:stCondLst>
                                  <p:iterate type="el" backwards="0">
                                    <p:tmAbs val="0"/>
                                  </p:iterate>
                                  <p:childTnLst>
                                    <p:set>
                                      <p:cBhvr>
                                        <p:cTn id="28" fill="hold"/>
                                        <p:tgtEl>
                                          <p:spTgt spid="201">
                                            <p:txEl>
                                              <p:pRg st="3" end="3"/>
                                            </p:txEl>
                                          </p:spTgt>
                                        </p:tgtEl>
                                        <p:attrNameLst>
                                          <p:attrName>style.visibility</p:attrName>
                                        </p:attrNameLst>
                                      </p:cBhvr>
                                      <p:to>
                                        <p:strVal val="visible"/>
                                      </p:to>
                                    </p:set>
                                    <p:anim calcmode="lin" valueType="num">
                                      <p:cBhvr>
                                        <p:cTn id="29" dur="1500" fill="hold"/>
                                        <p:tgtEl>
                                          <p:spTgt spid="201">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20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 grpId="1" fill="hold">
                                  <p:stCondLst>
                                    <p:cond delay="0"/>
                                  </p:stCondLst>
                                  <p:iterate type="el" backwards="0">
                                    <p:tmAbs val="0"/>
                                  </p:iterate>
                                  <p:childTnLst>
                                    <p:set>
                                      <p:cBhvr>
                                        <p:cTn id="34" fill="hold"/>
                                        <p:tgtEl>
                                          <p:spTgt spid="201">
                                            <p:txEl>
                                              <p:pRg st="4" end="4"/>
                                            </p:txEl>
                                          </p:spTgt>
                                        </p:tgtEl>
                                        <p:attrNameLst>
                                          <p:attrName>style.visibility</p:attrName>
                                        </p:attrNameLst>
                                      </p:cBhvr>
                                      <p:to>
                                        <p:strVal val="visible"/>
                                      </p:to>
                                    </p:set>
                                    <p:anim calcmode="lin" valueType="num">
                                      <p:cBhvr>
                                        <p:cTn id="35" dur="1500" fill="hold"/>
                                        <p:tgtEl>
                                          <p:spTgt spid="201">
                                            <p:txEl>
                                              <p:pRg st="4" end="4"/>
                                            </p:txEl>
                                          </p:spTgt>
                                        </p:tgtEl>
                                        <p:attrNameLst>
                                          <p:attrName>ppt_x</p:attrName>
                                        </p:attrNameLst>
                                      </p:cBhvr>
                                      <p:tavLst>
                                        <p:tav tm="0">
                                          <p:val>
                                            <p:strVal val="#ppt_x"/>
                                          </p:val>
                                        </p:tav>
                                        <p:tav tm="100000">
                                          <p:val>
                                            <p:strVal val="#ppt_x"/>
                                          </p:val>
                                        </p:tav>
                                      </p:tavLst>
                                    </p:anim>
                                    <p:anim calcmode="lin" valueType="num">
                                      <p:cBhvr>
                                        <p:cTn id="36" dur="1500" fill="hold"/>
                                        <p:tgtEl>
                                          <p:spTgt spid="201">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1"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05" name="Image" descr="Image"/>
          <p:cNvPicPr>
            <a:picLocks noChangeAspect="1"/>
          </p:cNvPicPr>
          <p:nvPr/>
        </p:nvPicPr>
        <p:blipFill>
          <a:blip r:embed="rId3">
            <a:extLst/>
          </a:blip>
          <a:stretch>
            <a:fillRect/>
          </a:stretch>
        </p:blipFill>
        <p:spPr>
          <a:xfrm>
            <a:off x="6002863" y="2571314"/>
            <a:ext cx="12378274" cy="10686575"/>
          </a:xfrm>
          <a:prstGeom prst="rect">
            <a:avLst/>
          </a:prstGeom>
          <a:ln w="12700">
            <a:miter lim="400000"/>
          </a:ln>
        </p:spPr>
      </p:pic>
      <p:sp>
        <p:nvSpPr>
          <p:cNvPr id="206" name="World’s Progression for Dating…"/>
          <p:cNvSpPr txBox="1"/>
          <p:nvPr/>
        </p:nvSpPr>
        <p:spPr>
          <a:xfrm>
            <a:off x="2985343" y="89915"/>
            <a:ext cx="18413314" cy="23285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ctr" defTabSz="457200">
              <a:lnSpc>
                <a:spcPct val="100000"/>
              </a:lnSpc>
              <a:spcBef>
                <a:spcPts val="1800"/>
              </a:spcBef>
              <a:defRPr b="1">
                <a:latin typeface="Times Roman"/>
                <a:ea typeface="Times Roman"/>
                <a:cs typeface="Times Roman"/>
                <a:sym typeface="Times Roman"/>
              </a:defRPr>
            </a:pPr>
            <a:r>
              <a:t>World’s Progression for Dating</a:t>
            </a:r>
            <a:endParaRPr b="0">
              <a:latin typeface="Helvetica"/>
              <a:ea typeface="Helvetica"/>
              <a:cs typeface="Helvetica"/>
              <a:sym typeface="Helvetica"/>
            </a:endParaRPr>
          </a:p>
          <a:p>
            <a:pPr algn="ctr" defTabSz="457200">
              <a:lnSpc>
                <a:spcPct val="100000"/>
              </a:lnSpc>
              <a:spcBef>
                <a:spcPts val="900"/>
              </a:spcBef>
              <a:defRPr>
                <a:latin typeface="Helvetica"/>
                <a:ea typeface="Helvetica"/>
                <a:cs typeface="Helvetica"/>
                <a:sym typeface="Helvetica"/>
              </a:defRPr>
            </a:pPr>
            <a:r>
              <a:t>Starting and often ending with </a:t>
            </a:r>
            <a:r>
              <a:rPr i="1"/>
              <a:t>eros</a:t>
            </a:r>
            <a:r>
              <a:t>, without moving to deeper levels</a:t>
            </a:r>
          </a:p>
          <a:p>
            <a:pPr algn="ctr" defTabSz="457200">
              <a:lnSpc>
                <a:spcPct val="100000"/>
              </a:lnSpc>
              <a:spcBef>
                <a:spcPts val="900"/>
              </a:spcBef>
              <a:defRPr sz="1200">
                <a:latin typeface="Helvetica"/>
                <a:ea typeface="Helvetica"/>
                <a:cs typeface="Helvetica"/>
                <a:sym typeface="Helvetica"/>
              </a:defRPr>
            </a:pPr>
          </a:p>
          <a:p>
            <a:pPr defTabSz="457200">
              <a:lnSpc>
                <a:spcPct val="100000"/>
              </a:lnSpc>
              <a:spcBef>
                <a:spcPts val="0"/>
              </a:spcBef>
              <a:defRPr i="1" sz="1200" u="sng">
                <a:solidFill>
                  <a:srgbClr val="0433FF"/>
                </a:solidFill>
                <a:latin typeface="Calibri"/>
                <a:ea typeface="Calibri"/>
                <a:cs typeface="Calibri"/>
                <a:sym typeface="Calibri"/>
              </a:defRPr>
            </a:pPr>
            <a:r>
              <a:rPr i="0" u="none">
                <a:solidFill>
                  <a:srgbClr val="000000"/>
                </a:solidFill>
              </a:rPr>
              <a:t> June Hunt, </a:t>
            </a:r>
            <a:r>
              <a:rPr>
                <a:hlinkClick r:id="rId4" invalidUrl="" action="" tgtFrame="" tooltip="" history="1" highlightClick="0" endSnd="0"/>
              </a:rPr>
              <a:t>Biblical Counseling Keys on Dating: The Delight and Dangers of Dating</a:t>
            </a:r>
            <a:r>
              <a:rPr i="0" u="none">
                <a:solidFill>
                  <a:srgbClr val="000000"/>
                </a:solidFill>
              </a:rPr>
              <a:t> (Dallas, TX: Hope For The Heart, 2008), 10.</a:t>
            </a:r>
            <a:endParaRPr i="0" u="none">
              <a:solidFill>
                <a:srgbClr val="000000"/>
              </a:solidFill>
            </a:endParaRPr>
          </a:p>
        </p:txBody>
      </p:sp>
      <p:sp>
        <p:nvSpPr>
          <p:cNvPr id="207" name="Physical Intimacy"/>
          <p:cNvSpPr txBox="1"/>
          <p:nvPr/>
        </p:nvSpPr>
        <p:spPr>
          <a:xfrm>
            <a:off x="14778658" y="3663295"/>
            <a:ext cx="4856379" cy="80843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chemeClr val="accent5">
                    <a:hueOff val="-82419"/>
                    <a:satOff val="-9513"/>
                    <a:lumOff val="-16343"/>
                  </a:schemeClr>
                </a:solidFill>
              </a:defRPr>
            </a:lvl1pPr>
          </a:lstStyle>
          <a:p>
            <a:pPr/>
            <a:r>
              <a:t>Physical Intimacy</a:t>
            </a:r>
          </a:p>
        </p:txBody>
      </p:sp>
      <p:sp>
        <p:nvSpPr>
          <p:cNvPr id="208" name="Intellectual Intimacy"/>
          <p:cNvSpPr txBox="1"/>
          <p:nvPr/>
        </p:nvSpPr>
        <p:spPr>
          <a:xfrm>
            <a:off x="18512560" y="4892505"/>
            <a:ext cx="5522672" cy="80843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chemeClr val="accent5">
                    <a:hueOff val="-82419"/>
                    <a:satOff val="-9513"/>
                    <a:lumOff val="-16343"/>
                  </a:schemeClr>
                </a:solidFill>
              </a:defRPr>
            </a:lvl1pPr>
          </a:lstStyle>
          <a:p>
            <a:pPr/>
            <a:r>
              <a:t>Intellectual Intimacy</a:t>
            </a:r>
          </a:p>
        </p:txBody>
      </p:sp>
      <p:sp>
        <p:nvSpPr>
          <p:cNvPr id="209" name="Emotional Intimacy"/>
          <p:cNvSpPr txBox="1"/>
          <p:nvPr/>
        </p:nvSpPr>
        <p:spPr>
          <a:xfrm>
            <a:off x="18530645" y="5716542"/>
            <a:ext cx="5308702" cy="80843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chemeClr val="accent5">
                    <a:hueOff val="-82419"/>
                    <a:satOff val="-9513"/>
                    <a:lumOff val="-16343"/>
                  </a:schemeClr>
                </a:solidFill>
              </a:defRPr>
            </a:lvl1pPr>
          </a:lstStyle>
          <a:p>
            <a:pPr/>
            <a:r>
              <a:t>Emotional Intimacy</a:t>
            </a:r>
          </a:p>
        </p:txBody>
      </p:sp>
      <p:sp>
        <p:nvSpPr>
          <p:cNvPr id="210" name="Spiritual Intimacy"/>
          <p:cNvSpPr txBox="1"/>
          <p:nvPr/>
        </p:nvSpPr>
        <p:spPr>
          <a:xfrm>
            <a:off x="10377415" y="8442653"/>
            <a:ext cx="4811269" cy="80843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chemeClr val="accent5">
                    <a:hueOff val="-82419"/>
                    <a:satOff val="-9513"/>
                    <a:lumOff val="-16343"/>
                  </a:schemeClr>
                </a:solidFill>
              </a:defRPr>
            </a:lvl1pPr>
          </a:lstStyle>
          <a:p>
            <a:pPr/>
            <a:r>
              <a:t>Spiritual Intimacy</a:t>
            </a:r>
          </a:p>
        </p:txBody>
      </p:sp>
      <p:sp>
        <p:nvSpPr>
          <p:cNvPr id="211" name="Line"/>
          <p:cNvSpPr/>
          <p:nvPr/>
        </p:nvSpPr>
        <p:spPr>
          <a:xfrm flipV="1">
            <a:off x="14705408" y="5373874"/>
            <a:ext cx="3775349" cy="127141"/>
          </a:xfrm>
          <a:prstGeom prst="line">
            <a:avLst/>
          </a:prstGeom>
          <a:ln w="76200">
            <a:solidFill>
              <a:srgbClr val="FF2600"/>
            </a:solidFill>
            <a:miter lim="400000"/>
            <a:headEnd type="oval"/>
            <a:tailEnd type="triangle"/>
          </a:ln>
        </p:spPr>
        <p:txBody>
          <a:bodyPr lIns="50800" tIns="50800" rIns="50800" bIns="50800" anchor="ctr"/>
          <a:lstStyle/>
          <a:p>
            <a:pPr/>
          </a:p>
        </p:txBody>
      </p:sp>
      <p:sp>
        <p:nvSpPr>
          <p:cNvPr id="212" name="Line"/>
          <p:cNvSpPr/>
          <p:nvPr/>
        </p:nvSpPr>
        <p:spPr>
          <a:xfrm>
            <a:off x="14705212" y="5495555"/>
            <a:ext cx="3775545" cy="569374"/>
          </a:xfrm>
          <a:prstGeom prst="line">
            <a:avLst/>
          </a:prstGeom>
          <a:ln w="76200">
            <a:solidFill>
              <a:srgbClr val="FF2600"/>
            </a:solidFill>
            <a:miter lim="400000"/>
            <a:headEnd type="oval"/>
            <a:tailEnd type="triangle"/>
          </a:ln>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207"/>
                                        </p:tgtEl>
                                        <p:attrNameLst>
                                          <p:attrName>style.visibility</p:attrName>
                                        </p:attrNameLst>
                                      </p:cBhvr>
                                      <p:to>
                                        <p:strVal val="visible"/>
                                      </p:to>
                                    </p:set>
                                    <p:anim calcmode="lin" valueType="num">
                                      <p:cBhvr>
                                        <p:cTn id="7" dur="1500" fill="hold"/>
                                        <p:tgtEl>
                                          <p:spTgt spid="207"/>
                                        </p:tgtEl>
                                        <p:attrNameLst>
                                          <p:attrName>ppt_x</p:attrName>
                                        </p:attrNameLst>
                                      </p:cBhvr>
                                      <p:tavLst>
                                        <p:tav tm="0">
                                          <p:val>
                                            <p:strVal val="#ppt_x"/>
                                          </p:val>
                                        </p:tav>
                                        <p:tav tm="100000">
                                          <p:val>
                                            <p:strVal val="#ppt_x"/>
                                          </p:val>
                                        </p:tav>
                                      </p:tavLst>
                                    </p:anim>
                                    <p:anim calcmode="lin" valueType="num">
                                      <p:cBhvr>
                                        <p:cTn id="8" dur="1500" fill="hold"/>
                                        <p:tgtEl>
                                          <p:spTgt spid="20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ID="9" grpId="2" fill="hold">
                                  <p:stCondLst>
                                    <p:cond delay="0"/>
                                  </p:stCondLst>
                                  <p:iterate type="el" backwards="0">
                                    <p:tmAbs val="0"/>
                                  </p:iterate>
                                  <p:childTnLst>
                                    <p:set>
                                      <p:cBhvr>
                                        <p:cTn id="12" fill="hold"/>
                                        <p:tgtEl>
                                          <p:spTgt spid="211"/>
                                        </p:tgtEl>
                                        <p:attrNameLst>
                                          <p:attrName>style.visibility</p:attrName>
                                        </p:attrNameLst>
                                      </p:cBhvr>
                                      <p:to>
                                        <p:strVal val="visible"/>
                                      </p:to>
                                    </p:set>
                                    <p:animEffect filter="dissolve" transition="in">
                                      <p:cBhvr>
                                        <p:cTn id="13" dur="2000"/>
                                        <p:tgtEl>
                                          <p:spTgt spid="211"/>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1" presetID="2" grpId="3" fill="hold">
                                  <p:stCondLst>
                                    <p:cond delay="0"/>
                                  </p:stCondLst>
                                  <p:iterate type="el" backwards="0">
                                    <p:tmAbs val="0"/>
                                  </p:iterate>
                                  <p:childTnLst>
                                    <p:set>
                                      <p:cBhvr>
                                        <p:cTn id="17" fill="hold"/>
                                        <p:tgtEl>
                                          <p:spTgt spid="208"/>
                                        </p:tgtEl>
                                        <p:attrNameLst>
                                          <p:attrName>style.visibility</p:attrName>
                                        </p:attrNameLst>
                                      </p:cBhvr>
                                      <p:to>
                                        <p:strVal val="visible"/>
                                      </p:to>
                                    </p:set>
                                    <p:anim calcmode="lin" valueType="num">
                                      <p:cBhvr>
                                        <p:cTn id="18" dur="1500" fill="hold"/>
                                        <p:tgtEl>
                                          <p:spTgt spid="208"/>
                                        </p:tgtEl>
                                        <p:attrNameLst>
                                          <p:attrName>ppt_x</p:attrName>
                                        </p:attrNameLst>
                                      </p:cBhvr>
                                      <p:tavLst>
                                        <p:tav tm="0">
                                          <p:val>
                                            <p:strVal val="#ppt_x"/>
                                          </p:val>
                                        </p:tav>
                                        <p:tav tm="100000">
                                          <p:val>
                                            <p:strVal val="#ppt_x"/>
                                          </p:val>
                                        </p:tav>
                                      </p:tavLst>
                                    </p:anim>
                                    <p:anim calcmode="lin" valueType="num">
                                      <p:cBhvr>
                                        <p:cTn id="19" dur="1500" fill="hold"/>
                                        <p:tgtEl>
                                          <p:spTgt spid="208"/>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Class="entr" nodeType="clickEffect" presetID="9" grpId="4" fill="hold">
                                  <p:stCondLst>
                                    <p:cond delay="0"/>
                                  </p:stCondLst>
                                  <p:iterate type="el" backwards="0">
                                    <p:tmAbs val="0"/>
                                  </p:iterate>
                                  <p:childTnLst>
                                    <p:set>
                                      <p:cBhvr>
                                        <p:cTn id="23" fill="hold"/>
                                        <p:tgtEl>
                                          <p:spTgt spid="212"/>
                                        </p:tgtEl>
                                        <p:attrNameLst>
                                          <p:attrName>style.visibility</p:attrName>
                                        </p:attrNameLst>
                                      </p:cBhvr>
                                      <p:to>
                                        <p:strVal val="visible"/>
                                      </p:to>
                                    </p:set>
                                    <p:animEffect filter="dissolve" transition="in">
                                      <p:cBhvr>
                                        <p:cTn id="24" dur="2000"/>
                                        <p:tgtEl>
                                          <p:spTgt spid="212"/>
                                        </p:tgtEl>
                                      </p:cBhvr>
                                    </p:animEffec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 presetID="2" grpId="5" fill="hold">
                                  <p:stCondLst>
                                    <p:cond delay="0"/>
                                  </p:stCondLst>
                                  <p:iterate type="el" backwards="0">
                                    <p:tmAbs val="0"/>
                                  </p:iterate>
                                  <p:childTnLst>
                                    <p:set>
                                      <p:cBhvr>
                                        <p:cTn id="28" fill="hold"/>
                                        <p:tgtEl>
                                          <p:spTgt spid="209"/>
                                        </p:tgtEl>
                                        <p:attrNameLst>
                                          <p:attrName>style.visibility</p:attrName>
                                        </p:attrNameLst>
                                      </p:cBhvr>
                                      <p:to>
                                        <p:strVal val="visible"/>
                                      </p:to>
                                    </p:set>
                                    <p:anim calcmode="lin" valueType="num">
                                      <p:cBhvr>
                                        <p:cTn id="29" dur="1000" fill="hold"/>
                                        <p:tgtEl>
                                          <p:spTgt spid="209"/>
                                        </p:tgtEl>
                                        <p:attrNameLst>
                                          <p:attrName>ppt_x</p:attrName>
                                        </p:attrNameLst>
                                      </p:cBhvr>
                                      <p:tavLst>
                                        <p:tav tm="0">
                                          <p:val>
                                            <p:strVal val="#ppt_x"/>
                                          </p:val>
                                        </p:tav>
                                        <p:tav tm="100000">
                                          <p:val>
                                            <p:strVal val="#ppt_x"/>
                                          </p:val>
                                        </p:tav>
                                      </p:tavLst>
                                    </p:anim>
                                    <p:anim calcmode="lin" valueType="num">
                                      <p:cBhvr>
                                        <p:cTn id="30" dur="1000" fill="hold"/>
                                        <p:tgtEl>
                                          <p:spTgt spid="209"/>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 grpId="6" fill="hold">
                                  <p:stCondLst>
                                    <p:cond delay="0"/>
                                  </p:stCondLst>
                                  <p:iterate type="el" backwards="0">
                                    <p:tmAbs val="0"/>
                                  </p:iterate>
                                  <p:childTnLst>
                                    <p:set>
                                      <p:cBhvr>
                                        <p:cTn id="34" fill="hold"/>
                                        <p:tgtEl>
                                          <p:spTgt spid="210"/>
                                        </p:tgtEl>
                                        <p:attrNameLst>
                                          <p:attrName>style.visibility</p:attrName>
                                        </p:attrNameLst>
                                      </p:cBhvr>
                                      <p:to>
                                        <p:strVal val="visible"/>
                                      </p:to>
                                    </p:set>
                                    <p:anim calcmode="lin" valueType="num">
                                      <p:cBhvr>
                                        <p:cTn id="35" dur="1500" fill="hold"/>
                                        <p:tgtEl>
                                          <p:spTgt spid="210"/>
                                        </p:tgtEl>
                                        <p:attrNameLst>
                                          <p:attrName>ppt_x</p:attrName>
                                        </p:attrNameLst>
                                      </p:cBhvr>
                                      <p:tavLst>
                                        <p:tav tm="0">
                                          <p:val>
                                            <p:strVal val="#ppt_x"/>
                                          </p:val>
                                        </p:tav>
                                        <p:tav tm="100000">
                                          <p:val>
                                            <p:strVal val="#ppt_x"/>
                                          </p:val>
                                        </p:tav>
                                      </p:tavLst>
                                    </p:anim>
                                    <p:anim calcmode="lin" valueType="num">
                                      <p:cBhvr>
                                        <p:cTn id="36" dur="1500" fill="hold"/>
                                        <p:tgtEl>
                                          <p:spTgt spid="2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8" grpId="3"/>
      <p:bldP build="whole" bldLvl="1" animBg="1" rev="0" advAuto="0" spid="211" grpId="2"/>
      <p:bldP build="whole" bldLvl="1" animBg="1" rev="0" advAuto="0" spid="209" grpId="5"/>
      <p:bldP build="whole" bldLvl="1" animBg="1" rev="0" advAuto="0" spid="212" grpId="4"/>
      <p:bldP build="whole" bldLvl="1" animBg="1" rev="0" advAuto="0" spid="210" grpId="6"/>
      <p:bldP build="whole" bldLvl="1" animBg="1" rev="0" advAuto="0" spid="207"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16" name="Image" descr="Image"/>
          <p:cNvPicPr>
            <a:picLocks noChangeAspect="1"/>
          </p:cNvPicPr>
          <p:nvPr/>
        </p:nvPicPr>
        <p:blipFill>
          <a:blip r:embed="rId3">
            <a:extLst/>
          </a:blip>
          <a:stretch>
            <a:fillRect/>
          </a:stretch>
        </p:blipFill>
        <p:spPr>
          <a:xfrm>
            <a:off x="7227125" y="3185671"/>
            <a:ext cx="9929751" cy="9854810"/>
          </a:xfrm>
          <a:prstGeom prst="rect">
            <a:avLst/>
          </a:prstGeom>
          <a:ln w="12700">
            <a:miter lim="400000"/>
          </a:ln>
        </p:spPr>
      </p:pic>
      <p:sp>
        <p:nvSpPr>
          <p:cNvPr id="217" name="God’s Progression for Dating…"/>
          <p:cNvSpPr txBox="1"/>
          <p:nvPr/>
        </p:nvSpPr>
        <p:spPr>
          <a:xfrm>
            <a:off x="2386461" y="876496"/>
            <a:ext cx="18379381" cy="23285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ctr" defTabSz="457200">
              <a:lnSpc>
                <a:spcPct val="100000"/>
              </a:lnSpc>
              <a:spcBef>
                <a:spcPts val="1800"/>
              </a:spcBef>
              <a:defRPr b="1">
                <a:latin typeface="Times Roman"/>
                <a:ea typeface="Times Roman"/>
                <a:cs typeface="Times Roman"/>
                <a:sym typeface="Times Roman"/>
              </a:defRPr>
            </a:pPr>
            <a:r>
              <a:t>God’s Progression for Dating</a:t>
            </a:r>
            <a:endParaRPr b="0">
              <a:latin typeface="Helvetica"/>
              <a:ea typeface="Helvetica"/>
              <a:cs typeface="Helvetica"/>
              <a:sym typeface="Helvetica"/>
            </a:endParaRPr>
          </a:p>
          <a:p>
            <a:pPr algn="ctr" defTabSz="457200">
              <a:lnSpc>
                <a:spcPct val="100000"/>
              </a:lnSpc>
              <a:spcBef>
                <a:spcPts val="900"/>
              </a:spcBef>
              <a:defRPr>
                <a:latin typeface="Helvetica"/>
                <a:ea typeface="Helvetica"/>
                <a:cs typeface="Helvetica"/>
                <a:sym typeface="Helvetica"/>
              </a:defRPr>
            </a:pPr>
            <a:r>
              <a:t>Moving outward from </a:t>
            </a:r>
            <a:r>
              <a:rPr i="1"/>
              <a:t>agape</a:t>
            </a:r>
            <a:r>
              <a:t> love to </a:t>
            </a:r>
            <a:r>
              <a:rPr i="1"/>
              <a:t>phileo</a:t>
            </a:r>
            <a:r>
              <a:t> and then possibly to </a:t>
            </a:r>
            <a:r>
              <a:rPr i="1"/>
              <a:t>eros</a:t>
            </a:r>
          </a:p>
          <a:p>
            <a:pPr algn="ctr" defTabSz="457200">
              <a:lnSpc>
                <a:spcPct val="100000"/>
              </a:lnSpc>
              <a:spcBef>
                <a:spcPts val="900"/>
              </a:spcBef>
              <a:defRPr sz="1200">
                <a:latin typeface="Helvetica"/>
                <a:ea typeface="Helvetica"/>
                <a:cs typeface="Helvetica"/>
                <a:sym typeface="Helvetica"/>
              </a:defRPr>
            </a:pPr>
          </a:p>
          <a:p>
            <a:pPr defTabSz="457200">
              <a:lnSpc>
                <a:spcPct val="100000"/>
              </a:lnSpc>
              <a:spcBef>
                <a:spcPts val="0"/>
              </a:spcBef>
              <a:defRPr i="1" sz="1200" u="sng">
                <a:solidFill>
                  <a:srgbClr val="0433FF"/>
                </a:solidFill>
                <a:latin typeface="Calibri"/>
                <a:ea typeface="Calibri"/>
                <a:cs typeface="Calibri"/>
                <a:sym typeface="Calibri"/>
              </a:defRPr>
            </a:pPr>
            <a:r>
              <a:rPr i="0" u="none">
                <a:solidFill>
                  <a:srgbClr val="000000"/>
                </a:solidFill>
              </a:rPr>
              <a:t> June Hunt, </a:t>
            </a:r>
            <a:r>
              <a:rPr>
                <a:hlinkClick r:id="rId4" invalidUrl="" action="" tgtFrame="" tooltip="" history="1" highlightClick="0" endSnd="0"/>
              </a:rPr>
              <a:t>Biblical Counseling Keys on Dating: The Delight and Dangers of Dating</a:t>
            </a:r>
            <a:r>
              <a:rPr i="0" u="none">
                <a:solidFill>
                  <a:srgbClr val="000000"/>
                </a:solidFill>
              </a:rPr>
              <a:t> (Dallas, TX: Hope For The Heart, 2008), 10.</a:t>
            </a:r>
            <a:endParaRPr i="0" u="none">
              <a:solidFill>
                <a:srgbClr val="000000"/>
              </a:solidFill>
            </a:endParaRPr>
          </a:p>
        </p:txBody>
      </p:sp>
      <p:sp>
        <p:nvSpPr>
          <p:cNvPr id="218" name="Physical Intimacy"/>
          <p:cNvSpPr txBox="1"/>
          <p:nvPr/>
        </p:nvSpPr>
        <p:spPr>
          <a:xfrm>
            <a:off x="13355322" y="3682023"/>
            <a:ext cx="4856380" cy="80843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chemeClr val="accent5">
                    <a:hueOff val="-82419"/>
                    <a:satOff val="-9513"/>
                    <a:lumOff val="-16343"/>
                  </a:schemeClr>
                </a:solidFill>
              </a:defRPr>
            </a:lvl1pPr>
          </a:lstStyle>
          <a:p>
            <a:pPr/>
            <a:r>
              <a:t>Physical Intimacy</a:t>
            </a:r>
          </a:p>
        </p:txBody>
      </p:sp>
      <p:sp>
        <p:nvSpPr>
          <p:cNvPr id="219" name="Intellectual Intimacy"/>
          <p:cNvSpPr txBox="1"/>
          <p:nvPr/>
        </p:nvSpPr>
        <p:spPr>
          <a:xfrm>
            <a:off x="586710" y="5135971"/>
            <a:ext cx="5522672" cy="80843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chemeClr val="accent5">
                    <a:hueOff val="-82419"/>
                    <a:satOff val="-9513"/>
                    <a:lumOff val="-16343"/>
                  </a:schemeClr>
                </a:solidFill>
              </a:defRPr>
            </a:lvl1pPr>
          </a:lstStyle>
          <a:p>
            <a:pPr/>
            <a:r>
              <a:t>Intellectual Intimacy</a:t>
            </a:r>
          </a:p>
        </p:txBody>
      </p:sp>
      <p:sp>
        <p:nvSpPr>
          <p:cNvPr id="220" name="Emotional Intimacy"/>
          <p:cNvSpPr txBox="1"/>
          <p:nvPr/>
        </p:nvSpPr>
        <p:spPr>
          <a:xfrm>
            <a:off x="562598" y="6274289"/>
            <a:ext cx="5308702" cy="80843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chemeClr val="accent5">
                    <a:hueOff val="-82419"/>
                    <a:satOff val="-9513"/>
                    <a:lumOff val="-16343"/>
                  </a:schemeClr>
                </a:solidFill>
              </a:defRPr>
            </a:lvl1pPr>
          </a:lstStyle>
          <a:p>
            <a:pPr/>
            <a:r>
              <a:t>Emotional Intimacy</a:t>
            </a:r>
          </a:p>
        </p:txBody>
      </p:sp>
      <p:sp>
        <p:nvSpPr>
          <p:cNvPr id="221" name="Spiritual Intimacy"/>
          <p:cNvSpPr txBox="1"/>
          <p:nvPr/>
        </p:nvSpPr>
        <p:spPr>
          <a:xfrm>
            <a:off x="9786366" y="8723574"/>
            <a:ext cx="4811269" cy="80843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chemeClr val="accent5">
                    <a:hueOff val="-82419"/>
                    <a:satOff val="-9513"/>
                    <a:lumOff val="-16343"/>
                  </a:schemeClr>
                </a:solidFill>
              </a:defRPr>
            </a:lvl1pPr>
          </a:lstStyle>
          <a:p>
            <a:pPr/>
            <a:r>
              <a:t>Spiritual Intimacy</a:t>
            </a:r>
          </a:p>
        </p:txBody>
      </p:sp>
      <p:sp>
        <p:nvSpPr>
          <p:cNvPr id="222" name="Line"/>
          <p:cNvSpPr/>
          <p:nvPr/>
        </p:nvSpPr>
        <p:spPr>
          <a:xfrm flipH="1" flipV="1">
            <a:off x="6336600" y="5676998"/>
            <a:ext cx="4366121" cy="1"/>
          </a:xfrm>
          <a:prstGeom prst="line">
            <a:avLst/>
          </a:prstGeom>
          <a:ln w="76200">
            <a:solidFill>
              <a:srgbClr val="FF2600"/>
            </a:solidFill>
            <a:miter lim="400000"/>
            <a:headEnd type="oval"/>
            <a:tailEnd type="triangle"/>
          </a:ln>
        </p:spPr>
        <p:txBody>
          <a:bodyPr lIns="50800" tIns="50800" rIns="50800" bIns="50800" anchor="ctr"/>
          <a:lstStyle/>
          <a:p>
            <a:pPr/>
          </a:p>
        </p:txBody>
      </p:sp>
      <p:sp>
        <p:nvSpPr>
          <p:cNvPr id="223" name="Line"/>
          <p:cNvSpPr/>
          <p:nvPr/>
        </p:nvSpPr>
        <p:spPr>
          <a:xfrm flipH="1">
            <a:off x="6145497" y="5684290"/>
            <a:ext cx="4548942" cy="985080"/>
          </a:xfrm>
          <a:prstGeom prst="line">
            <a:avLst/>
          </a:prstGeom>
          <a:ln w="76200">
            <a:solidFill>
              <a:srgbClr val="FF2600"/>
            </a:solidFill>
            <a:miter lim="400000"/>
            <a:headEnd type="oval"/>
            <a:tailEnd type="triangle"/>
          </a:ln>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222"/>
                                        </p:tgtEl>
                                        <p:attrNameLst>
                                          <p:attrName>style.visibility</p:attrName>
                                        </p:attrNameLst>
                                      </p:cBhvr>
                                      <p:to>
                                        <p:strVal val="visible"/>
                                      </p:to>
                                    </p:set>
                                    <p:animEffect filter="dissolve" transition="in">
                                      <p:cBhvr>
                                        <p:cTn id="7" dur="2000"/>
                                        <p:tgtEl>
                                          <p:spTgt spid="222"/>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 presetID="2" grpId="2" fill="hold">
                                  <p:stCondLst>
                                    <p:cond delay="0"/>
                                  </p:stCondLst>
                                  <p:iterate type="el" backwards="0">
                                    <p:tmAbs val="0"/>
                                  </p:iterate>
                                  <p:childTnLst>
                                    <p:set>
                                      <p:cBhvr>
                                        <p:cTn id="11" fill="hold"/>
                                        <p:tgtEl>
                                          <p:spTgt spid="219"/>
                                        </p:tgtEl>
                                        <p:attrNameLst>
                                          <p:attrName>style.visibility</p:attrName>
                                        </p:attrNameLst>
                                      </p:cBhvr>
                                      <p:to>
                                        <p:strVal val="visible"/>
                                      </p:to>
                                    </p:set>
                                    <p:anim calcmode="lin" valueType="num">
                                      <p:cBhvr>
                                        <p:cTn id="12" dur="1500" fill="hold"/>
                                        <p:tgtEl>
                                          <p:spTgt spid="219"/>
                                        </p:tgtEl>
                                        <p:attrNameLst>
                                          <p:attrName>ppt_x</p:attrName>
                                        </p:attrNameLst>
                                      </p:cBhvr>
                                      <p:tavLst>
                                        <p:tav tm="0">
                                          <p:val>
                                            <p:strVal val="#ppt_x"/>
                                          </p:val>
                                        </p:tav>
                                        <p:tav tm="100000">
                                          <p:val>
                                            <p:strVal val="#ppt_x"/>
                                          </p:val>
                                        </p:tav>
                                      </p:tavLst>
                                    </p:anim>
                                    <p:anim calcmode="lin" valueType="num">
                                      <p:cBhvr>
                                        <p:cTn id="13" dur="1500" fill="hold"/>
                                        <p:tgtEl>
                                          <p:spTgt spid="219"/>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Class="entr" nodeType="clickEffect" presetID="9" grpId="3" fill="hold">
                                  <p:stCondLst>
                                    <p:cond delay="0"/>
                                  </p:stCondLst>
                                  <p:iterate type="el" backwards="0">
                                    <p:tmAbs val="0"/>
                                  </p:iterate>
                                  <p:childTnLst>
                                    <p:set>
                                      <p:cBhvr>
                                        <p:cTn id="17" fill="hold"/>
                                        <p:tgtEl>
                                          <p:spTgt spid="223"/>
                                        </p:tgtEl>
                                        <p:attrNameLst>
                                          <p:attrName>style.visibility</p:attrName>
                                        </p:attrNameLst>
                                      </p:cBhvr>
                                      <p:to>
                                        <p:strVal val="visible"/>
                                      </p:to>
                                    </p:set>
                                    <p:animEffect filter="dissolve" transition="in">
                                      <p:cBhvr>
                                        <p:cTn id="18" dur="2000"/>
                                        <p:tgtEl>
                                          <p:spTgt spid="223"/>
                                        </p:tgtEl>
                                      </p:cBhvr>
                                    </p:animEffec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 presetID="2" grpId="4" fill="hold">
                                  <p:stCondLst>
                                    <p:cond delay="0"/>
                                  </p:stCondLst>
                                  <p:iterate type="el" backwards="0">
                                    <p:tmAbs val="0"/>
                                  </p:iterate>
                                  <p:childTnLst>
                                    <p:set>
                                      <p:cBhvr>
                                        <p:cTn id="22" fill="hold"/>
                                        <p:tgtEl>
                                          <p:spTgt spid="220"/>
                                        </p:tgtEl>
                                        <p:attrNameLst>
                                          <p:attrName>style.visibility</p:attrName>
                                        </p:attrNameLst>
                                      </p:cBhvr>
                                      <p:to>
                                        <p:strVal val="visible"/>
                                      </p:to>
                                    </p:set>
                                    <p:anim calcmode="lin" valueType="num">
                                      <p:cBhvr>
                                        <p:cTn id="23" dur="1500" fill="hold"/>
                                        <p:tgtEl>
                                          <p:spTgt spid="220"/>
                                        </p:tgtEl>
                                        <p:attrNameLst>
                                          <p:attrName>ppt_x</p:attrName>
                                        </p:attrNameLst>
                                      </p:cBhvr>
                                      <p:tavLst>
                                        <p:tav tm="0">
                                          <p:val>
                                            <p:strVal val="#ppt_x"/>
                                          </p:val>
                                        </p:tav>
                                        <p:tav tm="100000">
                                          <p:val>
                                            <p:strVal val="#ppt_x"/>
                                          </p:val>
                                        </p:tav>
                                      </p:tavLst>
                                    </p:anim>
                                    <p:anim calcmode="lin" valueType="num">
                                      <p:cBhvr>
                                        <p:cTn id="24" dur="1500" fill="hold"/>
                                        <p:tgtEl>
                                          <p:spTgt spid="220"/>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 presetID="2" grpId="5" fill="hold">
                                  <p:stCondLst>
                                    <p:cond delay="0"/>
                                  </p:stCondLst>
                                  <p:iterate type="el" backwards="0">
                                    <p:tmAbs val="0"/>
                                  </p:iterate>
                                  <p:childTnLst>
                                    <p:set>
                                      <p:cBhvr>
                                        <p:cTn id="28" fill="hold"/>
                                        <p:tgtEl>
                                          <p:spTgt spid="218"/>
                                        </p:tgtEl>
                                        <p:attrNameLst>
                                          <p:attrName>style.visibility</p:attrName>
                                        </p:attrNameLst>
                                      </p:cBhvr>
                                      <p:to>
                                        <p:strVal val="visible"/>
                                      </p:to>
                                    </p:set>
                                    <p:anim calcmode="lin" valueType="num">
                                      <p:cBhvr>
                                        <p:cTn id="29" dur="1500" fill="hold"/>
                                        <p:tgtEl>
                                          <p:spTgt spid="218"/>
                                        </p:tgtEl>
                                        <p:attrNameLst>
                                          <p:attrName>ppt_x</p:attrName>
                                        </p:attrNameLst>
                                      </p:cBhvr>
                                      <p:tavLst>
                                        <p:tav tm="0">
                                          <p:val>
                                            <p:strVal val="#ppt_x"/>
                                          </p:val>
                                        </p:tav>
                                        <p:tav tm="100000">
                                          <p:val>
                                            <p:strVal val="#ppt_x"/>
                                          </p:val>
                                        </p:tav>
                                      </p:tavLst>
                                    </p:anim>
                                    <p:anim calcmode="lin" valueType="num">
                                      <p:cBhvr>
                                        <p:cTn id="30" dur="1500" fill="hold"/>
                                        <p:tgtEl>
                                          <p:spTgt spid="218"/>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 grpId="6" fill="hold">
                                  <p:stCondLst>
                                    <p:cond delay="0"/>
                                  </p:stCondLst>
                                  <p:iterate type="el" backwards="0">
                                    <p:tmAbs val="0"/>
                                  </p:iterate>
                                  <p:childTnLst>
                                    <p:set>
                                      <p:cBhvr>
                                        <p:cTn id="34" fill="hold"/>
                                        <p:tgtEl>
                                          <p:spTgt spid="221"/>
                                        </p:tgtEl>
                                        <p:attrNameLst>
                                          <p:attrName>style.visibility</p:attrName>
                                        </p:attrNameLst>
                                      </p:cBhvr>
                                      <p:to>
                                        <p:strVal val="visible"/>
                                      </p:to>
                                    </p:set>
                                    <p:anim calcmode="lin" valueType="num">
                                      <p:cBhvr>
                                        <p:cTn id="35" dur="1500" fill="hold"/>
                                        <p:tgtEl>
                                          <p:spTgt spid="221"/>
                                        </p:tgtEl>
                                        <p:attrNameLst>
                                          <p:attrName>ppt_x</p:attrName>
                                        </p:attrNameLst>
                                      </p:cBhvr>
                                      <p:tavLst>
                                        <p:tav tm="0">
                                          <p:val>
                                            <p:strVal val="#ppt_x"/>
                                          </p:val>
                                        </p:tav>
                                        <p:tav tm="100000">
                                          <p:val>
                                            <p:strVal val="#ppt_x"/>
                                          </p:val>
                                        </p:tav>
                                      </p:tavLst>
                                    </p:anim>
                                    <p:anim calcmode="lin" valueType="num">
                                      <p:cBhvr>
                                        <p:cTn id="36" dur="1500" fill="hold"/>
                                        <p:tgtEl>
                                          <p:spTgt spid="2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2" grpId="1"/>
      <p:bldP build="whole" bldLvl="1" animBg="1" rev="0" advAuto="0" spid="220" grpId="4"/>
      <p:bldP build="whole" bldLvl="1" animBg="1" rev="0" advAuto="0" spid="221" grpId="6"/>
      <p:bldP build="whole" bldLvl="1" animBg="1" rev="0" advAuto="0" spid="218" grpId="5"/>
      <p:bldP build="whole" bldLvl="1" animBg="1" rev="0" advAuto="0" spid="223" grpId="3"/>
      <p:bldP build="whole" bldLvl="1" animBg="1" rev="0" advAuto="0" spid="219" grpId="2"/>
    </p:bldLst>
  </p:timing>
</p:sld>
</file>

<file path=ppt/theme/theme1.xml><?xml version="1.0" encoding="utf-8"?>
<a:theme xmlns:a="http://schemas.openxmlformats.org/drawingml/2006/main" xmlns:r="http://schemas.openxmlformats.org/officeDocument/2006/relationships" name="30_BasicColor">
  <a:themeElements>
    <a:clrScheme name="30_BasicColor">
      <a:dk1>
        <a:srgbClr val="000000"/>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