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media/media1.m4a"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1pPr>
    <a:lvl2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2pPr>
    <a:lvl3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3pPr>
    <a:lvl4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4pPr>
    <a:lvl5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5pPr>
    <a:lvl6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6pPr>
    <a:lvl7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7pPr>
    <a:lvl8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8pPr>
    <a:lvl9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5B585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072B5B"/>
          </a:solidFill>
        </a:fill>
      </a:tcStyle>
    </a:band2H>
    <a:firstCol>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5B5854"/>
      </a:tcTxStyle>
      <a:tcStyle>
        <a:tcBdr>
          <a:left>
            <a:ln w="12700" cap="flat">
              <a:noFill/>
              <a:miter lim="400000"/>
            </a:ln>
          </a:left>
          <a:right>
            <a:ln w="12700" cap="flat">
              <a:noFill/>
              <a:miter lim="400000"/>
            </a:ln>
          </a:right>
          <a:top>
            <a:ln w="508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rgbClr val="072B5B"/>
          </a:solidFill>
        </a:fill>
      </a:tcStyle>
    </a:lastRow>
    <a:firstRow>
      <a:tcTxStyle b="on" i="off">
        <a:font>
          <a:latin typeface="Futura Bold"/>
          <a:ea typeface="Futura Bold"/>
          <a:cs typeface="Futura Bold"/>
        </a:font>
        <a:srgbClr val="072B5B"/>
      </a:tcTxStyle>
      <a:tcStyle>
        <a:tcBdr>
          <a:left>
            <a:ln w="12700" cap="flat">
              <a:noFill/>
              <a:miter lim="400000"/>
            </a:ln>
          </a:left>
          <a:right>
            <a:ln w="12700" cap="flat">
              <a:noFill/>
              <a:miter lim="400000"/>
            </a:ln>
          </a:right>
          <a:top>
            <a:ln w="25400" cap="flat">
              <a:solidFill>
                <a:srgbClr val="5B5854"/>
              </a:solidFill>
              <a:prstDash val="solid"/>
              <a:round/>
            </a:ln>
          </a:top>
          <a:bottom>
            <a:ln w="25400" cap="flat">
              <a:solidFill>
                <a:srgbClr val="5B585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5B5854"/>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D0D0CF"/>
          </a:solidFill>
        </a:fill>
      </a:tcStyle>
    </a:wholeTbl>
    <a:band2H>
      <a:tcTxStyle b="def" i="def"/>
      <a:tcStyle>
        <a:tcBdr/>
        <a:fill>
          <a:solidFill>
            <a:srgbClr val="E9E9E9"/>
          </a:solidFill>
        </a:fill>
      </a:tcStyle>
    </a:band2H>
    <a:firstCol>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Col>
    <a:la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38100" cap="flat">
              <a:solidFill>
                <a:srgbClr val="072B5B"/>
              </a:solidFill>
              <a:prstDash val="solid"/>
              <a:round/>
            </a:ln>
          </a:top>
          <a:bottom>
            <a:ln w="127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lastRow>
    <a:firstRow>
      <a:tcTxStyle b="on" i="off">
        <a:font>
          <a:latin typeface="Futura Bold"/>
          <a:ea typeface="Futura Bold"/>
          <a:cs typeface="Futura Bold"/>
        </a:font>
        <a:srgbClr val="072B5B"/>
      </a:tcTxStyle>
      <a:tcStyle>
        <a:tcBdr>
          <a:left>
            <a:ln w="12700" cap="flat">
              <a:solidFill>
                <a:srgbClr val="072B5B"/>
              </a:solidFill>
              <a:prstDash val="solid"/>
              <a:round/>
            </a:ln>
          </a:left>
          <a:right>
            <a:ln w="12700" cap="flat">
              <a:solidFill>
                <a:srgbClr val="072B5B"/>
              </a:solidFill>
              <a:prstDash val="solid"/>
              <a:round/>
            </a:ln>
          </a:right>
          <a:top>
            <a:ln w="12700" cap="flat">
              <a:solidFill>
                <a:srgbClr val="072B5B"/>
              </a:solidFill>
              <a:prstDash val="solid"/>
              <a:round/>
            </a:ln>
          </a:top>
          <a:bottom>
            <a:ln w="38100" cap="flat">
              <a:solidFill>
                <a:srgbClr val="072B5B"/>
              </a:solidFill>
              <a:prstDash val="solid"/>
              <a:round/>
            </a:ln>
          </a:bottom>
          <a:insideH>
            <a:ln w="12700" cap="flat">
              <a:solidFill>
                <a:srgbClr val="072B5B"/>
              </a:solidFill>
              <a:prstDash val="solid"/>
              <a:round/>
            </a:ln>
          </a:insideH>
          <a:insideV>
            <a:ln w="12700" cap="flat">
              <a:solidFill>
                <a:srgbClr val="072B5B"/>
              </a:solidFill>
              <a:prstDash val="solid"/>
              <a:round/>
            </a:ln>
          </a:insideV>
        </a:tcBdr>
        <a:fill>
          <a:solidFill>
            <a:srgbClr val="5B5854"/>
          </a:solidFill>
        </a:fill>
      </a:tcStyle>
    </a:firstRow>
  </a:tblStyle>
  <a:tblStyle styleId="{2708684C-4D16-4618-839F-0558EEFCDFE6}" styleName="">
    <a:tblBg/>
    <a:wholeTbl>
      <a:tcTxStyle b="off" i="off">
        <a:font>
          <a:latin typeface="Futura"/>
          <a:ea typeface="Futura"/>
          <a:cs typeface="Futura"/>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solidFill>
            <a:srgbClr val="5B5854">
              <a:alpha val="20000"/>
            </a:srgbClr>
          </a:solidFill>
        </a:fill>
      </a:tcStyle>
    </a:firstCol>
    <a:la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50800" cap="flat">
              <a:solidFill>
                <a:srgbClr val="5B5854"/>
              </a:solidFill>
              <a:prstDash val="solid"/>
              <a:round/>
            </a:ln>
          </a:top>
          <a:bottom>
            <a:ln w="127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lastRow>
    <a:firstRow>
      <a:tcTxStyle b="on" i="off">
        <a:font>
          <a:latin typeface="Futura Bold"/>
          <a:ea typeface="Futura Bold"/>
          <a:cs typeface="Futura Bold"/>
        </a:font>
        <a:srgbClr val="5B5854"/>
      </a:tcTxStyle>
      <a:tcStyle>
        <a:tcBdr>
          <a:left>
            <a:ln w="12700" cap="flat">
              <a:solidFill>
                <a:srgbClr val="5B5854"/>
              </a:solidFill>
              <a:prstDash val="solid"/>
              <a:round/>
            </a:ln>
          </a:left>
          <a:right>
            <a:ln w="12700" cap="flat">
              <a:solidFill>
                <a:srgbClr val="5B5854"/>
              </a:solidFill>
              <a:prstDash val="solid"/>
              <a:round/>
            </a:ln>
          </a:right>
          <a:top>
            <a:ln w="12700" cap="flat">
              <a:solidFill>
                <a:srgbClr val="5B5854"/>
              </a:solidFill>
              <a:prstDash val="solid"/>
              <a:round/>
            </a:ln>
          </a:top>
          <a:bottom>
            <a:ln w="25400" cap="flat">
              <a:solidFill>
                <a:srgbClr val="5B5854"/>
              </a:solidFill>
              <a:prstDash val="solid"/>
              <a:round/>
            </a:ln>
          </a:bottom>
          <a:insideH>
            <a:ln w="12700" cap="flat">
              <a:solidFill>
                <a:srgbClr val="5B5854"/>
              </a:solidFill>
              <a:prstDash val="solid"/>
              <a:round/>
            </a:ln>
          </a:insideH>
          <a:insideV>
            <a:ln w="12700" cap="flat">
              <a:solidFill>
                <a:srgbClr val="5B585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marL="721783" indent="-582083">
              <a:buSzPct val="100000"/>
              <a:buFont typeface="Times Roman"/>
              <a:buChar char="◦"/>
            </a:pPr>
            <a:r>
              <a:t>The essence of evangelism encapsulates more than simply verbal communication of the Gospel message. </a:t>
            </a:r>
          </a:p>
          <a:p>
            <a:pPr marL="721783" indent="-582083">
              <a:buSzPct val="100000"/>
              <a:buFont typeface="Times Roman"/>
              <a:buChar char="◦"/>
            </a:pPr>
            <a:r>
              <a:t>It is a holistic approach that includes demonstrating Christ's love through actions, fostering relationships with people, and modeling a Christ-centered lifestyle that bears testament to the Gospel's transformative power in a believer's life. </a:t>
            </a:r>
          </a:p>
          <a:p>
            <a:pPr marL="721783" indent="-582083">
              <a:buSzPct val="100000"/>
              <a:buFont typeface="Times Roman"/>
              <a:buChar char="◦"/>
            </a:pPr>
            <a:r>
              <a:t>As the apostle Paul writes, </a:t>
            </a:r>
          </a:p>
          <a:p>
            <a:pPr lvl="1" marL="1178983" indent="-582083">
              <a:buSzPct val="100000"/>
              <a:buFont typeface="Times Roman"/>
              <a:buChar char="◦"/>
            </a:pPr>
            <a:r>
              <a:t> (2 Corinthians 5:20, ESV).</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   Answer: Christ's burial confirms the fact of His death, affirming the sincerity of His sacrifice and setting the stage for His victorious resurrection.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   Answer: The resurrection of Christ signifies His ultimate victory over death and sin, confirms His divine nature, validates His teachings, and assures believers of their resurrection and eternal life in Christ.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   Answer: Evangelism pertains to sharing the Gospel with non-believers, while discipleship begins after the acceptance of the Gospel and aims to foster spiritual maturity in believers.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   Answer: Discipleship involves nurturing, mentoring, and equipping believers to deepen their understanding of the Christian faith and manifest it in their day-to-day lives. It's an ongoing process encouraging believers to walk with Jesus, helping them practically and fruitfully live out their faith.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marL="721783" indent="-582083">
              <a:buSzPct val="100000"/>
              <a:buFont typeface="Times Roman"/>
              <a:buChar char="◦"/>
            </a:pPr>
            <a:r>
              <a:t>As believers, we are called to always be prepared to present the gospel in all its forms, recognizing that each encounter could be a divine appointment. </a:t>
            </a:r>
          </a:p>
          <a:p>
            <a:pPr marL="721783" indent="-582083">
              <a:buSzPct val="100000"/>
              <a:buFont typeface="Times Roman"/>
              <a:buChar char="◦"/>
            </a:pPr>
            <a:r>
              <a:t>This involves having the ability to share the Gospel message clearly, succinctly, and in a culturally sensitive manner that meets people where they are. </a:t>
            </a:r>
          </a:p>
          <a:p>
            <a:pPr marL="721783" indent="-582083">
              <a:buSzPct val="100000"/>
              <a:buFont typeface="Times Roman"/>
              <a:buChar char="◦"/>
            </a:pPr>
            <a:r>
              <a:t>(1 Peter 3:15, ESV). </a:t>
            </a:r>
          </a:p>
          <a:p>
            <a:pPr marL="721783" indent="-582083">
              <a:buSzPct val="100000"/>
              <a:buFont typeface="Times Roman"/>
              <a:buChar char="◦"/>
            </a:pPr>
            <a:r>
              <a:t>In essence, the goal of evangelism is not merely to share information but to facilitate transformation — bringing people into a life-changing relationship with Jesus Christ.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marL="266094" indent="-266094">
              <a:buClr>
                <a:srgbClr val="9A958E"/>
              </a:buClr>
              <a:buSzPct val="75000"/>
              <a:buChar char="•"/>
            </a:pPr>
            <a:r>
              <a:t>The Great Commission (Mark 16:15, ESV) underscores the global scope of evangelism - the Gospel is a universal message of hope and redemption for "the whole creation."</a:t>
            </a:r>
          </a:p>
          <a:p>
            <a:pPr marL="266094" indent="-266094">
              <a:buClr>
                <a:srgbClr val="9A958E"/>
              </a:buClr>
              <a:buSzPct val="75000"/>
              <a:buChar char="•"/>
            </a:pPr>
            <a:r>
              <a:t>Evangelism is an imperative command from Christ, highlighting its urgency and importance in the life of a believer.</a:t>
            </a:r>
          </a:p>
          <a:p>
            <a:pPr marL="266094" indent="-266094">
              <a:buClr>
                <a:srgbClr val="9A958E"/>
              </a:buClr>
              <a:buSzPct val="75000"/>
              <a:buChar char="•"/>
            </a:pPr>
            <a:r>
              <a:t>The Greek word for "proclaim" in Mark 16:15 is "kērussō," implying a public declaration that requires a response.</a:t>
            </a:r>
          </a:p>
          <a:p>
            <a:pPr marL="266094" indent="-266094">
              <a:buClr>
                <a:srgbClr val="9A958E"/>
              </a:buClr>
              <a:buSzPct val="75000"/>
              <a:buChar char="•"/>
            </a:pPr>
            <a:r>
              <a:t>Evangelism involves more than sharing personal faith narratives or intellectual persuasion - it's about boldly delivering the life-transforming message of the Gospel.</a:t>
            </a:r>
          </a:p>
          <a:p>
            <a:pPr marL="266094" indent="-266094">
              <a:buClr>
                <a:srgbClr val="9A958E"/>
              </a:buClr>
              <a:buSzPct val="75000"/>
              <a:buChar char="•"/>
            </a:pPr>
            <a:r>
              <a:t>The evangelistic mission is a holy mandate, beckoning the world to respond to God's offer of salvation through Christ.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marL="266094" indent="-266094">
              <a:buClr>
                <a:srgbClr val="9A958E"/>
              </a:buClr>
              <a:buSzPct val="75000"/>
              <a:buChar char="•"/>
            </a:pPr>
            <a:r>
              <a:t>The Gospel message includes three key elements:</a:t>
            </a:r>
          </a:p>
          <a:p>
            <a:pPr lvl="1" marL="494694" indent="-266094">
              <a:buClr>
                <a:srgbClr val="9A958E"/>
              </a:buClr>
              <a:buSzPct val="75000"/>
              <a:buChar char="•"/>
            </a:pPr>
            <a:r>
              <a:t>Christ died for our sins - this sacrifice shows God's desire for reconciliation with humanity.</a:t>
            </a:r>
          </a:p>
          <a:p>
            <a:pPr lvl="1" marL="494694" indent="-266094">
              <a:buClr>
                <a:srgbClr val="9A958E"/>
              </a:buClr>
              <a:buSzPct val="75000"/>
              <a:buChar char="•"/>
            </a:pPr>
            <a:r>
              <a:t>Christ's burial - signifies the genuine nature of His sacrifice and sets the stage for His resurrection.</a:t>
            </a:r>
          </a:p>
          <a:p>
            <a:pPr lvl="1" marL="494694" indent="-266094">
              <a:buClr>
                <a:srgbClr val="9A958E"/>
              </a:buClr>
              <a:buSzPct val="75000"/>
              <a:buChar char="•"/>
            </a:pPr>
            <a:r>
              <a:t>Christ's resurrection on the third day - signifies Jesus' ultimate victory over death and sin, affirming His divine nature and assuring believers of their own resurrection.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marL="266094" indent="-266094">
              <a:buClr>
                <a:srgbClr val="9A958E"/>
              </a:buClr>
              <a:buSzPct val="75000"/>
              <a:buChar char="•"/>
            </a:pPr>
            <a:r>
              <a:t>Faith and perseverance are crucial in the Christian faith journey.</a:t>
            </a:r>
          </a:p>
          <a:p>
            <a:pPr marL="266094" indent="-266094">
              <a:buClr>
                <a:srgbClr val="9A958E"/>
              </a:buClr>
              <a:buSzPct val="75000"/>
              <a:buChar char="•"/>
            </a:pPr>
            <a:r>
              <a:t>Evangelism involves sharing the Gospel with non-believers, introducing them to the transformative message of Jesus Christ.</a:t>
            </a:r>
          </a:p>
          <a:p>
            <a:pPr marL="266094" indent="-266094">
              <a:buClr>
                <a:srgbClr val="9A958E"/>
              </a:buClr>
              <a:buSzPct val="75000"/>
              <a:buChar char="•"/>
            </a:pPr>
            <a:r>
              <a:t>Discipleship begins after acceptance of the Gospel, helping believers grow in their relationship with Christ and live a life that reflects His teachings.</a:t>
            </a:r>
          </a:p>
          <a:p>
            <a:pPr marL="266094" indent="-266094">
              <a:buClr>
                <a:srgbClr val="9A958E"/>
              </a:buClr>
              <a:buSzPct val="75000"/>
              <a:buChar char="•"/>
            </a:pPr>
            <a:r>
              <a:t>The goal of discipleship is to foster spiritual maturity in believers.</a:t>
            </a:r>
          </a:p>
          <a:p>
            <a:pPr marL="266094" indent="-266094">
              <a:buClr>
                <a:srgbClr val="9A958E"/>
              </a:buClr>
              <a:buSzPct val="75000"/>
              <a:buChar char="•"/>
            </a:pPr>
            <a:r>
              <a:t>Evangelism and discipleship are integral to carrying out the Great Commission prescribed by Jesus.</a:t>
            </a:r>
          </a:p>
          <a:p>
            <a:pPr marL="266094" indent="-266094">
              <a:buClr>
                <a:srgbClr val="9A958E"/>
              </a:buClr>
              <a:buSzPct val="75000"/>
              <a:buChar char="•"/>
            </a:pPr>
            <a:r>
              <a:t>A balanced Christian ministry should emphasize evangelism and discipleship to lead people to Christ and guide them toward spiritual growth.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marL="266094" indent="-266094">
              <a:buClr>
                <a:srgbClr val="9A958E"/>
              </a:buClr>
              <a:buSzPct val="75000"/>
              <a:buChar char="•"/>
            </a:pPr>
            <a:r>
              <a:t>The goal of discipleship is to foster spiritual maturity in believers.</a:t>
            </a:r>
          </a:p>
          <a:p>
            <a:pPr marL="266094" indent="-266094">
              <a:buClr>
                <a:srgbClr val="9A958E"/>
              </a:buClr>
              <a:buSzPct val="75000"/>
              <a:buChar char="•"/>
            </a:pPr>
            <a:r>
              <a:t>Evangelism and discipleship are integral to carrying out the Great Commission prescribed by Jesus.</a:t>
            </a:r>
          </a:p>
          <a:p>
            <a:pPr marL="266094" indent="-266094">
              <a:buClr>
                <a:srgbClr val="9A958E"/>
              </a:buClr>
              <a:buSzPct val="75000"/>
              <a:buChar char="•"/>
            </a:pPr>
            <a:r>
              <a:t>A balanced Christian ministry should emphasize evangelism and discipleship to lead people to Christ and guide them toward spiritual growth.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Answer: "Proclaim" comes from the Greek word "kērussō," implying a public declaration that necessitates a response, making evangelism a solemn responsibility akin to a herald delivering a king's message.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r>
              <a:t> Answer: The main message of the Gospel is that Christ died for our sins, was buried, and was raised on the third day following the Scriptures, emphasizing the necessity of continuous faith in this transformative power.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   Answer: Christ's death signifies His willing sacrifice, taking upon Himself the penalty we deserved for our sins, showing God's desire for reconciliation with humanity and paving the way for human forgiveness and freedom from sin.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57300" y="5397500"/>
            <a:ext cx="21869400" cy="5461000"/>
          </a:xfrm>
          <a:prstGeom prst="rect">
            <a:avLst/>
          </a:prstGeom>
        </p:spPr>
        <p:txBody>
          <a:bodyPr/>
          <a:lstStyle>
            <a:lvl1pPr>
              <a:defRPr spc="298" sz="14900">
                <a:solidFill>
                  <a:srgbClr val="FFFFFF"/>
                </a:solidFill>
              </a:defRPr>
            </a:lvl1pPr>
          </a:lstStyle>
          <a:p>
            <a:pPr/>
            <a:r>
              <a:t>Title Text</a:t>
            </a:r>
          </a:p>
        </p:txBody>
      </p:sp>
      <p:sp>
        <p:nvSpPr>
          <p:cNvPr id="12" name="Body Level One…"/>
          <p:cNvSpPr txBox="1"/>
          <p:nvPr>
            <p:ph type="body" sz="quarter" idx="1"/>
          </p:nvPr>
        </p:nvSpPr>
        <p:spPr>
          <a:xfrm>
            <a:off x="1257300" y="2895600"/>
            <a:ext cx="21869400" cy="2501900"/>
          </a:xfrm>
          <a:prstGeom prst="rect">
            <a:avLst/>
          </a:prstGeom>
        </p:spPr>
        <p:txBody>
          <a:bodyPr anchor="b"/>
          <a:lstStyle>
            <a:lvl1pPr marL="0" indent="0" algn="ctr">
              <a:spcBef>
                <a:spcPts val="0"/>
              </a:spcBef>
              <a:buClrTx/>
              <a:buSzTx/>
              <a:buNone/>
              <a:defRPr cap="all" spc="308" sz="7700">
                <a:solidFill>
                  <a:srgbClr val="FFFFFF"/>
                </a:solidFill>
                <a:latin typeface="Futura"/>
                <a:ea typeface="Futura"/>
                <a:cs typeface="Futura"/>
                <a:sym typeface="Futura"/>
              </a:defRPr>
            </a:lvl1pPr>
            <a:lvl2pPr marL="0" indent="0" algn="ctr">
              <a:spcBef>
                <a:spcPts val="0"/>
              </a:spcBef>
              <a:buClrTx/>
              <a:buSzTx/>
              <a:buNone/>
              <a:defRPr cap="all" spc="308" sz="7700">
                <a:solidFill>
                  <a:srgbClr val="FFFFFF"/>
                </a:solidFill>
                <a:latin typeface="Futura"/>
                <a:ea typeface="Futura"/>
                <a:cs typeface="Futura"/>
                <a:sym typeface="Futura"/>
              </a:defRPr>
            </a:lvl2pPr>
            <a:lvl3pPr marL="0" indent="0" algn="ctr">
              <a:spcBef>
                <a:spcPts val="0"/>
              </a:spcBef>
              <a:buClrTx/>
              <a:buSzTx/>
              <a:buNone/>
              <a:defRPr cap="all" spc="308" sz="7700">
                <a:solidFill>
                  <a:srgbClr val="FFFFFF"/>
                </a:solidFill>
                <a:latin typeface="Futura"/>
                <a:ea typeface="Futura"/>
                <a:cs typeface="Futura"/>
                <a:sym typeface="Futura"/>
              </a:defRPr>
            </a:lvl3pPr>
            <a:lvl4pPr marL="0" indent="0" algn="ctr">
              <a:spcBef>
                <a:spcPts val="0"/>
              </a:spcBef>
              <a:buClrTx/>
              <a:buSzTx/>
              <a:buNone/>
              <a:defRPr cap="all" spc="308" sz="7700">
                <a:solidFill>
                  <a:srgbClr val="FFFFFF"/>
                </a:solidFill>
                <a:latin typeface="Futura"/>
                <a:ea typeface="Futura"/>
                <a:cs typeface="Futura"/>
                <a:sym typeface="Futura"/>
              </a:defRPr>
            </a:lvl4pPr>
            <a:lvl5pPr marL="0" indent="0" algn="ctr">
              <a:spcBef>
                <a:spcPts val="0"/>
              </a:spcBef>
              <a:buClrTx/>
              <a:buSzTx/>
              <a:buNone/>
              <a:defRPr cap="all" spc="308" sz="77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Sketch of a cityscape"/>
          <p:cNvSpPr/>
          <p:nvPr>
            <p:ph type="pic" sz="half" idx="21"/>
          </p:nvPr>
        </p:nvSpPr>
        <p:spPr>
          <a:xfrm>
            <a:off x="12344400" y="7213475"/>
            <a:ext cx="10807966" cy="70280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5" name="Modern architecture sketch"/>
          <p:cNvSpPr/>
          <p:nvPr>
            <p:ph type="pic" sz="half" idx="22"/>
          </p:nvPr>
        </p:nvSpPr>
        <p:spPr>
          <a:xfrm>
            <a:off x="12358081" y="833053"/>
            <a:ext cx="10758606" cy="62865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6" name="Sketch of a building exterior with a balcony"/>
          <p:cNvSpPr/>
          <p:nvPr>
            <p:ph type="pic" sz="half" idx="23"/>
          </p:nvPr>
        </p:nvSpPr>
        <p:spPr>
          <a:xfrm>
            <a:off x="1251011" y="1524000"/>
            <a:ext cx="10782301" cy="1095210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4" name="Sketch of a building exterior with a balcony"/>
          <p:cNvSpPr/>
          <p:nvPr>
            <p:ph type="pic" sz="half" idx="21"/>
          </p:nvPr>
        </p:nvSpPr>
        <p:spPr>
          <a:xfrm>
            <a:off x="12314766" y="1429600"/>
            <a:ext cx="10833104" cy="11003702"/>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5" name="Sketch of long entryway to a building under a sloped awning"/>
          <p:cNvSpPr/>
          <p:nvPr>
            <p:ph type="pic" sz="half" idx="22"/>
          </p:nvPr>
        </p:nvSpPr>
        <p:spPr>
          <a:xfrm>
            <a:off x="1078992" y="1497954"/>
            <a:ext cx="10998202" cy="11015266"/>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 name="Body Level One…"/>
          <p:cNvSpPr txBox="1"/>
          <p:nvPr>
            <p:ph type="body" sz="quarter" idx="1"/>
          </p:nvPr>
        </p:nvSpPr>
        <p:spPr>
          <a:xfrm>
            <a:off x="11470640" y="9931400"/>
            <a:ext cx="1444780" cy="2705100"/>
          </a:xfrm>
          <a:prstGeom prst="rect">
            <a:avLst/>
          </a:prstGeom>
        </p:spPr>
        <p:txBody>
          <a:bodyPr anchor="t"/>
          <a:lstStyle>
            <a:lvl1pPr marL="0" indent="0" algn="ctr">
              <a:spcBef>
                <a:spcPts val="0"/>
              </a:spcBef>
              <a:buClrTx/>
              <a:buSzTx/>
              <a:buNone/>
              <a:defRPr spc="360" sz="18000">
                <a:latin typeface="Baskerville SemiBold"/>
                <a:ea typeface="Baskerville SemiBold"/>
                <a:cs typeface="Baskerville SemiBold"/>
                <a:sym typeface="Baskerville SemiBold"/>
              </a:defRPr>
            </a:lvl1pPr>
            <a:lvl2pPr marL="2685142" indent="-2177142" algn="ctr">
              <a:spcBef>
                <a:spcPts val="0"/>
              </a:spcBef>
              <a:buClrTx/>
              <a:buChar char="•"/>
              <a:defRPr spc="360" sz="18000">
                <a:latin typeface="Baskerville SemiBold"/>
                <a:ea typeface="Baskerville SemiBold"/>
                <a:cs typeface="Baskerville SemiBold"/>
                <a:sym typeface="Baskerville SemiBold"/>
              </a:defRPr>
            </a:lvl2pPr>
            <a:lvl3pPr marL="3193142" indent="-2177142" algn="ctr">
              <a:spcBef>
                <a:spcPts val="0"/>
              </a:spcBef>
              <a:buClrTx/>
              <a:buChar char="•"/>
              <a:defRPr spc="360" sz="18000">
                <a:latin typeface="Baskerville SemiBold"/>
                <a:ea typeface="Baskerville SemiBold"/>
                <a:cs typeface="Baskerville SemiBold"/>
                <a:sym typeface="Baskerville SemiBold"/>
              </a:defRPr>
            </a:lvl3pPr>
            <a:lvl4pPr marL="3701143" indent="-2177143" algn="ctr">
              <a:spcBef>
                <a:spcPts val="0"/>
              </a:spcBef>
              <a:buClrTx/>
              <a:buChar char="•"/>
              <a:defRPr spc="360" sz="18000">
                <a:latin typeface="Baskerville SemiBold"/>
                <a:ea typeface="Baskerville SemiBold"/>
                <a:cs typeface="Baskerville SemiBold"/>
                <a:sym typeface="Baskerville SemiBold"/>
              </a:defRPr>
            </a:lvl4pPr>
            <a:lvl5pPr marL="4209143" indent="-2177143" algn="ctr">
              <a:spcBef>
                <a:spcPts val="0"/>
              </a:spcBef>
              <a:buClrTx/>
              <a:buChar char="•"/>
              <a:defRPr spc="360" sz="18000">
                <a:latin typeface="Baskerville SemiBold"/>
                <a:ea typeface="Baskerville SemiBold"/>
                <a:cs typeface="Baskerville SemiBold"/>
                <a:sym typeface="Baskerville SemiBold"/>
              </a:defRPr>
            </a:lvl5pPr>
          </a:lstStyle>
          <a:p>
            <a:pPr/>
            <a:r>
              <a:t>Body Level One</a:t>
            </a:r>
          </a:p>
          <a:p>
            <a:pPr lvl="1"/>
            <a:r>
              <a:t>Body Level Two</a:t>
            </a:r>
          </a:p>
          <a:p>
            <a:pPr lvl="2"/>
            <a:r>
              <a:t>Body Level Three</a:t>
            </a:r>
          </a:p>
          <a:p>
            <a:pPr lvl="3"/>
            <a:r>
              <a:t>Body Level Four</a:t>
            </a:r>
          </a:p>
          <a:p>
            <a:pPr lvl="4"/>
            <a:r>
              <a:t>Body Level Five</a:t>
            </a:r>
          </a:p>
        </p:txBody>
      </p:sp>
      <p:sp>
        <p:nvSpPr>
          <p:cNvPr id="124" name="“"/>
          <p:cNvSpPr txBox="1"/>
          <p:nvPr>
            <p:ph type="body" sz="quarter" idx="21"/>
          </p:nvPr>
        </p:nvSpPr>
        <p:spPr>
          <a:xfrm>
            <a:off x="11470640" y="2514600"/>
            <a:ext cx="1444780" cy="2705100"/>
          </a:xfrm>
          <a:prstGeom prst="rect">
            <a:avLst/>
          </a:prstGeom>
        </p:spPr>
        <p:txBody>
          <a:bodyPr anchor="t"/>
          <a:lstStyle/>
          <a:p>
            <a:pPr marL="0" indent="0" algn="ctr">
              <a:spcBef>
                <a:spcPts val="0"/>
              </a:spcBef>
              <a:buClrTx/>
              <a:buSzTx/>
              <a:buNone/>
              <a:defRPr spc="300" sz="18000">
                <a:latin typeface="Baskerville SemiBold"/>
                <a:ea typeface="Baskerville SemiBold"/>
                <a:cs typeface="Baskerville SemiBold"/>
                <a:sym typeface="Baskerville SemiBold"/>
              </a:defRPr>
            </a:pPr>
          </a:p>
        </p:txBody>
      </p:sp>
      <p:sp>
        <p:nvSpPr>
          <p:cNvPr id="125" name="— Johnny Appleseed"/>
          <p:cNvSpPr txBox="1"/>
          <p:nvPr>
            <p:ph type="body" sz="quarter" idx="22"/>
          </p:nvPr>
        </p:nvSpPr>
        <p:spPr>
          <a:xfrm>
            <a:off x="1257300" y="9118600"/>
            <a:ext cx="21869400" cy="762000"/>
          </a:xfrm>
          <a:prstGeom prst="rect">
            <a:avLst/>
          </a:prstGeom>
        </p:spPr>
        <p:txBody>
          <a:bodyPr/>
          <a:lstStyle/>
          <a:p>
            <a:pPr marL="0" indent="0" algn="ctr">
              <a:spcBef>
                <a:spcPts val="0"/>
              </a:spcBef>
              <a:buClrTx/>
              <a:buSzTx/>
              <a:buNone/>
              <a:defRPr i="1" spc="0" sz="3800">
                <a:solidFill>
                  <a:srgbClr val="AC6254"/>
                </a:solidFill>
              </a:defRPr>
            </a:pPr>
          </a:p>
        </p:txBody>
      </p:sp>
      <p:sp>
        <p:nvSpPr>
          <p:cNvPr id="126" name="Type a quote here."/>
          <p:cNvSpPr txBox="1"/>
          <p:nvPr>
            <p:ph type="body" sz="quarter" idx="23"/>
          </p:nvPr>
        </p:nvSpPr>
        <p:spPr>
          <a:xfrm>
            <a:off x="1257300" y="7518400"/>
            <a:ext cx="21869400" cy="1447800"/>
          </a:xfrm>
          <a:prstGeom prst="rect">
            <a:avLst/>
          </a:prstGeom>
        </p:spPr>
        <p:txBody>
          <a:bodyPr anchor="b"/>
          <a:lstStyle/>
          <a:p>
            <a:pPr marL="0" indent="0" algn="ctr">
              <a:spcBef>
                <a:spcPts val="500"/>
              </a:spcBef>
              <a:buClrTx/>
              <a:buSzTx/>
              <a:buNone/>
              <a:defRPr cap="all" spc="600" sz="8200">
                <a:latin typeface="Futura"/>
                <a:ea typeface="Futura"/>
                <a:cs typeface="Futura"/>
                <a:sym typeface="Futura"/>
              </a:defRPr>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Sketch of a cityscape"/>
          <p:cNvSpPr/>
          <p:nvPr>
            <p:ph type="pic" idx="21"/>
          </p:nvPr>
        </p:nvSpPr>
        <p:spPr>
          <a:xfrm>
            <a:off x="0" y="0"/>
            <a:ext cx="24384000" cy="15855964"/>
          </a:xfrm>
          <a:prstGeom prst="rect">
            <a:avLst/>
          </a:prstGeom>
        </p:spPr>
        <p:txBody>
          <a:bodyPr lIns="91439" tIns="45719" rIns="91439" bIns="45719" anchor="t">
            <a:noAutofit/>
          </a:bodyPr>
          <a:lstStyle/>
          <a:p>
            <a:pPr/>
          </a:p>
        </p:txBody>
      </p:sp>
      <p:sp>
        <p:nvSpPr>
          <p:cNvPr id="135"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ketch of a cityscape"/>
          <p:cNvSpPr/>
          <p:nvPr>
            <p:ph type="pic" idx="21"/>
          </p:nvPr>
        </p:nvSpPr>
        <p:spPr>
          <a:xfrm>
            <a:off x="800100" y="3962400"/>
            <a:ext cx="22772998" cy="14808393"/>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21" name="Title Text"/>
          <p:cNvSpPr txBox="1"/>
          <p:nvPr>
            <p:ph type="title"/>
          </p:nvPr>
        </p:nvSpPr>
        <p:spPr>
          <a:xfrm>
            <a:off x="1257300" y="1663700"/>
            <a:ext cx="21869400" cy="1866900"/>
          </a:xfrm>
          <a:prstGeom prst="rect">
            <a:avLst/>
          </a:prstGeom>
        </p:spPr>
        <p:txBody>
          <a:bodyPr/>
          <a:lstStyle>
            <a:lvl1pPr>
              <a:lnSpc>
                <a:spcPct val="80000"/>
              </a:lnSpc>
              <a:defRPr spc="208" sz="10500">
                <a:solidFill>
                  <a:srgbClr val="FFFFFF"/>
                </a:solidFill>
              </a:defRPr>
            </a:lvl1pPr>
          </a:lstStyle>
          <a:p>
            <a:pPr/>
            <a:r>
              <a:t>Title Text</a:t>
            </a:r>
          </a:p>
        </p:txBody>
      </p:sp>
      <p:sp>
        <p:nvSpPr>
          <p:cNvPr id="22" name="Body Level One…"/>
          <p:cNvSpPr txBox="1"/>
          <p:nvPr>
            <p:ph type="body" sz="quarter" idx="1"/>
          </p:nvPr>
        </p:nvSpPr>
        <p:spPr>
          <a:xfrm>
            <a:off x="1257300" y="711200"/>
            <a:ext cx="21869400" cy="952500"/>
          </a:xfrm>
          <a:prstGeom prst="rect">
            <a:avLst/>
          </a:prstGeom>
        </p:spPr>
        <p:txBody>
          <a:bodyPr anchor="t"/>
          <a:lstStyle>
            <a:lvl1pPr marL="0" indent="0" algn="ctr">
              <a:spcBef>
                <a:spcPts val="0"/>
              </a:spcBef>
              <a:buClrTx/>
              <a:buSzTx/>
              <a:buNone/>
              <a:defRPr cap="all" spc="116" sz="5800">
                <a:solidFill>
                  <a:srgbClr val="FFFFFF"/>
                </a:solidFill>
                <a:latin typeface="Futura"/>
                <a:ea typeface="Futura"/>
                <a:cs typeface="Futura"/>
                <a:sym typeface="Futura"/>
              </a:defRPr>
            </a:lvl1pPr>
            <a:lvl2pPr marL="0" indent="0" algn="ctr">
              <a:spcBef>
                <a:spcPts val="0"/>
              </a:spcBef>
              <a:buClrTx/>
              <a:buSzTx/>
              <a:buNone/>
              <a:defRPr cap="all" spc="116" sz="5800">
                <a:solidFill>
                  <a:srgbClr val="FFFFFF"/>
                </a:solidFill>
                <a:latin typeface="Futura"/>
                <a:ea typeface="Futura"/>
                <a:cs typeface="Futura"/>
                <a:sym typeface="Futura"/>
              </a:defRPr>
            </a:lvl2pPr>
            <a:lvl3pPr marL="0" indent="0" algn="ctr">
              <a:spcBef>
                <a:spcPts val="0"/>
              </a:spcBef>
              <a:buClrTx/>
              <a:buSzTx/>
              <a:buNone/>
              <a:defRPr cap="all" spc="116" sz="5800">
                <a:solidFill>
                  <a:srgbClr val="FFFFFF"/>
                </a:solidFill>
                <a:latin typeface="Futura"/>
                <a:ea typeface="Futura"/>
                <a:cs typeface="Futura"/>
                <a:sym typeface="Futura"/>
              </a:defRPr>
            </a:lvl3pPr>
            <a:lvl4pPr marL="0" indent="0" algn="ctr">
              <a:spcBef>
                <a:spcPts val="0"/>
              </a:spcBef>
              <a:buClrTx/>
              <a:buSzTx/>
              <a:buNone/>
              <a:defRPr cap="all" spc="116" sz="5800">
                <a:solidFill>
                  <a:srgbClr val="FFFFFF"/>
                </a:solidFill>
                <a:latin typeface="Futura"/>
                <a:ea typeface="Futura"/>
                <a:cs typeface="Futura"/>
                <a:sym typeface="Futura"/>
              </a:defRPr>
            </a:lvl4pPr>
            <a:lvl5pPr marL="0" indent="0" algn="ctr">
              <a:spcBef>
                <a:spcPts val="0"/>
              </a:spcBef>
              <a:buClrTx/>
              <a:buSzTx/>
              <a:buNone/>
              <a:defRPr cap="all" spc="116" sz="5800">
                <a:solidFill>
                  <a:srgbClr val="FFFFFF"/>
                </a:solidFill>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ketch of a cityscape"/>
          <p:cNvSpPr/>
          <p:nvPr>
            <p:ph type="pic" idx="21"/>
          </p:nvPr>
        </p:nvSpPr>
        <p:spPr>
          <a:xfrm>
            <a:off x="1257300" y="3263900"/>
            <a:ext cx="21869402" cy="14220819"/>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31" name="Title Text"/>
          <p:cNvSpPr txBox="1"/>
          <p:nvPr>
            <p:ph type="title"/>
          </p:nvPr>
        </p:nvSpPr>
        <p:spPr>
          <a:xfrm>
            <a:off x="1257300" y="825500"/>
            <a:ext cx="21869400" cy="1054100"/>
          </a:xfrm>
          <a:prstGeom prst="rect">
            <a:avLst/>
          </a:prstGeom>
        </p:spPr>
        <p:txBody>
          <a:bodyPr/>
          <a:lstStyle/>
          <a:p>
            <a:pPr/>
            <a:r>
              <a:t>Title Text</a:t>
            </a:r>
          </a:p>
        </p:txBody>
      </p:sp>
      <p:sp>
        <p:nvSpPr>
          <p:cNvPr id="32"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0" indent="0" algn="ctr">
              <a:spcBef>
                <a:spcPts val="0"/>
              </a:spcBef>
              <a:buClrTx/>
              <a:buSzTx/>
              <a:buNone/>
              <a:defRPr cap="all" spc="342" sz="3800">
                <a:latin typeface="Futura"/>
                <a:ea typeface="Futura"/>
                <a:cs typeface="Futura"/>
                <a:sym typeface="Futura"/>
              </a:defRPr>
            </a:lvl2pPr>
            <a:lvl3pPr marL="0" indent="0" algn="ctr">
              <a:spcBef>
                <a:spcPts val="0"/>
              </a:spcBef>
              <a:buClrTx/>
              <a:buSzTx/>
              <a:buNone/>
              <a:defRPr cap="all" spc="342" sz="3800">
                <a:latin typeface="Futura"/>
                <a:ea typeface="Futura"/>
                <a:cs typeface="Futura"/>
                <a:sym typeface="Futura"/>
              </a:defRPr>
            </a:lvl3pPr>
            <a:lvl4pPr marL="0" indent="0" algn="ctr">
              <a:spcBef>
                <a:spcPts val="0"/>
              </a:spcBef>
              <a:buClrTx/>
              <a:buSzTx/>
              <a:buNone/>
              <a:defRPr cap="all" spc="342" sz="3800">
                <a:latin typeface="Futura"/>
                <a:ea typeface="Futura"/>
                <a:cs typeface="Futura"/>
                <a:sym typeface="Futura"/>
              </a:defRPr>
            </a:lvl4pPr>
            <a:lvl5pPr marL="0" indent="0" algn="ctr">
              <a:spcBef>
                <a:spcPts val="0"/>
              </a:spcBef>
              <a:buClrTx/>
              <a:buSzTx/>
              <a:buNone/>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Title Text"/>
          <p:cNvSpPr txBox="1"/>
          <p:nvPr>
            <p:ph type="title"/>
          </p:nvPr>
        </p:nvSpPr>
        <p:spPr>
          <a:xfrm>
            <a:off x="1257300" y="4343400"/>
            <a:ext cx="21869400" cy="5016500"/>
          </a:xfrm>
          <a:prstGeom prst="rect">
            <a:avLst/>
          </a:prstGeom>
        </p:spPr>
        <p:txBody>
          <a:bodyPr anchor="ctr"/>
          <a:lstStyle>
            <a:lvl1pPr>
              <a:defRPr spc="298" sz="14900">
                <a:solidFill>
                  <a:srgbClr val="FFFFFF"/>
                </a:solidFill>
              </a:defRPr>
            </a:lvl1pPr>
          </a:lstStyle>
          <a:p>
            <a:pPr/>
            <a:r>
              <a:t>Title Text</a:t>
            </a:r>
          </a:p>
        </p:txBody>
      </p:sp>
      <p:sp>
        <p:nvSpPr>
          <p:cNvPr id="41" name="Slide Number"/>
          <p:cNvSpPr txBox="1"/>
          <p:nvPr>
            <p:ph type="sldNum" sz="quarter" idx="2"/>
          </p:nvPr>
        </p:nvSpPr>
        <p:spPr>
          <a:xfrm>
            <a:off x="11952392" y="12971239"/>
            <a:ext cx="479216" cy="498922"/>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1257300" y="4343400"/>
            <a:ext cx="21869400" cy="5016500"/>
          </a:xfrm>
          <a:prstGeom prst="rect">
            <a:avLst/>
          </a:prstGeom>
        </p:spPr>
        <p:txBody>
          <a:bodyPr anchor="ctr"/>
          <a:lstStyle>
            <a:lvl1pPr>
              <a:defRPr spc="298" sz="14900"/>
            </a:lvl1pPr>
          </a:lstStyle>
          <a:p>
            <a:pPr/>
            <a:r>
              <a:t>Title Text</a:t>
            </a:r>
          </a:p>
        </p:txBody>
      </p:sp>
      <p:sp>
        <p:nvSpPr>
          <p:cNvPr id="4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 name="Sketch of a building exterior with a balcony"/>
          <p:cNvSpPr/>
          <p:nvPr>
            <p:ph type="pic" idx="21"/>
          </p:nvPr>
        </p:nvSpPr>
        <p:spPr>
          <a:xfrm>
            <a:off x="9287692" y="1473939"/>
            <a:ext cx="14798046" cy="10998201"/>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57" name="Title Text"/>
          <p:cNvSpPr txBox="1"/>
          <p:nvPr>
            <p:ph type="title"/>
          </p:nvPr>
        </p:nvSpPr>
        <p:spPr>
          <a:xfrm>
            <a:off x="1257300" y="5892800"/>
            <a:ext cx="8483600" cy="5029200"/>
          </a:xfrm>
          <a:prstGeom prst="rect">
            <a:avLst/>
          </a:prstGeom>
        </p:spPr>
        <p:txBody>
          <a:bodyPr/>
          <a:lstStyle>
            <a:lvl1pPr algn="l">
              <a:lnSpc>
                <a:spcPct val="80000"/>
              </a:lnSpc>
              <a:defRPr spc="208" sz="10500"/>
            </a:lvl1pPr>
          </a:lstStyle>
          <a:p>
            <a:pPr/>
            <a:r>
              <a:t>Title Text</a:t>
            </a:r>
          </a:p>
        </p:txBody>
      </p:sp>
      <p:sp>
        <p:nvSpPr>
          <p:cNvPr id="58" name="Body Level One…"/>
          <p:cNvSpPr txBox="1"/>
          <p:nvPr>
            <p:ph type="body" sz="quarter" idx="1"/>
          </p:nvPr>
        </p:nvSpPr>
        <p:spPr>
          <a:xfrm>
            <a:off x="1257300" y="4000500"/>
            <a:ext cx="8483600" cy="1905000"/>
          </a:xfrm>
          <a:prstGeom prst="rect">
            <a:avLst/>
          </a:prstGeom>
        </p:spPr>
        <p:txBody>
          <a:bodyPr anchor="b"/>
          <a:lstStyle>
            <a:lvl1pPr marL="0" indent="0">
              <a:spcBef>
                <a:spcPts val="0"/>
              </a:spcBef>
              <a:buClrTx/>
              <a:buSzTx/>
              <a:buNone/>
              <a:defRPr cap="all" spc="116" sz="5800">
                <a:latin typeface="Futura"/>
                <a:ea typeface="Futura"/>
                <a:cs typeface="Futura"/>
                <a:sym typeface="Futura"/>
              </a:defRPr>
            </a:lvl1pPr>
            <a:lvl2pPr marL="0" indent="0">
              <a:spcBef>
                <a:spcPts val="0"/>
              </a:spcBef>
              <a:buClrTx/>
              <a:buSzTx/>
              <a:buNone/>
              <a:defRPr cap="all" spc="116" sz="5800">
                <a:latin typeface="Futura"/>
                <a:ea typeface="Futura"/>
                <a:cs typeface="Futura"/>
                <a:sym typeface="Futura"/>
              </a:defRPr>
            </a:lvl2pPr>
            <a:lvl3pPr marL="0" indent="0">
              <a:spcBef>
                <a:spcPts val="0"/>
              </a:spcBef>
              <a:buClrTx/>
              <a:buSzTx/>
              <a:buNone/>
              <a:defRPr cap="all" spc="116" sz="5800">
                <a:latin typeface="Futura"/>
                <a:ea typeface="Futura"/>
                <a:cs typeface="Futura"/>
                <a:sym typeface="Futura"/>
              </a:defRPr>
            </a:lvl3pPr>
            <a:lvl4pPr marL="0" indent="0">
              <a:spcBef>
                <a:spcPts val="0"/>
              </a:spcBef>
              <a:buClrTx/>
              <a:buSzTx/>
              <a:buNone/>
              <a:defRPr cap="all" spc="116" sz="5800">
                <a:latin typeface="Futura"/>
                <a:ea typeface="Futura"/>
                <a:cs typeface="Futura"/>
                <a:sym typeface="Futura"/>
              </a:defRPr>
            </a:lvl4pPr>
            <a:lvl5pPr marL="0" indent="0">
              <a:spcBef>
                <a:spcPts val="0"/>
              </a:spcBef>
              <a:buClrTx/>
              <a:buSzTx/>
              <a:buNone/>
              <a:defRPr cap="all" spc="116" sz="5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67" name="Title Text"/>
          <p:cNvSpPr txBox="1"/>
          <p:nvPr>
            <p:ph type="title"/>
          </p:nvPr>
        </p:nvSpPr>
        <p:spPr>
          <a:xfrm>
            <a:off x="1257300" y="825500"/>
            <a:ext cx="21869400" cy="1054100"/>
          </a:xfrm>
          <a:prstGeom prst="rect">
            <a:avLst/>
          </a:prstGeom>
        </p:spPr>
        <p:txBody>
          <a:bodyPr/>
          <a:lstStyle/>
          <a:p>
            <a:pPr/>
            <a:r>
              <a:t>Title Text</a:t>
            </a:r>
          </a:p>
        </p:txBody>
      </p:sp>
      <p:sp>
        <p:nvSpPr>
          <p:cNvPr id="68" name="Slide Number"/>
          <p:cNvSpPr txBox="1"/>
          <p:nvPr>
            <p:ph type="sldNum" sz="quarter" idx="2"/>
          </p:nvPr>
        </p:nvSpPr>
        <p:spPr>
          <a:xfrm>
            <a:off x="11952392" y="12971239"/>
            <a:ext cx="479216" cy="49892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76" name="Title Text"/>
          <p:cNvSpPr txBox="1"/>
          <p:nvPr>
            <p:ph type="title"/>
          </p:nvPr>
        </p:nvSpPr>
        <p:spPr>
          <a:xfrm>
            <a:off x="1257300" y="825500"/>
            <a:ext cx="21869400" cy="1054100"/>
          </a:xfrm>
          <a:prstGeom prst="rect">
            <a:avLst/>
          </a:prstGeom>
        </p:spPr>
        <p:txBody>
          <a:bodyPr/>
          <a:lstStyle/>
          <a:p>
            <a:pPr/>
            <a:r>
              <a:t>Title Text</a:t>
            </a:r>
          </a:p>
        </p:txBody>
      </p:sp>
      <p:sp>
        <p:nvSpPr>
          <p:cNvPr id="77" name="Body Level One…"/>
          <p:cNvSpPr txBox="1"/>
          <p:nvPr>
            <p:ph type="body" idx="21"/>
          </p:nvPr>
        </p:nvSpPr>
        <p:spPr>
          <a:xfrm>
            <a:off x="1257300" y="3352800"/>
            <a:ext cx="21869400" cy="9067800"/>
          </a:xfrm>
          <a:prstGeom prst="rect">
            <a:avLst/>
          </a:prstGeom>
        </p:spPr>
        <p:txBody>
          <a:bodyPr anchor="t"/>
          <a:lstStyle/>
          <a:p>
            <a:pPr>
              <a:buChar char="•"/>
              <a:defRPr spc="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 name="Sketch of a building exterior with a balcony"/>
          <p:cNvSpPr/>
          <p:nvPr>
            <p:ph type="pic" sz="half" idx="21"/>
          </p:nvPr>
        </p:nvSpPr>
        <p:spPr>
          <a:xfrm>
            <a:off x="10477500" y="3124200"/>
            <a:ext cx="12623801" cy="9382260"/>
          </a:xfrm>
          <a:prstGeom prst="rect">
            <a:avLst/>
          </a:prstGeom>
          <a:effectLst>
            <a:outerShdw sx="100000" sy="100000" kx="0" ky="0" algn="b" rotWithShape="0" blurRad="127000" dist="76200" dir="2700000">
              <a:srgbClr val="000000">
                <a:alpha val="75000"/>
              </a:srgbClr>
            </a:outerShdw>
          </a:effectLst>
        </p:spPr>
        <p:txBody>
          <a:bodyPr lIns="91439" tIns="45719" rIns="91439" bIns="45719" anchor="t">
            <a:noAutofit/>
          </a:bodyPr>
          <a:lstStyle/>
          <a:p>
            <a:pPr/>
          </a:p>
        </p:txBody>
      </p:sp>
      <p:sp>
        <p:nvSpPr>
          <p:cNvPr id="86" name="Body Level One…"/>
          <p:cNvSpPr txBox="1"/>
          <p:nvPr>
            <p:ph type="body" sz="quarter" idx="1"/>
          </p:nvPr>
        </p:nvSpPr>
        <p:spPr>
          <a:xfrm>
            <a:off x="1257300" y="1879600"/>
            <a:ext cx="21869400" cy="723900"/>
          </a:xfrm>
          <a:prstGeom prst="rect">
            <a:avLst/>
          </a:prstGeom>
        </p:spPr>
        <p:txBody>
          <a:bodyPr anchor="t"/>
          <a:lstStyle>
            <a:lvl1pPr marL="0" indent="0" algn="ctr">
              <a:spcBef>
                <a:spcPts val="0"/>
              </a:spcBef>
              <a:buClrTx/>
              <a:buSzTx/>
              <a:buNone/>
              <a:defRPr cap="all" spc="342" sz="3800">
                <a:latin typeface="Futura"/>
                <a:ea typeface="Futura"/>
                <a:cs typeface="Futura"/>
                <a:sym typeface="Futura"/>
              </a:defRPr>
            </a:lvl1pPr>
            <a:lvl2pPr marL="967619" indent="-459619" algn="ctr">
              <a:spcBef>
                <a:spcPts val="0"/>
              </a:spcBef>
              <a:buClrTx/>
              <a:buChar char="•"/>
              <a:defRPr cap="all" spc="342" sz="3800">
                <a:latin typeface="Futura"/>
                <a:ea typeface="Futura"/>
                <a:cs typeface="Futura"/>
                <a:sym typeface="Futura"/>
              </a:defRPr>
            </a:lvl2pPr>
            <a:lvl3pPr marL="1475619" indent="-459619" algn="ctr">
              <a:spcBef>
                <a:spcPts val="0"/>
              </a:spcBef>
              <a:buClrTx/>
              <a:buChar char="•"/>
              <a:defRPr cap="all" spc="342" sz="3800">
                <a:latin typeface="Futura"/>
                <a:ea typeface="Futura"/>
                <a:cs typeface="Futura"/>
                <a:sym typeface="Futura"/>
              </a:defRPr>
            </a:lvl3pPr>
            <a:lvl4pPr marL="1983619" indent="-459619" algn="ctr">
              <a:spcBef>
                <a:spcPts val="0"/>
              </a:spcBef>
              <a:buClrTx/>
              <a:buChar char="•"/>
              <a:defRPr cap="all" spc="342" sz="3800">
                <a:latin typeface="Futura"/>
                <a:ea typeface="Futura"/>
                <a:cs typeface="Futura"/>
                <a:sym typeface="Futura"/>
              </a:defRPr>
            </a:lvl4pPr>
            <a:lvl5pPr marL="2491619" indent="-459619" algn="ctr">
              <a:spcBef>
                <a:spcPts val="0"/>
              </a:spcBef>
              <a:buClrTx/>
              <a:buChar char="•"/>
              <a:defRPr cap="all" spc="342" sz="3800">
                <a:latin typeface="Futura"/>
                <a:ea typeface="Futura"/>
                <a:cs typeface="Futura"/>
                <a:sym typeface="Futura"/>
              </a:defRPr>
            </a:lvl5pPr>
          </a:lstStyle>
          <a:p>
            <a:pPr/>
            <a:r>
              <a:t>Body Level One</a:t>
            </a:r>
          </a:p>
          <a:p>
            <a:pPr lvl="1"/>
            <a:r>
              <a:t>Body Level Two</a:t>
            </a:r>
          </a:p>
          <a:p>
            <a:pPr lvl="2"/>
            <a:r>
              <a:t>Body Level Three</a:t>
            </a:r>
          </a:p>
          <a:p>
            <a:pPr lvl="3"/>
            <a:r>
              <a:t>Body Level Four</a:t>
            </a:r>
          </a:p>
          <a:p>
            <a:pPr lvl="4"/>
            <a:r>
              <a:t>Body Level Five</a:t>
            </a:r>
          </a:p>
        </p:txBody>
      </p:sp>
      <p:sp>
        <p:nvSpPr>
          <p:cNvPr id="87" name="Title Text"/>
          <p:cNvSpPr txBox="1"/>
          <p:nvPr>
            <p:ph type="title"/>
          </p:nvPr>
        </p:nvSpPr>
        <p:spPr>
          <a:xfrm>
            <a:off x="1257300" y="825500"/>
            <a:ext cx="21869400" cy="1054100"/>
          </a:xfrm>
          <a:prstGeom prst="rect">
            <a:avLst/>
          </a:prstGeom>
        </p:spPr>
        <p:txBody>
          <a:bodyPr/>
          <a:lstStyle/>
          <a:p>
            <a:pPr/>
            <a:r>
              <a:t>Title Text</a:t>
            </a:r>
          </a:p>
        </p:txBody>
      </p:sp>
      <p:sp>
        <p:nvSpPr>
          <p:cNvPr id="88" name="Body Level One…"/>
          <p:cNvSpPr txBox="1"/>
          <p:nvPr>
            <p:ph type="body" sz="half" idx="22"/>
          </p:nvPr>
        </p:nvSpPr>
        <p:spPr>
          <a:xfrm>
            <a:off x="1257300" y="3632200"/>
            <a:ext cx="8382000" cy="8470900"/>
          </a:xfrm>
          <a:prstGeom prst="rect">
            <a:avLst/>
          </a:prstGeom>
        </p:spPr>
        <p:txBody>
          <a:bodyPr anchor="t"/>
          <a:lstStyle/>
          <a:p>
            <a:pPr>
              <a:spcBef>
                <a:spcPts val="4000"/>
              </a:spcBef>
              <a:buChar char="•"/>
              <a:defRPr spc="0" sz="3500"/>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57300" y="1854200"/>
            <a:ext cx="21869400" cy="1050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1952392" y="12983939"/>
            <a:ext cx="479216" cy="498922"/>
          </a:xfrm>
          <a:prstGeom prst="rect">
            <a:avLst/>
          </a:prstGeom>
          <a:ln w="12700">
            <a:miter lim="400000"/>
          </a:ln>
        </p:spPr>
        <p:txBody>
          <a:bodyPr wrap="none" lIns="50800" tIns="50800" rIns="50800" bIns="50800" anchor="ctr">
            <a:spAutoFit/>
          </a:bodyPr>
          <a:lstStyle>
            <a:lvl1pPr>
              <a:defRPr cap="all" spc="48" sz="2400">
                <a:solidFill>
                  <a:srgbClr val="9A958E"/>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1pPr>
      <a:lvl2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2pPr>
      <a:lvl3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3pPr>
      <a:lvl4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4pPr>
      <a:lvl5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5pPr>
      <a:lvl6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6pPr>
      <a:lvl7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7pPr>
      <a:lvl8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8pPr>
      <a:lvl9pPr marL="0" marR="0" indent="0" algn="ctr" defTabSz="647700" rtl="0" latinLnBrk="0">
        <a:lnSpc>
          <a:spcPct val="100000"/>
        </a:lnSpc>
        <a:spcBef>
          <a:spcPts val="0"/>
        </a:spcBef>
        <a:spcAft>
          <a:spcPts val="0"/>
        </a:spcAft>
        <a:buClrTx/>
        <a:buSzTx/>
        <a:buFontTx/>
        <a:buNone/>
        <a:tabLst/>
        <a:defRPr b="0" baseline="0" cap="all" i="0" spc="116" strike="noStrike" sz="5800" u="none">
          <a:solidFill>
            <a:srgbClr val="5B5854"/>
          </a:solidFill>
          <a:uFillTx/>
          <a:latin typeface="Futura"/>
          <a:ea typeface="Futura"/>
          <a:cs typeface="Futura"/>
          <a:sym typeface="Futura"/>
        </a:defRPr>
      </a:lvl9pPr>
    </p:titleStyle>
    <p:bodyStyle>
      <a:lvl1pPr marL="50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1pPr>
      <a:lvl2pPr marL="101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2pPr>
      <a:lvl3pPr marL="152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3pPr>
      <a:lvl4pPr marL="203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4pPr>
      <a:lvl5pPr marL="2540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5pPr>
      <a:lvl6pPr marL="3048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6pPr>
      <a:lvl7pPr marL="3556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7pPr>
      <a:lvl8pPr marL="4064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8pPr>
      <a:lvl9pPr marL="4572000" marR="0" indent="-508000" algn="l" defTabSz="647700" rtl="0" latinLnBrk="0">
        <a:lnSpc>
          <a:spcPct val="100000"/>
        </a:lnSpc>
        <a:spcBef>
          <a:spcPts val="4800"/>
        </a:spcBef>
        <a:spcAft>
          <a:spcPts val="0"/>
        </a:spcAft>
        <a:buClr>
          <a:srgbClr val="9A958E"/>
        </a:buClr>
        <a:buSzPct val="75000"/>
        <a:buFontTx/>
        <a:buChar char="◦"/>
        <a:tabLst/>
        <a:defRPr b="0" baseline="0" cap="none" i="0" spc="84" strike="noStrike" sz="4200" u="none">
          <a:solidFill>
            <a:srgbClr val="5B5854"/>
          </a:solidFill>
          <a:uFillTx/>
          <a:latin typeface="Avenir Medium"/>
          <a:ea typeface="Avenir Medium"/>
          <a:cs typeface="Avenir Medium"/>
          <a:sym typeface="Avenir Medium"/>
        </a:defRPr>
      </a:lvl9pPr>
    </p:bodyStyle>
    <p:otherStyle>
      <a:lvl1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1pPr>
      <a:lvl2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2pPr>
      <a:lvl3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3pPr>
      <a:lvl4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4pPr>
      <a:lvl5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5pPr>
      <a:lvl6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6pPr>
      <a:lvl7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7pPr>
      <a:lvl8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8pPr>
      <a:lvl9pPr marL="0" marR="0" indent="0" algn="ctr" defTabSz="647700" rtl="0" latinLnBrk="0">
        <a:lnSpc>
          <a:spcPct val="100000"/>
        </a:lnSpc>
        <a:spcBef>
          <a:spcPts val="0"/>
        </a:spcBef>
        <a:spcAft>
          <a:spcPts val="0"/>
        </a:spcAft>
        <a:buClrTx/>
        <a:buSzTx/>
        <a:buFontTx/>
        <a:buNone/>
        <a:tabLst/>
        <a:defRPr b="0" baseline="0" cap="all" i="0" spc="48" strike="noStrike" sz="2400" u="none">
          <a:solidFill>
            <a:schemeClr val="tx1"/>
          </a:solidFill>
          <a:uFillTx/>
          <a:latin typeface="+mn-lt"/>
          <a:ea typeface="+mn-ea"/>
          <a:cs typeface="+mn-cs"/>
          <a:sym typeface="Futur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openxmlformats.org/officeDocument/2006/relationships/hyperlink" Target="http://barrysbureau.com" TargetMode="External"/><Relationship Id="rId4"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_m so glad you died for me.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571500" cy="571500"/>
          </a:xfrm>
          <a:prstGeom prst="rect">
            <a:avLst/>
          </a:prstGeom>
        </p:spPr>
      </p:pic>
      <p:sp>
        <p:nvSpPr>
          <p:cNvPr id="159" name="The Reality of Evangelism"/>
          <p:cNvSpPr txBox="1"/>
          <p:nvPr>
            <p:ph type="ctrTitle"/>
          </p:nvPr>
        </p:nvSpPr>
        <p:spPr>
          <a:prstGeom prst="rect">
            <a:avLst/>
          </a:prstGeom>
        </p:spPr>
        <p:txBody>
          <a:bodyPr/>
          <a:lstStyle>
            <a:lvl1pPr>
              <a:defRPr spc="200"/>
            </a:lvl1pPr>
          </a:lstStyle>
          <a:p>
            <a:pPr/>
            <a:r>
              <a:t>The Reality of Evangelism</a:t>
            </a:r>
          </a:p>
        </p:txBody>
      </p:sp>
      <p:sp>
        <p:nvSpPr>
          <p:cNvPr id="160" name="Being versus Doing"/>
          <p:cNvSpPr txBox="1"/>
          <p:nvPr>
            <p:ph type="subTitle" sz="quarter" idx="1"/>
          </p:nvPr>
        </p:nvSpPr>
        <p:spPr>
          <a:prstGeom prst="rect">
            <a:avLst/>
          </a:prstGeom>
        </p:spPr>
        <p:txBody>
          <a:bodyPr/>
          <a:lstStyle>
            <a:lvl1pPr>
              <a:defRPr spc="300"/>
            </a:lvl1pPr>
          </a:lstStyle>
          <a:p>
            <a:pPr/>
            <a:r>
              <a:t>Being versus Doing</a:t>
            </a:r>
          </a:p>
        </p:txBody>
      </p:sp>
      <p:sp>
        <p:nvSpPr>
          <p:cNvPr id="161" name="Chapter 2 - What"/>
          <p:cNvSpPr txBox="1"/>
          <p:nvPr/>
        </p:nvSpPr>
        <p:spPr>
          <a:xfrm>
            <a:off x="3201697" y="1442229"/>
            <a:ext cx="17980606" cy="25598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cap="all" spc="298" sz="14900">
                <a:solidFill>
                  <a:srgbClr val="FFFFFF"/>
                </a:solidFill>
              </a:defRPr>
            </a:lvl1pPr>
          </a:lstStyle>
          <a:p>
            <a:pPr/>
            <a:r>
              <a:t>Chapter 2 - What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15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999" vol="50000">
                <p:cTn id="7" fill="hold" display="0">
                  <p:stCondLst>
                    <p:cond delay="indefinite"/>
                  </p:stCondLst>
                </p:cTn>
                <p:tgtEl>
                  <p:spTgt spid="15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1 Corinthians 15:1–4 (ESV)…"/>
          <p:cNvSpPr txBox="1"/>
          <p:nvPr/>
        </p:nvSpPr>
        <p:spPr>
          <a:xfrm>
            <a:off x="1252350" y="1134771"/>
            <a:ext cx="22040319" cy="10678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6000">
                <a:solidFill>
                  <a:srgbClr val="000000"/>
                </a:solidFill>
                <a:latin typeface="+mn-lt"/>
                <a:ea typeface="+mn-ea"/>
                <a:cs typeface="+mn-cs"/>
                <a:sym typeface="Helvetica"/>
              </a:defRPr>
            </a:pPr>
            <a:r>
              <a:t>1 Corinthians 15:1–4 (ESV)</a:t>
            </a:r>
            <a:endParaRPr b="0"/>
          </a:p>
          <a:p>
            <a:pPr algn="l" defTabSz="457200">
              <a:spcBef>
                <a:spcPts val="1200"/>
              </a:spcBef>
              <a:defRPr sz="6000">
                <a:solidFill>
                  <a:srgbClr val="000000"/>
                </a:solidFill>
                <a:latin typeface="+mn-lt"/>
                <a:ea typeface="+mn-ea"/>
                <a:cs typeface="+mn-cs"/>
                <a:sym typeface="Helvetica"/>
              </a:defRPr>
            </a:pPr>
          </a:p>
          <a:p>
            <a:pPr algn="l" defTabSz="457200">
              <a:lnSpc>
                <a:spcPct val="120000"/>
              </a:lnSpc>
              <a:defRPr sz="6000">
                <a:solidFill>
                  <a:srgbClr val="000000"/>
                </a:solidFill>
                <a:latin typeface="+mn-lt"/>
                <a:ea typeface="+mn-ea"/>
                <a:cs typeface="+mn-cs"/>
                <a:sym typeface="Helvetica"/>
              </a:defRPr>
            </a:pPr>
            <a:r>
              <a:rPr b="1"/>
              <a:t>1</a:t>
            </a:r>
            <a:r>
              <a:t> Now I would remind you, brothers, of the gospel I preached to you, which you received, in which you stand, </a:t>
            </a:r>
            <a:r>
              <a:rPr b="1"/>
              <a:t>2</a:t>
            </a:r>
            <a:r>
              <a:t> and by which you are being saved, if you hold fast to the word I preached to you—unless you believed in vain. </a:t>
            </a:r>
          </a:p>
          <a:p>
            <a:pPr indent="152400" algn="l" defTabSz="457200">
              <a:lnSpc>
                <a:spcPct val="120000"/>
              </a:lnSpc>
              <a:defRPr sz="6000">
                <a:solidFill>
                  <a:srgbClr val="000000"/>
                </a:solidFill>
                <a:latin typeface="+mn-lt"/>
                <a:ea typeface="+mn-ea"/>
                <a:cs typeface="+mn-cs"/>
                <a:sym typeface="Helvetica"/>
              </a:defRPr>
            </a:pPr>
            <a:r>
              <a:rPr b="1"/>
              <a:t>3</a:t>
            </a:r>
            <a:r>
              <a:t> For I delivered to you as of first importance what I also received: that Christ died for our sins in accordance with the Scriptures, </a:t>
            </a:r>
            <a:r>
              <a:rPr b="1"/>
              <a:t>4</a:t>
            </a:r>
            <a:r>
              <a:t> that he was buried, that he was raised on the third day in accordance with the Scriptures,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Prayer the cornerstone of evangelism…"/>
          <p:cNvSpPr txBox="1"/>
          <p:nvPr>
            <p:ph type="body" idx="1"/>
          </p:nvPr>
        </p:nvSpPr>
        <p:spPr>
          <a:xfrm>
            <a:off x="1257300" y="2287863"/>
            <a:ext cx="21869400" cy="10791565"/>
          </a:xfrm>
          <a:prstGeom prst="rect">
            <a:avLst/>
          </a:prstGeom>
        </p:spPr>
        <p:txBody>
          <a:bodyPr/>
          <a:lstStyle/>
          <a:p>
            <a:pPr marL="1674283" indent="-1534583" algn="l">
              <a:lnSpc>
                <a:spcPct val="150000"/>
              </a:lnSpc>
              <a:buSzPct val="100000"/>
              <a:buFont typeface="Times Roman"/>
              <a:buChar char="•"/>
              <a:defRPr spc="116" sz="5800"/>
            </a:pPr>
            <a:r>
              <a:t>The Gospel message includes three key elements:</a:t>
            </a:r>
          </a:p>
          <a:p>
            <a:pPr lvl="1" marL="2131483" indent="-1534583" algn="l">
              <a:lnSpc>
                <a:spcPct val="150000"/>
              </a:lnSpc>
              <a:buSzPct val="100000"/>
              <a:buFont typeface="Times Roman"/>
              <a:buChar char="◦"/>
              <a:defRPr spc="116" sz="5800"/>
            </a:pPr>
            <a:r>
              <a:t>Christ died for our sins</a:t>
            </a:r>
          </a:p>
          <a:p>
            <a:pPr lvl="1" marL="2131483" indent="-1534583" algn="l">
              <a:lnSpc>
                <a:spcPct val="150000"/>
              </a:lnSpc>
              <a:buSzPct val="100000"/>
              <a:buFont typeface="Times Roman"/>
              <a:buChar char="◦"/>
              <a:defRPr spc="116" sz="5800"/>
            </a:pPr>
            <a:r>
              <a:t>Christ's burial</a:t>
            </a:r>
          </a:p>
          <a:p>
            <a:pPr lvl="1" marL="2131483" indent="-1534583" algn="l">
              <a:lnSpc>
                <a:spcPct val="150000"/>
              </a:lnSpc>
              <a:buSzPct val="100000"/>
              <a:buFont typeface="Times Roman"/>
              <a:buChar char="◦"/>
              <a:defRPr spc="116" sz="5800"/>
            </a:pPr>
            <a:r>
              <a:t>Christ's resurrection on the third day</a:t>
            </a:r>
          </a:p>
        </p:txBody>
      </p:sp>
      <p:sp>
        <p:nvSpPr>
          <p:cNvPr id="192" name="B. Prayer: Being Evangelism Principle #1"/>
          <p:cNvSpPr txBox="1"/>
          <p:nvPr>
            <p:ph type="title"/>
          </p:nvPr>
        </p:nvSpPr>
        <p:spPr>
          <a:prstGeom prst="rect">
            <a:avLst/>
          </a:prstGeom>
        </p:spPr>
        <p:txBody>
          <a:bodyPr/>
          <a:lstStyle>
            <a:lvl1pPr algn="l" defTabSz="349758">
              <a:lnSpc>
                <a:spcPct val="80000"/>
              </a:lnSpc>
              <a:defRPr spc="112" sz="5670"/>
            </a:lvl1pPr>
          </a:lstStyle>
          <a:p>
            <a:pPr/>
            <a:r>
              <a:t>B. The message of the Gospel (1 Corinthians 15:1-4)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animEffect filter="wipe(left)" transition="in">
                                      <p:cBhvr>
                                        <p:cTn id="7" dur="1000"/>
                                        <p:tgtEl>
                                          <p:spTgt spid="1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1">
                                            <p:txEl>
                                              <p:pRg st="0" end="0"/>
                                            </p:txEl>
                                          </p:spTgt>
                                        </p:tgtEl>
                                        <p:attrNameLst>
                                          <p:attrName>style.visibility</p:attrName>
                                        </p:attrNameLst>
                                      </p:cBhvr>
                                      <p:to>
                                        <p:strVal val="visible"/>
                                      </p:to>
                                    </p:set>
                                    <p:animEffect filter="wipe(left)" transition="in">
                                      <p:cBhvr>
                                        <p:cTn id="10" dur="1000"/>
                                        <p:tgtEl>
                                          <p:spTgt spid="1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1">
                                            <p:txEl>
                                              <p:pRg st="1" end="1"/>
                                            </p:txEl>
                                          </p:spTgt>
                                        </p:tgtEl>
                                        <p:attrNameLst>
                                          <p:attrName>style.visibility</p:attrName>
                                        </p:attrNameLst>
                                      </p:cBhvr>
                                      <p:to>
                                        <p:strVal val="visible"/>
                                      </p:to>
                                    </p:set>
                                    <p:animEffect filter="wipe(left)" transition="in">
                                      <p:cBhvr>
                                        <p:cTn id="15" dur="1000"/>
                                        <p:tgtEl>
                                          <p:spTgt spid="1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1">
                                            <p:txEl>
                                              <p:pRg st="2" end="2"/>
                                            </p:txEl>
                                          </p:spTgt>
                                        </p:tgtEl>
                                        <p:attrNameLst>
                                          <p:attrName>style.visibility</p:attrName>
                                        </p:attrNameLst>
                                      </p:cBhvr>
                                      <p:to>
                                        <p:strVal val="visible"/>
                                      </p:to>
                                    </p:set>
                                    <p:animEffect filter="wipe(left)" transition="in">
                                      <p:cBhvr>
                                        <p:cTn id="20" dur="1000"/>
                                        <p:tgtEl>
                                          <p:spTgt spid="1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91">
                                            <p:txEl>
                                              <p:pRg st="3" end="3"/>
                                            </p:txEl>
                                          </p:spTgt>
                                        </p:tgtEl>
                                        <p:attrNameLst>
                                          <p:attrName>style.visibility</p:attrName>
                                        </p:attrNameLst>
                                      </p:cBhvr>
                                      <p:to>
                                        <p:strVal val="visible"/>
                                      </p:to>
                                    </p:set>
                                    <p:animEffect filter="wipe(left)" transition="in">
                                      <p:cBhvr>
                                        <p:cTn id="25" dur="1000"/>
                                        <p:tgtEl>
                                          <p:spTgt spid="1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Prayer the cornerstone of evangelism…"/>
          <p:cNvSpPr txBox="1"/>
          <p:nvPr>
            <p:ph type="body" idx="1"/>
          </p:nvPr>
        </p:nvSpPr>
        <p:spPr>
          <a:xfrm>
            <a:off x="1257300" y="2287863"/>
            <a:ext cx="21869400" cy="10791565"/>
          </a:xfrm>
          <a:prstGeom prst="rect">
            <a:avLst/>
          </a:prstGeom>
        </p:spPr>
        <p:txBody>
          <a:bodyPr/>
          <a:lstStyle/>
          <a:p>
            <a:pPr marL="1674283" indent="-1534583" algn="l">
              <a:lnSpc>
                <a:spcPct val="150000"/>
              </a:lnSpc>
              <a:buSzPct val="100000"/>
              <a:buFont typeface="Times Roman"/>
              <a:buChar char="•"/>
              <a:defRPr spc="116" sz="5800"/>
            </a:pPr>
            <a:r>
              <a:t>Faith and perseverance</a:t>
            </a:r>
          </a:p>
          <a:p>
            <a:pPr marL="1674283" indent="-1534583" algn="l">
              <a:lnSpc>
                <a:spcPct val="150000"/>
              </a:lnSpc>
              <a:buSzPct val="100000"/>
              <a:buFont typeface="Times Roman"/>
              <a:buChar char="•"/>
              <a:defRPr spc="116" sz="5800"/>
            </a:pPr>
            <a:r>
              <a:t>Evangelism involves sharing the Gospel with non-believers</a:t>
            </a:r>
          </a:p>
          <a:p>
            <a:pPr marL="1674283" indent="-1534583" algn="l">
              <a:lnSpc>
                <a:spcPct val="150000"/>
              </a:lnSpc>
              <a:buSzPct val="100000"/>
              <a:buFont typeface="Times Roman"/>
              <a:buChar char="•"/>
              <a:defRPr spc="116" sz="5800"/>
            </a:pPr>
            <a:r>
              <a:t>Discipleship begins after acceptance of the Gospel</a:t>
            </a:r>
          </a:p>
        </p:txBody>
      </p:sp>
      <p:sp>
        <p:nvSpPr>
          <p:cNvPr id="197" name="B. Prayer: Being Evangelism Principle #1"/>
          <p:cNvSpPr txBox="1"/>
          <p:nvPr>
            <p:ph type="title"/>
          </p:nvPr>
        </p:nvSpPr>
        <p:spPr>
          <a:prstGeom prst="rect">
            <a:avLst/>
          </a:prstGeom>
        </p:spPr>
        <p:txBody>
          <a:bodyPr/>
          <a:lstStyle>
            <a:lvl1pPr algn="l" defTabSz="349758">
              <a:lnSpc>
                <a:spcPct val="80000"/>
              </a:lnSpc>
              <a:defRPr spc="112" sz="5670"/>
            </a:lvl1pPr>
          </a:lstStyle>
          <a:p>
            <a:pPr/>
            <a:r>
              <a:t>B. The message of the Gospel (1 Corinthians 15:1-4)</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6">
                                            <p:bg/>
                                          </p:spTgt>
                                        </p:tgtEl>
                                        <p:attrNameLst>
                                          <p:attrName>style.visibility</p:attrName>
                                        </p:attrNameLst>
                                      </p:cBhvr>
                                      <p:to>
                                        <p:strVal val="visible"/>
                                      </p:to>
                                    </p:set>
                                    <p:animEffect filter="wipe(left)" transition="in">
                                      <p:cBhvr>
                                        <p:cTn id="7" dur="1000"/>
                                        <p:tgtEl>
                                          <p:spTgt spid="1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6">
                                            <p:txEl>
                                              <p:pRg st="0" end="0"/>
                                            </p:txEl>
                                          </p:spTgt>
                                        </p:tgtEl>
                                        <p:attrNameLst>
                                          <p:attrName>style.visibility</p:attrName>
                                        </p:attrNameLst>
                                      </p:cBhvr>
                                      <p:to>
                                        <p:strVal val="visible"/>
                                      </p:to>
                                    </p:set>
                                    <p:animEffect filter="wipe(left)" transition="in">
                                      <p:cBhvr>
                                        <p:cTn id="10" dur="1000"/>
                                        <p:tgtEl>
                                          <p:spTgt spid="1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6">
                                            <p:txEl>
                                              <p:pRg st="1" end="1"/>
                                            </p:txEl>
                                          </p:spTgt>
                                        </p:tgtEl>
                                        <p:attrNameLst>
                                          <p:attrName>style.visibility</p:attrName>
                                        </p:attrNameLst>
                                      </p:cBhvr>
                                      <p:to>
                                        <p:strVal val="visible"/>
                                      </p:to>
                                    </p:set>
                                    <p:animEffect filter="wipe(left)" transition="in">
                                      <p:cBhvr>
                                        <p:cTn id="15" dur="1000"/>
                                        <p:tgtEl>
                                          <p:spTgt spid="1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6">
                                            <p:txEl>
                                              <p:pRg st="2" end="2"/>
                                            </p:txEl>
                                          </p:spTgt>
                                        </p:tgtEl>
                                        <p:attrNameLst>
                                          <p:attrName>style.visibility</p:attrName>
                                        </p:attrNameLst>
                                      </p:cBhvr>
                                      <p:to>
                                        <p:strVal val="visible"/>
                                      </p:to>
                                    </p:set>
                                    <p:animEffect filter="wipe(left)" transition="in">
                                      <p:cBhvr>
                                        <p:cTn id="20" dur="1000"/>
                                        <p:tgtEl>
                                          <p:spTgt spid="19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Matthew 28:19–20 (ESV)…"/>
          <p:cNvSpPr txBox="1"/>
          <p:nvPr/>
        </p:nvSpPr>
        <p:spPr>
          <a:xfrm>
            <a:off x="1148755" y="3517459"/>
            <a:ext cx="22086490"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6000">
                <a:solidFill>
                  <a:srgbClr val="000000"/>
                </a:solidFill>
                <a:latin typeface="+mn-lt"/>
                <a:ea typeface="+mn-ea"/>
                <a:cs typeface="+mn-cs"/>
                <a:sym typeface="Helvetica"/>
              </a:defRPr>
            </a:pPr>
            <a:r>
              <a:t>Matthew 28:19–20 (ESV)</a:t>
            </a:r>
          </a:p>
          <a:p>
            <a:pPr algn="l" defTabSz="457200">
              <a:lnSpc>
                <a:spcPct val="120000"/>
              </a:lnSpc>
              <a:defRPr b="1" sz="6000">
                <a:solidFill>
                  <a:srgbClr val="000000"/>
                </a:solidFill>
                <a:latin typeface="+mn-lt"/>
                <a:ea typeface="+mn-ea"/>
                <a:cs typeface="+mn-cs"/>
                <a:sym typeface="Helvetica"/>
              </a:defRPr>
            </a:pPr>
            <a:endParaRPr b="0"/>
          </a:p>
          <a:p>
            <a:pPr algn="l" defTabSz="457200">
              <a:lnSpc>
                <a:spcPct val="120000"/>
              </a:lnSpc>
              <a:defRPr sz="6000">
                <a:solidFill>
                  <a:srgbClr val="000000"/>
                </a:solidFill>
                <a:latin typeface="+mn-lt"/>
                <a:ea typeface="+mn-ea"/>
                <a:cs typeface="+mn-cs"/>
                <a:sym typeface="Helvetica"/>
              </a:defRPr>
            </a:pPr>
            <a:r>
              <a:rPr b="1"/>
              <a:t>19</a:t>
            </a:r>
            <a:r>
              <a:t> Go therefore and make disciples of all nations, baptizing them in the name of the Father and of the Son and of the Holy Spirit, </a:t>
            </a:r>
            <a:r>
              <a:rPr b="1"/>
              <a:t>20</a:t>
            </a:r>
            <a:r>
              <a:t> teaching them to observe all that I have commanded you. And behold, I am with you always, to the end of the age.”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Prayer the cornerstone of evangelism…"/>
          <p:cNvSpPr txBox="1"/>
          <p:nvPr>
            <p:ph type="body" idx="1"/>
          </p:nvPr>
        </p:nvSpPr>
        <p:spPr>
          <a:xfrm>
            <a:off x="1257299" y="2308582"/>
            <a:ext cx="21869401" cy="10791565"/>
          </a:xfrm>
          <a:prstGeom prst="rect">
            <a:avLst/>
          </a:prstGeom>
        </p:spPr>
        <p:txBody>
          <a:bodyPr/>
          <a:lstStyle/>
          <a:p>
            <a:pPr marL="1674283" indent="-1534583" algn="l">
              <a:lnSpc>
                <a:spcPct val="150000"/>
              </a:lnSpc>
              <a:buSzPct val="100000"/>
              <a:buFont typeface="Times Roman"/>
              <a:buChar char="•"/>
              <a:defRPr spc="116" sz="5800"/>
            </a:pPr>
            <a:r>
              <a:t>The goal of discipleship</a:t>
            </a:r>
          </a:p>
          <a:p>
            <a:pPr marL="1674283" indent="-1534583" algn="l">
              <a:lnSpc>
                <a:spcPct val="150000"/>
              </a:lnSpc>
              <a:buSzPct val="100000"/>
              <a:buFont typeface="Times Roman"/>
              <a:buChar char="•"/>
              <a:defRPr spc="116" sz="5800"/>
            </a:pPr>
            <a:r>
              <a:t>integral to carrying out the Great Commission</a:t>
            </a:r>
          </a:p>
          <a:p>
            <a:pPr marL="1674283" indent="-1534583" algn="l">
              <a:lnSpc>
                <a:spcPct val="150000"/>
              </a:lnSpc>
              <a:buSzPct val="100000"/>
              <a:buFont typeface="Times Roman"/>
              <a:buChar char="•"/>
              <a:defRPr spc="116" sz="5800"/>
            </a:pPr>
            <a:r>
              <a:t>guide them toward spiritual growth</a:t>
            </a:r>
          </a:p>
        </p:txBody>
      </p:sp>
      <p:sp>
        <p:nvSpPr>
          <p:cNvPr id="204" name="B. Prayer: Being Evangelism Principle #1"/>
          <p:cNvSpPr txBox="1"/>
          <p:nvPr>
            <p:ph type="title"/>
          </p:nvPr>
        </p:nvSpPr>
        <p:spPr>
          <a:prstGeom prst="rect">
            <a:avLst/>
          </a:prstGeom>
        </p:spPr>
        <p:txBody>
          <a:bodyPr/>
          <a:lstStyle>
            <a:lvl1pPr algn="l" defTabSz="349758">
              <a:lnSpc>
                <a:spcPct val="80000"/>
              </a:lnSpc>
              <a:defRPr spc="112" sz="5670"/>
            </a:lvl1pPr>
          </a:lstStyle>
          <a:p>
            <a:pPr/>
            <a:r>
              <a:t>B. The message of the Gospel (1 Corinthians 15:1-4)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animEffect filter="wipe(left)" transition="in">
                                      <p:cBhvr>
                                        <p:cTn id="7" dur="1000"/>
                                        <p:tgtEl>
                                          <p:spTgt spid="2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3">
                                            <p:txEl>
                                              <p:pRg st="0" end="0"/>
                                            </p:txEl>
                                          </p:spTgt>
                                        </p:tgtEl>
                                        <p:attrNameLst>
                                          <p:attrName>style.visibility</p:attrName>
                                        </p:attrNameLst>
                                      </p:cBhvr>
                                      <p:to>
                                        <p:strVal val="visible"/>
                                      </p:to>
                                    </p:set>
                                    <p:animEffect filter="wipe(left)" transition="in">
                                      <p:cBhvr>
                                        <p:cTn id="10" dur="1000"/>
                                        <p:tgtEl>
                                          <p:spTgt spid="2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3">
                                            <p:txEl>
                                              <p:pRg st="1" end="1"/>
                                            </p:txEl>
                                          </p:spTgt>
                                        </p:tgtEl>
                                        <p:attrNameLst>
                                          <p:attrName>style.visibility</p:attrName>
                                        </p:attrNameLst>
                                      </p:cBhvr>
                                      <p:to>
                                        <p:strVal val="visible"/>
                                      </p:to>
                                    </p:set>
                                    <p:animEffect filter="wipe(left)" transition="in">
                                      <p:cBhvr>
                                        <p:cTn id="15" dur="1000"/>
                                        <p:tgtEl>
                                          <p:spTgt spid="2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3">
                                            <p:txEl>
                                              <p:pRg st="2" end="2"/>
                                            </p:txEl>
                                          </p:spTgt>
                                        </p:tgtEl>
                                        <p:attrNameLst>
                                          <p:attrName>style.visibility</p:attrName>
                                        </p:attrNameLst>
                                      </p:cBhvr>
                                      <p:to>
                                        <p:strVal val="visible"/>
                                      </p:to>
                                    </p:set>
                                    <p:animEffect filter="wipe(left)" transition="in">
                                      <p:cBhvr>
                                        <p:cTn id="20" dur="1000"/>
                                        <p:tgtEl>
                                          <p:spTgt spid="2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8" name="1. What principle of &quot;Being Evangelism&quot; does Galatians 6:9 (NIV) emphasize?"/>
          <p:cNvSpPr txBox="1"/>
          <p:nvPr>
            <p:ph type="title"/>
          </p:nvPr>
        </p:nvSpPr>
        <p:spPr>
          <a:xfrm>
            <a:off x="1257300" y="427502"/>
            <a:ext cx="21869400" cy="5016501"/>
          </a:xfrm>
          <a:prstGeom prst="rect">
            <a:avLst/>
          </a:prstGeom>
        </p:spPr>
        <p:txBody>
          <a:bodyPr/>
          <a:lstStyle/>
          <a:p>
            <a:pPr defTabSz="323850">
              <a:defRPr cap="none" spc="180" sz="9000">
                <a:latin typeface="Baskerville SemiBold"/>
                <a:ea typeface="Baskerville SemiBold"/>
                <a:cs typeface="Baskerville SemiBold"/>
                <a:sym typeface="Baskerville SemiBold"/>
              </a:defRPr>
            </a:pPr>
            <a:r>
              <a:t>1. </a:t>
            </a:r>
            <a:r>
              <a:t>Question:</a:t>
            </a:r>
            <a:r>
              <a:t> What is the significance of the term "proclaim" in the context of evangelism as outlined in Mark 16:15?</a:t>
            </a:r>
          </a:p>
        </p:txBody>
      </p:sp>
      <p:sp>
        <p:nvSpPr>
          <p:cNvPr id="209" name="Answer: &quot;Proclaim&quot; comes from the Greek word &quot;kērussō,&quot; implying a public declaration that necessitates a response, making evangelism a solemn responsibility akin to a herald delivering a king's message."/>
          <p:cNvSpPr txBox="1"/>
          <p:nvPr/>
        </p:nvSpPr>
        <p:spPr>
          <a:xfrm>
            <a:off x="872614" y="6230866"/>
            <a:ext cx="22638773" cy="652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Answer: "Proclaim" comes from the Greek word "kērussō," implying a public declaration that necessitates a response, making evangelism a solemn responsibility akin to a herald delivering a king's message.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09"/>
                                        </p:tgtEl>
                                        <p:attrNameLst>
                                          <p:attrName>style.visibility</p:attrName>
                                        </p:attrNameLst>
                                      </p:cBhvr>
                                      <p:to>
                                        <p:strVal val="visible"/>
                                      </p:to>
                                    </p:set>
                                    <p:anim calcmode="lin" valueType="num">
                                      <p:cBhvr>
                                        <p:cTn id="7" dur="1000" fill="hold"/>
                                        <p:tgtEl>
                                          <p:spTgt spid="209"/>
                                        </p:tgtEl>
                                        <p:attrNameLst>
                                          <p:attrName>ppt_x</p:attrName>
                                        </p:attrNameLst>
                                      </p:cBhvr>
                                      <p:tavLst>
                                        <p:tav tm="0">
                                          <p:val>
                                            <p:strVal val="#ppt_x"/>
                                          </p:val>
                                        </p:tav>
                                        <p:tav tm="100000">
                                          <p:val>
                                            <p:strVal val="#ppt_x"/>
                                          </p:val>
                                        </p:tav>
                                      </p:tavLst>
                                    </p:anim>
                                    <p:anim calcmode="lin" valueType="num">
                                      <p:cBhvr>
                                        <p:cTn id="8" dur="1000" fill="hold"/>
                                        <p:tgtEl>
                                          <p:spTgt spid="2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3" name="2. How is evangelism described in terms of its duration and commitment?"/>
          <p:cNvSpPr txBox="1"/>
          <p:nvPr>
            <p:ph type="title"/>
          </p:nvPr>
        </p:nvSpPr>
        <p:spPr>
          <a:xfrm>
            <a:off x="1257300" y="862602"/>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2. </a:t>
            </a:r>
            <a:r>
              <a:t>Question:</a:t>
            </a:r>
            <a:r>
              <a:t> What is the Gospel's central message as per 1 Corinthians 15:1-4?</a:t>
            </a:r>
          </a:p>
        </p:txBody>
      </p:sp>
      <p:sp>
        <p:nvSpPr>
          <p:cNvPr id="214" name="Answer: The main message of the Gospel is that Christ died for our sins, was buried, and was raised on the third day following the Scriptures, emphasizing the necessity of continuous faith in this transformative power."/>
          <p:cNvSpPr txBox="1"/>
          <p:nvPr/>
        </p:nvSpPr>
        <p:spPr>
          <a:xfrm>
            <a:off x="511118" y="6438056"/>
            <a:ext cx="23361765" cy="652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The main message of the Gospel is that Christ died for our sins, was buried, and was raised on the third day following the Scriptures, emphasizing the necessity of continuous faith in this transformative power.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14"/>
                                        </p:tgtEl>
                                        <p:attrNameLst>
                                          <p:attrName>style.visibility</p:attrName>
                                        </p:attrNameLst>
                                      </p:cBhvr>
                                      <p:to>
                                        <p:strVal val="visible"/>
                                      </p:to>
                                    </p:set>
                                    <p:anim calcmode="lin" valueType="num">
                                      <p:cBhvr>
                                        <p:cTn id="7" dur="1000" fill="hold"/>
                                        <p:tgtEl>
                                          <p:spTgt spid="214"/>
                                        </p:tgtEl>
                                        <p:attrNameLst>
                                          <p:attrName>ppt_x</p:attrName>
                                        </p:attrNameLst>
                                      </p:cBhvr>
                                      <p:tavLst>
                                        <p:tav tm="0">
                                          <p:val>
                                            <p:strVal val="#ppt_x"/>
                                          </p:val>
                                        </p:tav>
                                        <p:tav tm="100000">
                                          <p:val>
                                            <p:strVal val="#ppt_x"/>
                                          </p:val>
                                        </p:tav>
                                      </p:tavLst>
                                    </p:anim>
                                    <p:anim calcmode="lin" valueType="num">
                                      <p:cBhvr>
                                        <p:cTn id="8" dur="1000" fill="hold"/>
                                        <p:tgtEl>
                                          <p:spTgt spid="2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18" name="3. What does 1 Corinthians 15:58 (NIV) encourage in evangelism?"/>
          <p:cNvSpPr txBox="1"/>
          <p:nvPr>
            <p:ph type="title"/>
          </p:nvPr>
        </p:nvSpPr>
        <p:spPr>
          <a:xfrm>
            <a:off x="1257300" y="738288"/>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3. </a:t>
            </a:r>
            <a:r>
              <a:t>Question:</a:t>
            </a:r>
            <a:r>
              <a:t> What does Christ's death signify in the Gospel message?</a:t>
            </a:r>
          </a:p>
        </p:txBody>
      </p:sp>
      <p:sp>
        <p:nvSpPr>
          <p:cNvPr id="219" name="Answer: Christ's death signifies His willing sacrifice, taking upon Himself the penalty we deserved for our sins, showing God's desire for reconciliation with humanity and paving the way for human forgiveness and freedom from sin."/>
          <p:cNvSpPr txBox="1"/>
          <p:nvPr/>
        </p:nvSpPr>
        <p:spPr>
          <a:xfrm>
            <a:off x="290525" y="6438056"/>
            <a:ext cx="24418291" cy="652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Christ's death signifies His willing sacrifice, taking upon Himself the penalty we deserved for our sins, showing God's desire for reconciliation with humanity and paving the way for human forgiveness and freedom from sin.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19"/>
                                        </p:tgtEl>
                                        <p:attrNameLst>
                                          <p:attrName>style.visibility</p:attrName>
                                        </p:attrNameLst>
                                      </p:cBhvr>
                                      <p:to>
                                        <p:strVal val="visible"/>
                                      </p:to>
                                    </p:set>
                                    <p:anim calcmode="lin" valueType="num">
                                      <p:cBhvr>
                                        <p:cTn id="7" dur="1000" fill="hold"/>
                                        <p:tgtEl>
                                          <p:spTgt spid="219"/>
                                        </p:tgtEl>
                                        <p:attrNameLst>
                                          <p:attrName>ppt_x</p:attrName>
                                        </p:attrNameLst>
                                      </p:cBhvr>
                                      <p:tavLst>
                                        <p:tav tm="0">
                                          <p:val>
                                            <p:strVal val="#ppt_x"/>
                                          </p:val>
                                        </p:tav>
                                        <p:tav tm="100000">
                                          <p:val>
                                            <p:strVal val="#ppt_x"/>
                                          </p:val>
                                        </p:tav>
                                      </p:tavLst>
                                    </p:anim>
                                    <p:anim calcmode="lin" valueType="num">
                                      <p:cBhvr>
                                        <p:cTn id="8" dur="1000" fill="hold"/>
                                        <p:tgtEl>
                                          <p:spTgt spid="2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3" name="4. What role does patience play in the context of Being Evangelism?"/>
          <p:cNvSpPr txBox="1"/>
          <p:nvPr>
            <p:ph type="title"/>
          </p:nvPr>
        </p:nvSpPr>
        <p:spPr>
          <a:xfrm>
            <a:off x="1257300" y="738288"/>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4. </a:t>
            </a:r>
            <a:r>
              <a:t>Question:</a:t>
            </a:r>
            <a:r>
              <a:t> Why is Christ's burial vital to the Gospel message?</a:t>
            </a:r>
          </a:p>
        </p:txBody>
      </p:sp>
      <p:sp>
        <p:nvSpPr>
          <p:cNvPr id="224" name="Answer: Christ's burial confirms the fact of His death, affirming the sincerity of His sacrifice and setting the stage for His victorious resurrection."/>
          <p:cNvSpPr txBox="1"/>
          <p:nvPr/>
        </p:nvSpPr>
        <p:spPr>
          <a:xfrm>
            <a:off x="262413" y="6598223"/>
            <a:ext cx="23859173" cy="38631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Christ's burial confirms the fact of His death, affirming the sincerity of His sacrifice and setting the stage for His victorious resurrection.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4"/>
                                        </p:tgtEl>
                                        <p:attrNameLst>
                                          <p:attrName>style.visibility</p:attrName>
                                        </p:attrNameLst>
                                      </p:cBhvr>
                                      <p:to>
                                        <p:strVal val="visible"/>
                                      </p:to>
                                    </p:set>
                                    <p:anim calcmode="lin" valueType="num">
                                      <p:cBhvr>
                                        <p:cTn id="7" dur="1000" fill="hold"/>
                                        <p:tgtEl>
                                          <p:spTgt spid="224"/>
                                        </p:tgtEl>
                                        <p:attrNameLst>
                                          <p:attrName>ppt_x</p:attrName>
                                        </p:attrNameLst>
                                      </p:cBhvr>
                                      <p:tavLst>
                                        <p:tav tm="0">
                                          <p:val>
                                            <p:strVal val="#ppt_x"/>
                                          </p:val>
                                        </p:tav>
                                        <p:tav tm="100000">
                                          <p:val>
                                            <p:strVal val="#ppt_x"/>
                                          </p:val>
                                        </p:tav>
                                      </p:tavLst>
                                    </p:anim>
                                    <p:anim calcmode="lin" valueType="num">
                                      <p:cBhvr>
                                        <p:cTn id="8" dur="1000" fill="hold"/>
                                        <p:tgtEl>
                                          <p:spTgt spid="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28" name="5. How are patience and perseverance different in their functions within evangelism?"/>
          <p:cNvSpPr txBox="1"/>
          <p:nvPr>
            <p:ph type="title"/>
          </p:nvPr>
        </p:nvSpPr>
        <p:spPr>
          <a:xfrm>
            <a:off x="1257300" y="696850"/>
            <a:ext cx="21869400" cy="5016501"/>
          </a:xfrm>
          <a:prstGeom prst="rect">
            <a:avLst/>
          </a:prstGeom>
        </p:spPr>
        <p:txBody>
          <a:bodyPr/>
          <a:lstStyle/>
          <a:p>
            <a:pPr defTabSz="401574">
              <a:defRPr cap="none" spc="223" sz="11160">
                <a:latin typeface="Baskerville SemiBold"/>
                <a:ea typeface="Baskerville SemiBold"/>
                <a:cs typeface="Baskerville SemiBold"/>
                <a:sym typeface="Baskerville SemiBold"/>
              </a:defRPr>
            </a:pPr>
            <a:r>
              <a:t>5. </a:t>
            </a:r>
            <a:r>
              <a:t>Question:</a:t>
            </a:r>
            <a:r>
              <a:t> How does the resurrection of Christ influence the Christian faith?</a:t>
            </a:r>
          </a:p>
        </p:txBody>
      </p:sp>
      <p:sp>
        <p:nvSpPr>
          <p:cNvPr id="229" name="Answer: The resurrection of Christ signifies His ultimate victory over death and sin, confirms His divine nature, validates His teachings, and assures believers of their resurrection and eternal life in Christ."/>
          <p:cNvSpPr txBox="1"/>
          <p:nvPr/>
        </p:nvSpPr>
        <p:spPr>
          <a:xfrm>
            <a:off x="1014737" y="6438056"/>
            <a:ext cx="22354525" cy="652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The resurrection of Christ signifies His ultimate victory over death and sin, confirms His divine nature, validates His teachings, and assures believers of their resurrection and eternal life in Christ.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29"/>
                                        </p:tgtEl>
                                        <p:attrNameLst>
                                          <p:attrName>style.visibility</p:attrName>
                                        </p:attrNameLst>
                                      </p:cBhvr>
                                      <p:to>
                                        <p:strVal val="visible"/>
                                      </p:to>
                                    </p:set>
                                    <p:anim calcmode="lin" valueType="num">
                                      <p:cBhvr>
                                        <p:cTn id="7" dur="1000" fill="hold"/>
                                        <p:tgtEl>
                                          <p:spTgt spid="229"/>
                                        </p:tgtEl>
                                        <p:attrNameLst>
                                          <p:attrName>ppt_x</p:attrName>
                                        </p:attrNameLst>
                                      </p:cBhvr>
                                      <p:tavLst>
                                        <p:tav tm="0">
                                          <p:val>
                                            <p:strVal val="#ppt_x"/>
                                          </p:val>
                                        </p:tav>
                                        <p:tav tm="100000">
                                          <p:val>
                                            <p:strVal val="#ppt_x"/>
                                          </p:val>
                                        </p:tav>
                                      </p:tavLst>
                                    </p:anim>
                                    <p:anim calcmode="lin" valueType="num">
                                      <p:cBhvr>
                                        <p:cTn id="8" dur="1000" fill="hold"/>
                                        <p:tgtEl>
                                          <p:spTgt spid="2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Evangelism is not simply what we do, it is who we are."/>
          <p:cNvSpPr txBox="1"/>
          <p:nvPr>
            <p:ph type="title"/>
          </p:nvPr>
        </p:nvSpPr>
        <p:spPr>
          <a:prstGeom prst="rect">
            <a:avLst/>
          </a:prstGeom>
        </p:spPr>
        <p:txBody>
          <a:bodyPr/>
          <a:lstStyle>
            <a:lvl1pPr>
              <a:lnSpc>
                <a:spcPct val="80000"/>
              </a:lnSpc>
              <a:defRPr spc="200" sz="10500"/>
            </a:lvl1pPr>
          </a:lstStyle>
          <a:p>
            <a:pPr/>
            <a:r>
              <a:t>Evangelism is not simply what we do, it is who we are.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3" name="6. What does the phrase &quot;If not us, then who?&quot; signify in the context of evangelism?"/>
          <p:cNvSpPr txBox="1"/>
          <p:nvPr>
            <p:ph type="title"/>
          </p:nvPr>
        </p:nvSpPr>
        <p:spPr>
          <a:xfrm>
            <a:off x="1257300" y="738288"/>
            <a:ext cx="21869400" cy="5016501"/>
          </a:xfrm>
          <a:prstGeom prst="rect">
            <a:avLst/>
          </a:prstGeom>
        </p:spPr>
        <p:txBody>
          <a:bodyPr/>
          <a:lstStyle/>
          <a:p>
            <a:pPr defTabSz="343280">
              <a:defRPr cap="none" spc="190" sz="9539">
                <a:latin typeface="Baskerville SemiBold"/>
                <a:ea typeface="Baskerville SemiBold"/>
                <a:cs typeface="Baskerville SemiBold"/>
                <a:sym typeface="Baskerville SemiBold"/>
              </a:defRPr>
            </a:pPr>
            <a:r>
              <a:t>6. </a:t>
            </a:r>
            <a:r>
              <a:t>Question:</a:t>
            </a:r>
            <a:r>
              <a:t> What is the difference between evangelism and discipleship in the Christian faith journey?</a:t>
            </a:r>
          </a:p>
        </p:txBody>
      </p:sp>
      <p:sp>
        <p:nvSpPr>
          <p:cNvPr id="234" name="Answer: Evangelism pertains to sharing the Gospel with non-believers, while discipleship begins after the acceptance of the Gospel and aims to foster spiritual maturity in believers."/>
          <p:cNvSpPr txBox="1"/>
          <p:nvPr/>
        </p:nvSpPr>
        <p:spPr>
          <a:xfrm>
            <a:off x="799591" y="6639661"/>
            <a:ext cx="23099079" cy="51920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Evangelism pertains to sharing the Gospel with non-believers, while discipleship begins after the acceptance of the Gospel and aims to foster spiritual maturity in believers.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4"/>
                                        </p:tgtEl>
                                        <p:attrNameLst>
                                          <p:attrName>style.visibility</p:attrName>
                                        </p:attrNameLst>
                                      </p:cBhvr>
                                      <p:to>
                                        <p:strVal val="visible"/>
                                      </p:to>
                                    </p:set>
                                    <p:anim calcmode="lin" valueType="num">
                                      <p:cBhvr>
                                        <p:cTn id="7" dur="1000" fill="hold"/>
                                        <p:tgtEl>
                                          <p:spTgt spid="234"/>
                                        </p:tgtEl>
                                        <p:attrNameLst>
                                          <p:attrName>ppt_x</p:attrName>
                                        </p:attrNameLst>
                                      </p:cBhvr>
                                      <p:tavLst>
                                        <p:tav tm="0">
                                          <p:val>
                                            <p:strVal val="#ppt_x"/>
                                          </p:val>
                                        </p:tav>
                                        <p:tav tm="100000">
                                          <p:val>
                                            <p:strVal val="#ppt_x"/>
                                          </p:val>
                                        </p:tav>
                                      </p:tavLst>
                                    </p:anim>
                                    <p:anim calcmode="lin" valueType="num">
                                      <p:cBhvr>
                                        <p:cTn id="8" dur="1000" fill="hold"/>
                                        <p:tgtEl>
                                          <p:spTgt spid="2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38" name="7. What does Matthew 28:20 promise to believers in the context of evangelism?"/>
          <p:cNvSpPr txBox="1"/>
          <p:nvPr>
            <p:ph type="title"/>
          </p:nvPr>
        </p:nvSpPr>
        <p:spPr>
          <a:xfrm>
            <a:off x="1257300" y="779726"/>
            <a:ext cx="21869400" cy="5016501"/>
          </a:xfrm>
          <a:prstGeom prst="rect">
            <a:avLst/>
          </a:prstGeom>
        </p:spPr>
        <p:txBody>
          <a:bodyPr/>
          <a:lstStyle/>
          <a:p>
            <a:pPr defTabSz="362711">
              <a:defRPr cap="none" spc="201" sz="10080">
                <a:latin typeface="Baskerville SemiBold"/>
                <a:ea typeface="Baskerville SemiBold"/>
                <a:cs typeface="Baskerville SemiBold"/>
                <a:sym typeface="Baskerville SemiBold"/>
              </a:defRPr>
            </a:pPr>
            <a:r>
              <a:t>7. </a:t>
            </a:r>
            <a:r>
              <a:t>Question:</a:t>
            </a:r>
            <a:r>
              <a:t> How does discipleship contribute to the Christian faith journey after conversion?</a:t>
            </a:r>
          </a:p>
        </p:txBody>
      </p:sp>
      <p:sp>
        <p:nvSpPr>
          <p:cNvPr id="239" name="Answer: Discipleship involves nurturing, mentoring, and equipping believers to deepen their understanding of the Christian faith and manifest it in their day-to-day lives. It's an ongoing process encouraging believers to walk with Jesus, helping them pra"/>
          <p:cNvSpPr txBox="1"/>
          <p:nvPr/>
        </p:nvSpPr>
        <p:spPr>
          <a:xfrm>
            <a:off x="375285" y="5712890"/>
            <a:ext cx="23633431" cy="7849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457200">
              <a:lnSpc>
                <a:spcPct val="117999"/>
              </a:lnSpc>
              <a:defRPr sz="7500">
                <a:solidFill>
                  <a:srgbClr val="000000"/>
                </a:solidFill>
                <a:latin typeface="+mj-lt"/>
                <a:ea typeface="+mj-ea"/>
                <a:cs typeface="+mj-cs"/>
                <a:sym typeface="Helvetica Neue"/>
              </a:defRPr>
            </a:lvl1pPr>
          </a:lstStyle>
          <a:p>
            <a:pPr/>
            <a:r>
              <a:t>   Answer: Discipleship involves nurturing, mentoring, and equipping believers to deepen their understanding of the Christian faith and manifest it in their day-to-day lives. It's an ongoing process encouraging believers to walk with Jesus, helping them practically and fruitfully live out their faith.</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9"/>
                                        </p:tgtEl>
                                        <p:attrNameLst>
                                          <p:attrName>style.visibility</p:attrName>
                                        </p:attrNameLst>
                                      </p:cBhvr>
                                      <p:to>
                                        <p:strVal val="visible"/>
                                      </p:to>
                                    </p:set>
                                    <p:anim calcmode="lin" valueType="num">
                                      <p:cBhvr>
                                        <p:cTn id="7" dur="1000" fill="hold"/>
                                        <p:tgtEl>
                                          <p:spTgt spid="239"/>
                                        </p:tgtEl>
                                        <p:attrNameLst>
                                          <p:attrName>ppt_x</p:attrName>
                                        </p:attrNameLst>
                                      </p:cBhvr>
                                      <p:tavLst>
                                        <p:tav tm="0">
                                          <p:val>
                                            <p:strVal val="#ppt_x"/>
                                          </p:val>
                                        </p:tav>
                                        <p:tav tm="100000">
                                          <p:val>
                                            <p:strVal val="#ppt_x"/>
                                          </p:val>
                                        </p:tav>
                                      </p:tavLst>
                                    </p:anim>
                                    <p:anim calcmode="lin" valueType="num">
                                      <p:cBhvr>
                                        <p:cTn id="8" dur="10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barrysbureau.com"/>
          <p:cNvSpPr txBox="1"/>
          <p:nvPr>
            <p:ph type="title"/>
          </p:nvPr>
        </p:nvSpPr>
        <p:spPr>
          <a:xfrm>
            <a:off x="1257300" y="171327"/>
            <a:ext cx="21869400" cy="2982356"/>
          </a:xfrm>
          <a:prstGeom prst="rect">
            <a:avLst/>
          </a:prstGeom>
        </p:spPr>
        <p:txBody>
          <a:bodyPr/>
          <a:lstStyle>
            <a:lvl1pPr>
              <a:defRPr spc="200" u="sng">
                <a:solidFill>
                  <a:srgbClr val="0000FF"/>
                </a:solidFill>
                <a:uFill>
                  <a:solidFill>
                    <a:srgbClr val="0000FF"/>
                  </a:solidFill>
                </a:uFill>
                <a:hlinkClick r:id="rId3" invalidUrl="" action="" tgtFrame="" tooltip="" history="1" highlightClick="0" endSnd="0"/>
              </a:defRPr>
            </a:lvl1pPr>
          </a:lstStyle>
          <a:p>
            <a:pPr>
              <a:defRPr>
                <a:solidFill>
                  <a:srgbClr val="5B5854"/>
                </a:solidFill>
                <a:uFillTx/>
              </a:defRPr>
            </a:pPr>
            <a:r>
              <a:rPr>
                <a:solidFill>
                  <a:srgbClr val="0000FF"/>
                </a:solidFill>
                <a:uFill>
                  <a:solidFill>
                    <a:srgbClr val="0000FF"/>
                  </a:solidFill>
                </a:uFill>
                <a:hlinkClick r:id="rId3" invalidUrl="" action="" tgtFrame="" tooltip="" history="1" highlightClick="0" endSnd="0"/>
              </a:rPr>
              <a:t>barrysbureau.com</a:t>
            </a:r>
          </a:p>
        </p:txBody>
      </p:sp>
      <p:pic>
        <p:nvPicPr>
          <p:cNvPr id="166" name="QR code for Evangelism review b4 lesson 5.png" descr="QR code for Evangelism review b4 lesson 5.png"/>
          <p:cNvPicPr>
            <a:picLocks noChangeAspect="1"/>
          </p:cNvPicPr>
          <p:nvPr/>
        </p:nvPicPr>
        <p:blipFill>
          <a:blip r:embed="rId4">
            <a:extLst/>
          </a:blip>
          <a:stretch>
            <a:fillRect/>
          </a:stretch>
        </p:blipFill>
        <p:spPr>
          <a:xfrm>
            <a:off x="7580707" y="3153682"/>
            <a:ext cx="9222586" cy="9222585"/>
          </a:xfrm>
          <a:prstGeom prst="rect">
            <a:avLst/>
          </a:prstGeom>
          <a:ln w="12700">
            <a:miter lim="400000"/>
          </a:ln>
        </p:spPr>
      </p:pic>
      <p:sp>
        <p:nvSpPr>
          <p:cNvPr id="167" name="Review before lesson # 5"/>
          <p:cNvSpPr txBox="1"/>
          <p:nvPr/>
        </p:nvSpPr>
        <p:spPr>
          <a:xfrm>
            <a:off x="7417038" y="12376267"/>
            <a:ext cx="9386255" cy="6725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Review before lesson # 5</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Who - Us and Them…"/>
          <p:cNvSpPr txBox="1"/>
          <p:nvPr>
            <p:ph type="body" idx="1"/>
          </p:nvPr>
        </p:nvSpPr>
        <p:spPr>
          <a:xfrm>
            <a:off x="1257299" y="3250587"/>
            <a:ext cx="21869402" cy="8741441"/>
          </a:xfrm>
          <a:prstGeom prst="rect">
            <a:avLst/>
          </a:prstGeom>
        </p:spPr>
        <p:txBody>
          <a:bodyPr/>
          <a:lstStyle/>
          <a:p>
            <a:pPr marL="1674283" indent="-1534583" algn="l">
              <a:buSzPct val="100000"/>
              <a:buFont typeface="Times Roman"/>
              <a:buChar char="◦"/>
              <a:defRPr spc="116" sz="5800"/>
            </a:pPr>
            <a:r>
              <a:t>Scriptural definition (Mark 16:15)</a:t>
            </a:r>
          </a:p>
          <a:p>
            <a:pPr marL="1674283" indent="-1534583" algn="l">
              <a:buSzPct val="100000"/>
              <a:buFont typeface="Times Roman"/>
              <a:buChar char="◦"/>
              <a:defRPr spc="116" sz="5800"/>
            </a:pPr>
            <a:r>
              <a:t>The message of the Gospel (1 Corinthians 15:1-4)</a:t>
            </a:r>
          </a:p>
          <a:p>
            <a:pPr marL="1674283" indent="-1534583" algn="l">
              <a:buSzPct val="100000"/>
              <a:buFont typeface="Times Roman"/>
              <a:buChar char="◦"/>
              <a:defRPr spc="116" sz="5800"/>
            </a:pPr>
            <a:r>
              <a:t>Questions</a:t>
            </a:r>
          </a:p>
        </p:txBody>
      </p:sp>
      <p:sp>
        <p:nvSpPr>
          <p:cNvPr id="170" name="Introduction"/>
          <p:cNvSpPr txBox="1"/>
          <p:nvPr>
            <p:ph type="title"/>
          </p:nvPr>
        </p:nvSpPr>
        <p:spPr>
          <a:xfrm>
            <a:off x="1257300" y="825499"/>
            <a:ext cx="21869400" cy="2124741"/>
          </a:xfrm>
          <a:prstGeom prst="rect">
            <a:avLst/>
          </a:prstGeom>
        </p:spPr>
        <p:txBody>
          <a:bodyPr/>
          <a:lstStyle>
            <a:lvl1pPr defTabSz="524637">
              <a:defRPr spc="200" sz="12000"/>
            </a:lvl1pPr>
          </a:lstStyle>
          <a:p>
            <a:pPr/>
            <a:r>
              <a:t>Introduction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69">
                                            <p:bg/>
                                          </p:spTgt>
                                        </p:tgtEl>
                                        <p:attrNameLst>
                                          <p:attrName>style.visibility</p:attrName>
                                        </p:attrNameLst>
                                      </p:cBhvr>
                                      <p:to>
                                        <p:strVal val="visible"/>
                                      </p:to>
                                    </p:set>
                                    <p:anim calcmode="lin" valueType="num">
                                      <p:cBhvr>
                                        <p:cTn id="7" dur="1000" fill="hold"/>
                                        <p:tgtEl>
                                          <p:spTgt spid="169">
                                            <p:bg/>
                                          </p:spTgt>
                                        </p:tgtEl>
                                        <p:attrNameLst>
                                          <p:attrName>ppt_x</p:attrName>
                                        </p:attrNameLst>
                                      </p:cBhvr>
                                      <p:tavLst>
                                        <p:tav tm="0">
                                          <p:val>
                                            <p:strVal val="#ppt_x"/>
                                          </p:val>
                                        </p:tav>
                                        <p:tav tm="100000">
                                          <p:val>
                                            <p:strVal val="#ppt_x"/>
                                          </p:val>
                                        </p:tav>
                                      </p:tavLst>
                                    </p:anim>
                                    <p:anim calcmode="lin" valueType="num">
                                      <p:cBhvr>
                                        <p:cTn id="8" dur="1000" fill="hold"/>
                                        <p:tgtEl>
                                          <p:spTgt spid="169">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169">
                                            <p:txEl>
                                              <p:pRg st="0" end="0"/>
                                            </p:txEl>
                                          </p:spTgt>
                                        </p:tgtEl>
                                        <p:attrNameLst>
                                          <p:attrName>style.visibility</p:attrName>
                                        </p:attrNameLst>
                                      </p:cBhvr>
                                      <p:to>
                                        <p:strVal val="visible"/>
                                      </p:to>
                                    </p:set>
                                    <p:anim calcmode="lin" valueType="num">
                                      <p:cBhvr>
                                        <p:cTn id="11" dur="1000" fill="hold"/>
                                        <p:tgtEl>
                                          <p:spTgt spid="169">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6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169">
                                            <p:txEl>
                                              <p:pRg st="1" end="1"/>
                                            </p:txEl>
                                          </p:spTgt>
                                        </p:tgtEl>
                                        <p:attrNameLst>
                                          <p:attrName>style.visibility</p:attrName>
                                        </p:attrNameLst>
                                      </p:cBhvr>
                                      <p:to>
                                        <p:strVal val="visible"/>
                                      </p:to>
                                    </p:set>
                                    <p:anim calcmode="lin" valueType="num">
                                      <p:cBhvr>
                                        <p:cTn id="17" dur="1000" fill="hold"/>
                                        <p:tgtEl>
                                          <p:spTgt spid="16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16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169">
                                            <p:txEl>
                                              <p:pRg st="2" end="2"/>
                                            </p:txEl>
                                          </p:spTgt>
                                        </p:tgtEl>
                                        <p:attrNameLst>
                                          <p:attrName>style.visibility</p:attrName>
                                        </p:attrNameLst>
                                      </p:cBhvr>
                                      <p:to>
                                        <p:strVal val="visible"/>
                                      </p:to>
                                    </p:set>
                                    <p:anim calcmode="lin" valueType="num">
                                      <p:cBhvr>
                                        <p:cTn id="23" dur="1000" fill="hold"/>
                                        <p:tgtEl>
                                          <p:spTgt spid="16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6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Who: Being vs. Doing"/>
          <p:cNvSpPr txBox="1"/>
          <p:nvPr>
            <p:ph type="title"/>
          </p:nvPr>
        </p:nvSpPr>
        <p:spPr>
          <a:prstGeom prst="rect">
            <a:avLst/>
          </a:prstGeom>
        </p:spPr>
        <p:txBody>
          <a:bodyPr/>
          <a:lstStyle>
            <a:lvl1pPr defTabSz="641223">
              <a:defRPr spc="200" sz="14700"/>
            </a:lvl1pPr>
          </a:lstStyle>
          <a:p>
            <a:pPr/>
            <a:r>
              <a:t>What: Defining Biblical Evangelism</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Mark 16:15 (ESV)…"/>
          <p:cNvSpPr txBox="1"/>
          <p:nvPr/>
        </p:nvSpPr>
        <p:spPr>
          <a:xfrm>
            <a:off x="817250" y="4304783"/>
            <a:ext cx="22749499"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6000">
                <a:solidFill>
                  <a:srgbClr val="000000"/>
                </a:solidFill>
                <a:latin typeface="+mn-lt"/>
                <a:ea typeface="+mn-ea"/>
                <a:cs typeface="+mn-cs"/>
                <a:sym typeface="Helvetica"/>
              </a:defRPr>
            </a:pPr>
            <a:r>
              <a:t>Mark 16:15 (ESV)</a:t>
            </a:r>
          </a:p>
          <a:p>
            <a:pPr algn="l" defTabSz="457200">
              <a:defRPr b="1" sz="6000">
                <a:solidFill>
                  <a:srgbClr val="000000"/>
                </a:solidFill>
                <a:latin typeface="+mn-lt"/>
                <a:ea typeface="+mn-ea"/>
                <a:cs typeface="+mn-cs"/>
                <a:sym typeface="Helvetica"/>
              </a:defRPr>
            </a:pPr>
            <a:endParaRPr b="0"/>
          </a:p>
          <a:p>
            <a:pPr algn="l" defTabSz="457200">
              <a:defRPr sz="6000">
                <a:solidFill>
                  <a:srgbClr val="000000"/>
                </a:solidFill>
                <a:latin typeface="+mn-lt"/>
                <a:ea typeface="+mn-ea"/>
                <a:cs typeface="+mn-cs"/>
                <a:sym typeface="Helvetica"/>
              </a:defRPr>
            </a:pPr>
            <a:r>
              <a:rPr b="1"/>
              <a:t>15</a:t>
            </a:r>
            <a:r>
              <a:t> And he said to them, “Go into all the world and proclaim the gospel to the whole creation.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2 Corinthians 5:20 (ESV)…"/>
          <p:cNvSpPr txBox="1"/>
          <p:nvPr/>
        </p:nvSpPr>
        <p:spPr>
          <a:xfrm>
            <a:off x="1335226" y="4263345"/>
            <a:ext cx="21713549" cy="5405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6000">
                <a:solidFill>
                  <a:srgbClr val="000000"/>
                </a:solidFill>
                <a:latin typeface="+mn-lt"/>
                <a:ea typeface="+mn-ea"/>
                <a:cs typeface="+mn-cs"/>
                <a:sym typeface="Helvetica"/>
              </a:defRPr>
            </a:pPr>
            <a:r>
              <a:t>2 Corinthians 5:20 (ESV)</a:t>
            </a:r>
          </a:p>
          <a:p>
            <a:pPr algn="l" defTabSz="457200">
              <a:lnSpc>
                <a:spcPct val="120000"/>
              </a:lnSpc>
              <a:defRPr b="1" sz="6000">
                <a:solidFill>
                  <a:srgbClr val="000000"/>
                </a:solidFill>
                <a:latin typeface="+mn-lt"/>
                <a:ea typeface="+mn-ea"/>
                <a:cs typeface="+mn-cs"/>
                <a:sym typeface="Helvetica"/>
              </a:defRPr>
            </a:pPr>
            <a:endParaRPr b="0"/>
          </a:p>
          <a:p>
            <a:pPr algn="l" defTabSz="457200">
              <a:lnSpc>
                <a:spcPct val="120000"/>
              </a:lnSpc>
              <a:defRPr sz="6000">
                <a:solidFill>
                  <a:srgbClr val="000000"/>
                </a:solidFill>
                <a:latin typeface="+mn-lt"/>
                <a:ea typeface="+mn-ea"/>
                <a:cs typeface="+mn-cs"/>
                <a:sym typeface="Helvetica"/>
              </a:defRPr>
            </a:pPr>
            <a:r>
              <a:rPr b="1"/>
              <a:t>20</a:t>
            </a:r>
            <a:r>
              <a:t> Therefore, we are ambassadors for Christ, God making his appeal through us. We implore you on behalf of Christ, be reconciled to God.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1 Peter 3:15 (ESV)…"/>
          <p:cNvSpPr txBox="1"/>
          <p:nvPr/>
        </p:nvSpPr>
        <p:spPr>
          <a:xfrm>
            <a:off x="1438821" y="3530600"/>
            <a:ext cx="21506358"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6000">
                <a:solidFill>
                  <a:srgbClr val="000000"/>
                </a:solidFill>
                <a:latin typeface="+mn-lt"/>
                <a:ea typeface="+mn-ea"/>
                <a:cs typeface="+mn-cs"/>
                <a:sym typeface="Helvetica"/>
              </a:defRPr>
            </a:pPr>
            <a:r>
              <a:t>1 Peter 3:15 (ESV)</a:t>
            </a:r>
          </a:p>
          <a:p>
            <a:pPr algn="l" defTabSz="457200">
              <a:lnSpc>
                <a:spcPct val="120000"/>
              </a:lnSpc>
              <a:defRPr b="1" sz="6000">
                <a:solidFill>
                  <a:srgbClr val="000000"/>
                </a:solidFill>
                <a:latin typeface="+mn-lt"/>
                <a:ea typeface="+mn-ea"/>
                <a:cs typeface="+mn-cs"/>
                <a:sym typeface="Helvetica"/>
              </a:defRPr>
            </a:pPr>
            <a:endParaRPr b="0"/>
          </a:p>
          <a:p>
            <a:pPr algn="l" defTabSz="457200">
              <a:lnSpc>
                <a:spcPct val="120000"/>
              </a:lnSpc>
              <a:spcBef>
                <a:spcPts val="1200"/>
              </a:spcBef>
              <a:defRPr sz="6000">
                <a:solidFill>
                  <a:srgbClr val="000000"/>
                </a:solidFill>
                <a:latin typeface="+mn-lt"/>
                <a:ea typeface="+mn-ea"/>
                <a:cs typeface="+mn-cs"/>
                <a:sym typeface="Helvetica"/>
              </a:defRPr>
            </a:pPr>
            <a:r>
              <a:rPr b="1"/>
              <a:t>15</a:t>
            </a:r>
            <a:r>
              <a:t> but in your hearts honor Christ the Lord as holy, always being prepared to make a defense to anyone who asks you for a reason for the hope that is in you; yet do it with gentleness and respect,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Praying…"/>
          <p:cNvSpPr txBox="1"/>
          <p:nvPr>
            <p:ph type="body" idx="1"/>
          </p:nvPr>
        </p:nvSpPr>
        <p:spPr>
          <a:xfrm>
            <a:off x="1257300" y="3583366"/>
            <a:ext cx="21869402" cy="6549475"/>
          </a:xfrm>
          <a:prstGeom prst="rect">
            <a:avLst/>
          </a:prstGeom>
        </p:spPr>
        <p:txBody>
          <a:bodyPr/>
          <a:lstStyle/>
          <a:p>
            <a:pPr marL="1674283" indent="-1534583" algn="l">
              <a:buSzPct val="100000"/>
              <a:buFont typeface="Times Roman"/>
              <a:buChar char="◦"/>
              <a:defRPr spc="116" sz="5800"/>
            </a:pPr>
            <a:r>
              <a:t>The Great Commission (Mark 16:15, ESV)</a:t>
            </a:r>
          </a:p>
          <a:p>
            <a:pPr marL="1674283" indent="-1534583" algn="l">
              <a:buSzPct val="100000"/>
              <a:buFont typeface="Times Roman"/>
              <a:buChar char="◦"/>
              <a:defRPr spc="116" sz="5800"/>
            </a:pPr>
            <a:r>
              <a:t>imperative command from Christ</a:t>
            </a:r>
          </a:p>
          <a:p>
            <a:pPr marL="1674283" indent="-1534583" algn="l">
              <a:buSzPct val="100000"/>
              <a:buFont typeface="Times Roman"/>
              <a:buChar char="◦"/>
              <a:defRPr spc="116" sz="5800"/>
            </a:pPr>
            <a:r>
              <a:t>a public declaration that requires a response</a:t>
            </a:r>
          </a:p>
          <a:p>
            <a:pPr marL="1674283" indent="-1534583" algn="l">
              <a:buSzPct val="100000"/>
              <a:buFont typeface="Times Roman"/>
              <a:buChar char="◦"/>
              <a:defRPr spc="116" sz="5800"/>
            </a:pPr>
            <a:r>
              <a:t>boldly delivering the life-transforming message </a:t>
            </a:r>
          </a:p>
          <a:p>
            <a:pPr marL="1674283" indent="-1534583" algn="l">
              <a:buSzPct val="100000"/>
              <a:buFont typeface="Times Roman"/>
              <a:buChar char="◦"/>
              <a:defRPr spc="116" sz="5800"/>
            </a:pPr>
            <a:r>
              <a:t>a holy mandate</a:t>
            </a:r>
          </a:p>
        </p:txBody>
      </p:sp>
      <p:sp>
        <p:nvSpPr>
          <p:cNvPr id="185" name="A. Being Evangelism versus Doing Principles"/>
          <p:cNvSpPr txBox="1"/>
          <p:nvPr>
            <p:ph type="title"/>
          </p:nvPr>
        </p:nvSpPr>
        <p:spPr>
          <a:prstGeom prst="rect">
            <a:avLst/>
          </a:prstGeom>
        </p:spPr>
        <p:txBody>
          <a:bodyPr/>
          <a:lstStyle>
            <a:lvl1pPr marL="1135380" indent="-1135380" defTabSz="259079">
              <a:buSzPct val="100000"/>
              <a:buAutoNum type="alphaUcPeriod" startAt="1"/>
              <a:defRPr spc="119" sz="5960"/>
            </a:lvl1pPr>
          </a:lstStyle>
          <a:p>
            <a:pPr/>
            <a:r>
              <a:t>Scriptural definition (Mark 16:15)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84">
                                            <p:bg/>
                                          </p:spTgt>
                                        </p:tgtEl>
                                        <p:attrNameLst>
                                          <p:attrName>style.visibility</p:attrName>
                                        </p:attrNameLst>
                                      </p:cBhvr>
                                      <p:to>
                                        <p:strVal val="visible"/>
                                      </p:to>
                                    </p:set>
                                    <p:animEffect filter="wipe(left)" transition="in">
                                      <p:cBhvr>
                                        <p:cTn id="7" dur="1000"/>
                                        <p:tgtEl>
                                          <p:spTgt spid="18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84">
                                            <p:txEl>
                                              <p:pRg st="0" end="0"/>
                                            </p:txEl>
                                          </p:spTgt>
                                        </p:tgtEl>
                                        <p:attrNameLst>
                                          <p:attrName>style.visibility</p:attrName>
                                        </p:attrNameLst>
                                      </p:cBhvr>
                                      <p:to>
                                        <p:strVal val="visible"/>
                                      </p:to>
                                    </p:set>
                                    <p:animEffect filter="wipe(left)" transition="in">
                                      <p:cBhvr>
                                        <p:cTn id="10" dur="1000"/>
                                        <p:tgtEl>
                                          <p:spTgt spid="184">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184">
                                            <p:txEl>
                                              <p:pRg st="1" end="1"/>
                                            </p:txEl>
                                          </p:spTgt>
                                        </p:tgtEl>
                                        <p:attrNameLst>
                                          <p:attrName>style.visibility</p:attrName>
                                        </p:attrNameLst>
                                      </p:cBhvr>
                                      <p:to>
                                        <p:strVal val="visible"/>
                                      </p:to>
                                    </p:set>
                                    <p:animEffect filter="wipe(left)" transition="in">
                                      <p:cBhvr>
                                        <p:cTn id="14" dur="1000"/>
                                        <p:tgtEl>
                                          <p:spTgt spid="18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184">
                                            <p:txEl>
                                              <p:pRg st="2" end="2"/>
                                            </p:txEl>
                                          </p:spTgt>
                                        </p:tgtEl>
                                        <p:attrNameLst>
                                          <p:attrName>style.visibility</p:attrName>
                                        </p:attrNameLst>
                                      </p:cBhvr>
                                      <p:to>
                                        <p:strVal val="visible"/>
                                      </p:to>
                                    </p:set>
                                    <p:animEffect filter="wipe(left)" transition="in">
                                      <p:cBhvr>
                                        <p:cTn id="19" dur="1000"/>
                                        <p:tgtEl>
                                          <p:spTgt spid="18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1" fill="hold">
                                  <p:stCondLst>
                                    <p:cond delay="0"/>
                                  </p:stCondLst>
                                  <p:iterate type="el" backwards="0">
                                    <p:tmAbs val="0"/>
                                  </p:iterate>
                                  <p:childTnLst>
                                    <p:set>
                                      <p:cBhvr>
                                        <p:cTn id="23" fill="hold"/>
                                        <p:tgtEl>
                                          <p:spTgt spid="184">
                                            <p:txEl>
                                              <p:pRg st="3" end="3"/>
                                            </p:txEl>
                                          </p:spTgt>
                                        </p:tgtEl>
                                        <p:attrNameLst>
                                          <p:attrName>style.visibility</p:attrName>
                                        </p:attrNameLst>
                                      </p:cBhvr>
                                      <p:to>
                                        <p:strVal val="visible"/>
                                      </p:to>
                                    </p:set>
                                    <p:animEffect filter="wipe(left)" transition="in">
                                      <p:cBhvr>
                                        <p:cTn id="24" dur="1000"/>
                                        <p:tgtEl>
                                          <p:spTgt spid="18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1" fill="hold">
                                  <p:stCondLst>
                                    <p:cond delay="0"/>
                                  </p:stCondLst>
                                  <p:iterate type="el" backwards="0">
                                    <p:tmAbs val="0"/>
                                  </p:iterate>
                                  <p:childTnLst>
                                    <p:set>
                                      <p:cBhvr>
                                        <p:cTn id="28" fill="hold"/>
                                        <p:tgtEl>
                                          <p:spTgt spid="184">
                                            <p:txEl>
                                              <p:pRg st="4" end="4"/>
                                            </p:txEl>
                                          </p:spTgt>
                                        </p:tgtEl>
                                        <p:attrNameLst>
                                          <p:attrName>style.visibility</p:attrName>
                                        </p:attrNameLst>
                                      </p:cBhvr>
                                      <p:to>
                                        <p:strVal val="visible"/>
                                      </p:to>
                                    </p:set>
                                    <p:animEffect filter="wipe(left)" transition="in">
                                      <p:cBhvr>
                                        <p:cTn id="29" dur="1000"/>
                                        <p:tgtEl>
                                          <p:spTgt spid="18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4" grpId="1"/>
    </p:bldLst>
  </p:timing>
</p:sld>
</file>

<file path=ppt/theme/theme1.xml><?xml version="1.0" encoding="utf-8"?>
<a:theme xmlns:a="http://schemas.openxmlformats.org/drawingml/2006/main" xmlns:r="http://schemas.openxmlformats.org/officeDocument/2006/relationships" name="New_Template8">
  <a:themeElements>
    <a:clrScheme name="New_Template8">
      <a:dk1>
        <a:srgbClr val="5B5854"/>
      </a:dk1>
      <a:lt1>
        <a:srgbClr val="072B5B"/>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Neue"/>
        <a:ea typeface="Helvetica Neue"/>
        <a:cs typeface="Helvetica Neu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Neue"/>
        <a:ea typeface="Helvetica Neue"/>
        <a:cs typeface="Helvetica Neue"/>
      </a:majorFont>
      <a:minorFont>
        <a:latin typeface="Helvetica"/>
        <a:ea typeface="Helvetica"/>
        <a:cs typeface="Helvetic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2B5B"/>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647700" rtl="0" fontAlgn="auto" latinLnBrk="0" hangingPunct="0">
          <a:lnSpc>
            <a:spcPct val="100000"/>
          </a:lnSpc>
          <a:spcBef>
            <a:spcPts val="0"/>
          </a:spcBef>
          <a:spcAft>
            <a:spcPts val="0"/>
          </a:spcAft>
          <a:buClrTx/>
          <a:buSzTx/>
          <a:buFontTx/>
          <a:buNone/>
          <a:tabLst/>
          <a:defRPr b="0" baseline="0" cap="none" i="0" spc="0" strike="noStrike" sz="3500" u="none" kumimoji="0" normalizeH="0">
            <a:ln>
              <a:noFill/>
            </a:ln>
            <a:solidFill>
              <a:srgbClr val="5B5854"/>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