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1pPr>
    <a:lvl2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2pPr>
    <a:lvl3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3pPr>
    <a:lvl4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4pPr>
    <a:lvl5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5pPr>
    <a:lvl6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6pPr>
    <a:lvl7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7pPr>
    <a:lvl8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8pPr>
    <a:lvl9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Row>
  </a:tblStyle>
  <a:tblStyle styleId="{C7B018BB-80A7-4F77-B60F-C8B233D01FF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Row>
  </a:tblStyle>
  <a:tblStyle styleId="{EEE7283C-3CF3-47DC-8721-378D4A62B22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Row>
  </a:tblStyle>
  <a:tblStyle styleId="{CF821DB8-F4EB-4A41-A1BA-3FCAFE7338EE}" styleName="">
    <a:tblBg/>
    <a:wholeTbl>
      <a:tcTxStyle b="off" i="off">
        <a:font>
          <a:latin typeface="Futura"/>
          <a:ea typeface="Futura"/>
          <a:cs typeface="Futura"/>
        </a:font>
        <a:srgbClr val="5B585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072B5B"/>
          </a:solidFill>
        </a:fill>
      </a:tcStyle>
    </a:band2H>
    <a:firstCol>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utura Bold"/>
          <a:ea typeface="Futura Bold"/>
          <a:cs typeface="Futura Bold"/>
        </a:font>
        <a:srgbClr val="5B5854"/>
      </a:tcTxStyle>
      <a:tcStyle>
        <a:tcBdr>
          <a:left>
            <a:ln w="12700" cap="flat">
              <a:noFill/>
              <a:miter lim="400000"/>
            </a:ln>
          </a:left>
          <a:right>
            <a:ln w="12700" cap="flat">
              <a:noFill/>
              <a:miter lim="400000"/>
            </a:ln>
          </a:right>
          <a:top>
            <a:ln w="508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rgbClr val="072B5B"/>
          </a:solidFill>
        </a:fill>
      </a:tcStyle>
    </a:lastRow>
    <a:firstRow>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254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0D0CF"/>
          </a:solidFill>
        </a:fill>
      </a:tcStyle>
    </a:wholeTbl>
    <a:band2H>
      <a:tcTxStyle b="def" i="def"/>
      <a:tcStyle>
        <a:tcBdr/>
        <a:fill>
          <a:solidFill>
            <a:srgbClr val="E9E9E9"/>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Row>
  </a:tblStyle>
  <a:tblStyle styleId="{2708684C-4D16-4618-839F-0558EEFCDFE6}" styleName="">
    <a:tblBg/>
    <a:wholeTbl>
      <a:tcTxStyle b="off" i="off">
        <a:font>
          <a:latin typeface="Futura"/>
          <a:ea typeface="Futura"/>
          <a:cs typeface="Futura"/>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firstCol>
    <a:la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508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lastRow>
    <a:fir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254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The Who in Evangelism is you. That we might engage efficiently and regularly in Evangelism requires a shift in our thinking. The shift is moving from Doing Evangelism to Being Evangelistic as a matter of our character and personality as the new creation born again of the Spirit (John 3:3,7). </a:t>
            </a:r>
          </a:p>
          <a:p>
            <a:pPr/>
          </a:p>
          <a:p>
            <a:pPr/>
            <a:r>
              <a:t>The hearts of humankind is God's work. Men try to use results to paint a picture of their hearts. Doing is an external activity endeavoring to cause an internal change. Doing starts on the outside, trying to change the inside. While on the other hand, Being is an inner activity that reflects an internal reality. Being starts from the inside, reflecting what already exists internally in the souls of men.</a:t>
            </a:r>
          </a:p>
          <a:p>
            <a:pPr/>
          </a:p>
          <a:p>
            <a:pPr/>
            <a:r>
              <a:t>Luke 16:15 (ESV): 15 And he said to them, "You are those who justify yourselves before men, but God knows your hearts. For what is exalted among men is an abomination in the sight of God. </a:t>
            </a:r>
          </a:p>
          <a:p>
            <a:pPr/>
          </a:p>
          <a:p>
            <a:pPr/>
            <a:r>
              <a:t>God works with humankind according to what is in their hearts, not what is on their resume. Jeremiah 17:9 teaches us that the heart is deceitful above all things. Evangelism must come from the heart and not from a keeping score mentality or works we believe earn us heaven. As Christians, our labors should be a reflection of our hearts, a light shining outward from an inward source. We do not labor for men to see and reward us for doing good. Christian labor is the natural outgrowth of a heart aligned with the purposes of God.</a:t>
            </a:r>
          </a:p>
          <a:p>
            <a:pPr/>
          </a:p>
          <a:p>
            <a:pPr/>
            <a:r>
              <a:t>So let's look more at Being versus Doing where Evangelism is concerned.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p>
            <a:pPr/>
            <a:r>
              <a:t>   Galatians 6:9 (NIV) emphasizes the principle of Perseverance in "Being Evangelism." It encourages believers not to become weary in doing good and assures them that they will reap a harvest if they do not give up.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Answer:</a:t>
            </a:r>
          </a:p>
          <a:p>
            <a:pPr/>
            <a:r>
              <a:t>Evangelism is described as a process, often a long one, and not merely a one-time event. It requires steadfastness and a long-term, unwavering commitment.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   1 Corinthians 15:58 (NIV) encourages believers to remain steadfast and continually dedicate themselves to evangelism and assures them that their efforts in the Lord are never futile.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marL="266094" indent="-266094">
              <a:buClr>
                <a:srgbClr val="9A958E"/>
              </a:buClr>
              <a:buSzPct val="75000"/>
              <a:buChar char="•"/>
            </a:pPr>
            <a:r>
              <a:t>Patience is a critical component of Being Evangelism, allowing individuals the space to explore their faith at their own pace without feeling rushed or pressured.</a:t>
            </a:r>
          </a:p>
          <a:p>
            <a:pPr marL="266094" indent="-266094">
              <a:buClr>
                <a:srgbClr val="9A958E"/>
              </a:buClr>
              <a:buSzPct val="75000"/>
              <a:buChar char="•"/>
            </a:pPr>
            <a:r>
              <a:t>Our role in evangelism is to plant and water the seed of faith, trusting in God's timing for growth, even if immediate results are not visible.</a:t>
            </a:r>
          </a:p>
          <a:p>
            <a:pPr marL="266094" indent="-266094">
              <a:buClr>
                <a:srgbClr val="9A958E"/>
              </a:buClr>
              <a:buSzPct val="75000"/>
              <a:buChar char="•"/>
            </a:pPr>
            <a:r>
              <a:t>Patience in evangelism encompasses empathy and understanding, accepting questions, doubts, and thoughts without judgment.</a:t>
            </a:r>
          </a:p>
          <a:p>
            <a:pPr marL="266094" indent="-266094">
              <a:buClr>
                <a:srgbClr val="9A958E"/>
              </a:buClr>
              <a:buSzPct val="75000"/>
              <a:buChar char="•"/>
            </a:pPr>
            <a:r>
              <a:t>Perseverance in evangelism is about consistently sharing the gospel and living our faith, even when met with rejection, indifference, or hostility.</a:t>
            </a:r>
          </a:p>
          <a:p>
            <a:pPr marL="266094" indent="-266094">
              <a:buClr>
                <a:srgbClr val="9A958E"/>
              </a:buClr>
              <a:buSzPct val="75000"/>
              <a:buChar char="•"/>
            </a:pPr>
            <a:r>
              <a:t>While perseverance is about our persistent efforts, patience refers to our calm approach to the responses received, trusting in God's timing for transformation.</a:t>
            </a:r>
          </a:p>
          <a:p>
            <a:pPr/>
          </a:p>
          <a:p>
            <a:pPr/>
            <a:r>
              <a:t>E1. What does patience in evangelism entail?</a:t>
            </a:r>
          </a:p>
          <a:p>
            <a:pPr/>
            <a:r>
              <a:t>1. Forcing the process and rushing people to accept Christ</a:t>
            </a:r>
          </a:p>
          <a:p>
            <a:pPr/>
            <a:r>
              <a:t>2. Ignoring doubts and questions that people may have</a:t>
            </a:r>
          </a:p>
          <a:p>
            <a:pPr/>
            <a:r>
              <a:t>3. Waiting calmly for someone to come to faith, showing empathy and understanding, and trusting in God's timing</a:t>
            </a:r>
          </a:p>
          <a:p>
            <a:pPr/>
            <a:r>
              <a:t>4. There's no need for patience in evangelism</a:t>
            </a:r>
          </a:p>
          <a:p>
            <a:pPr/>
          </a:p>
          <a:p>
            <a:pPr/>
            <a:r>
              <a:t>E2. Patience and perseverance serve identical functions in evangelism.</a:t>
            </a:r>
          </a:p>
          <a:p>
            <a:pPr/>
            <a:r>
              <a:t>False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Next to the seed, write “word”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   Patience is crucial in Evangelism as it allows believers to wait calmly for someone to come to faith. It also manifests as empathy and understanding, allowing people to wrestle with their thoughts, doubts, and questions.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   Perseverance refers to the continued effort to do or achieve something despite difficulties, failure, or opposition, while patience is the capacity to wait calmly for someone to come to faith. In evangelism, perseverance is consistently sharing the gospel and living out our faith, even when we face rejection, indifference, or hostility. In contrast, patience is about waiting on God's timing to transform hearts and minds without becoming disheartened by an apparent lack of progress.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marL="266094" indent="-266094">
              <a:buClr>
                <a:srgbClr val="9A958E"/>
              </a:buClr>
              <a:buSzPct val="75000"/>
              <a:buChar char="•"/>
            </a:pPr>
            <a:r>
              <a:t>"If Not Us, Then Who?" - This phrase serves as a call to action for Christians to spread the Gospel, reminding us of our unique role and responsibility.</a:t>
            </a:r>
          </a:p>
          <a:p>
            <a:pPr marL="266094" indent="-266094">
              <a:buClr>
                <a:srgbClr val="9A958E"/>
              </a:buClr>
              <a:buSzPct val="75000"/>
              <a:buChar char="•"/>
            </a:pPr>
            <a:r>
              <a:t>Evangelism as an Integral Part of Christian Life - Our faith is not for ourselves alone; it is meant to be shared and witnessed by others, making evangelism a key aspect of our service to God.</a:t>
            </a:r>
          </a:p>
          <a:p>
            <a:pPr marL="266094" indent="-266094">
              <a:buClr>
                <a:srgbClr val="9A958E"/>
              </a:buClr>
              <a:buSzPct val="75000"/>
              <a:buChar char="•"/>
            </a:pPr>
            <a:r>
              <a:t>The Urgency of Evangelism - The world is full of people who have yet to discover God's love and salvation; if we do not bridge this gap, many will continue to live in ignorance.</a:t>
            </a:r>
          </a:p>
          <a:p>
            <a:pPr marL="266094" indent="-266094">
              <a:buClr>
                <a:srgbClr val="9A958E"/>
              </a:buClr>
              <a:buSzPct val="75000"/>
              <a:buChar char="•"/>
            </a:pPr>
            <a:r>
              <a:t>Embracing our Role as Christian Evangelists - We must rise to the call, overcoming fear, doubt, or complacency, and remember that it is an honor and privilege to serve as God's messengers.</a:t>
            </a:r>
          </a:p>
          <a:p>
            <a:pPr marL="266094" indent="-266094">
              <a:buClr>
                <a:srgbClr val="9A958E"/>
              </a:buClr>
              <a:buSzPct val="75000"/>
              <a:buChar char="•"/>
            </a:pPr>
            <a:r>
              <a:t>God's Assurance to His Followers - Despite the challenges of evangelism, we must remember that we are not alone; God Himself is with us, equipping and guiding us as we fulfill our calling.</a:t>
            </a:r>
          </a:p>
          <a:p>
            <a:pPr/>
          </a:p>
          <a:p>
            <a:pPr/>
            <a:r>
              <a:t>F1. What is implied by the phrase "If not us, then who?" in the context of evangelism?</a:t>
            </a:r>
          </a:p>
          <a:p>
            <a:pPr/>
            <a:r>
              <a:t>1. It suggests that evangelism is optional for Christians.</a:t>
            </a:r>
          </a:p>
          <a:p>
            <a:pPr/>
            <a:r>
              <a:t>2. It implies that only a select few are called to evangelize.</a:t>
            </a:r>
          </a:p>
          <a:p>
            <a:pPr/>
            <a:r>
              <a:t>3. It indicates that God alone is responsible for spreading His message.</a:t>
            </a:r>
          </a:p>
          <a:p>
            <a:pPr>
              <a:defRPr b="1" u="sng"/>
            </a:pPr>
            <a:r>
              <a:t>4. It serves as a call to action for Christians to take up the mantle of evangelism, highlighting their unique role in spreading God's love.</a:t>
            </a:r>
          </a:p>
          <a:p>
            <a:pPr/>
          </a:p>
          <a:p>
            <a:pPr/>
            <a:r>
              <a:t>F2. The task of evangelism can be daunting, but Christians can take comfort in the assurance of God's guidance and presence.</a:t>
            </a:r>
          </a:p>
          <a:p>
            <a:pPr/>
            <a:r>
              <a:t>True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Underline “foolish” and “weak” draw a line to qualifies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   The phrase "If not us, then who?" is a powerful reminder and a call to action for Christians. It signifies that if those who have experienced the transformative power of God's grace and love do not take up the mantle of evangelism, then who will?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marL="266094" indent="-266094">
              <a:buClr>
                <a:srgbClr val="9A958E"/>
              </a:buClr>
              <a:buSzPct val="75000"/>
              <a:buChar char="•"/>
            </a:pPr>
            <a:r>
              <a:t>Praying: The cornerstone of evangelism, fostering connection with God, and seeking divine wisdom for sharing the gospel.</a:t>
            </a:r>
          </a:p>
          <a:p>
            <a:pPr marL="266094" indent="-266094">
              <a:buClr>
                <a:srgbClr val="9A958E"/>
              </a:buClr>
              <a:buSzPct val="75000"/>
              <a:buChar char="•"/>
            </a:pPr>
            <a:r>
              <a:t>Proclaiming: Essential in communicating God's truth and explaining the transformative power of Christ's love.</a:t>
            </a:r>
          </a:p>
          <a:p>
            <a:pPr marL="266094" indent="-266094">
              <a:buClr>
                <a:srgbClr val="9A958E"/>
              </a:buClr>
              <a:buSzPct val="75000"/>
              <a:buChar char="•"/>
            </a:pPr>
            <a:r>
              <a:t>Perseverance: An integral trait for evangelists, facing challenges, rejections, and misunderstandings with unwavering determination.</a:t>
            </a:r>
          </a:p>
          <a:p>
            <a:pPr marL="266094" indent="-266094">
              <a:buClr>
                <a:srgbClr val="9A958E"/>
              </a:buClr>
              <a:buSzPct val="75000"/>
              <a:buChar char="•"/>
            </a:pPr>
            <a:r>
              <a:t>Patience: A reminder of God's divine timing in conversion, encouraging continuous service and love.</a:t>
            </a:r>
          </a:p>
          <a:p>
            <a:pPr marL="266094" indent="-266094">
              <a:buClr>
                <a:srgbClr val="9A958E"/>
              </a:buClr>
              <a:buSzPct val="75000"/>
              <a:buChar char="•"/>
            </a:pPr>
            <a:r>
              <a:t>Conversion: A divine act occurring in God's timing, demonstrating the power and effectiveness of patient, persistent evangelism.</a:t>
            </a:r>
          </a:p>
          <a:p>
            <a:pPr/>
          </a:p>
          <a:p>
            <a:pPr/>
            <a:r>
              <a:t>A1. What essential principles are included in "Being Evangelism?"</a:t>
            </a:r>
          </a:p>
          <a:p>
            <a:pPr/>
            <a:r>
              <a:t>1. Praying and Protesting</a:t>
            </a:r>
          </a:p>
          <a:p>
            <a:pPr/>
            <a:r>
              <a:t>2. Proclaiming and Procrastinating</a:t>
            </a:r>
          </a:p>
          <a:p>
            <a:pPr>
              <a:defRPr b="1" u="sng"/>
            </a:pPr>
            <a:r>
              <a:t>3. Praying, Proclaiming, Persevering, and Patience</a:t>
            </a:r>
          </a:p>
          <a:p>
            <a:pPr/>
            <a:r>
              <a:t>4. Persevering and Panicking</a:t>
            </a:r>
          </a:p>
          <a:p>
            <a:pPr/>
          </a:p>
          <a:p>
            <a:pPr/>
            <a:r>
              <a:t>A2. "Being Evangelism" does not require patience as conversion occurs instantaneously.</a:t>
            </a:r>
          </a:p>
          <a:p>
            <a:pPr/>
            <a:r>
              <a:t>False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Write on top of the “Doing Head” = Human(Worldly; Fleshly; Carnal; Temporal) Effort</a:t>
            </a:r>
          </a:p>
          <a:p>
            <a:pPr/>
          </a:p>
          <a:p>
            <a:pPr/>
            <a:r>
              <a:t>Write on top of the “Being Head” = Spiritual(Heavenly; Spirit; Divine; Eternal) Effort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marL="266094" indent="-266094">
              <a:buClr>
                <a:srgbClr val="9A958E"/>
              </a:buClr>
              <a:buSzPct val="75000"/>
              <a:buChar char="•"/>
            </a:pPr>
            <a:r>
              <a:t>Prayer is the cornerstone of evangelism, serving as our direct line of communication with God and aligning our hearts with His will.</a:t>
            </a:r>
          </a:p>
          <a:p>
            <a:pPr marL="266094" indent="-266094">
              <a:buClr>
                <a:srgbClr val="9A958E"/>
              </a:buClr>
              <a:buSzPct val="75000"/>
              <a:buChar char="•"/>
            </a:pPr>
            <a:r>
              <a:t>Through prayer, we shift our perspective from our capabilities to God's omnipotence, reinforcing our reliance on Him for successful evangelism.</a:t>
            </a:r>
          </a:p>
          <a:p>
            <a:pPr marL="266094" indent="-266094">
              <a:buClr>
                <a:srgbClr val="9A958E"/>
              </a:buClr>
              <a:buSzPct val="75000"/>
              <a:buChar char="•"/>
            </a:pPr>
            <a:r>
              <a:t>The Bible instructs us in 1 Thessalonians 5:17 to "pray without ceasing," which should guide our approach to evangelism.</a:t>
            </a:r>
          </a:p>
          <a:p>
            <a:pPr marL="266094" indent="-266094">
              <a:buClr>
                <a:srgbClr val="9A958E"/>
              </a:buClr>
              <a:buSzPct val="75000"/>
              <a:buChar char="•"/>
            </a:pPr>
            <a:r>
              <a:t>Continuous prayer for those we aim to reach with the Gospel keeps our hearts connected to God, allowing His love and grace to flow through us.</a:t>
            </a:r>
          </a:p>
          <a:p>
            <a:pPr marL="266094" indent="-266094">
              <a:buClr>
                <a:srgbClr val="9A958E"/>
              </a:buClr>
              <a:buSzPct val="75000"/>
              <a:buChar char="•"/>
            </a:pPr>
            <a:r>
              <a:t>Prayer is not just an initial step in evangelism; it is an essential, ongoing practice that equips and guides us in sharing Christ's love and redemption.</a:t>
            </a:r>
          </a:p>
          <a:p>
            <a:pPr/>
          </a:p>
          <a:p>
            <a:pPr/>
            <a:r>
              <a:t>B1. What is the role of prayer in "Being Evangelism," according to the text?</a:t>
            </a:r>
          </a:p>
          <a:p>
            <a:pPr/>
            <a:r>
              <a:t>1. Prayer is solely a preparatory act in evangelism.</a:t>
            </a:r>
          </a:p>
          <a:p>
            <a:pPr/>
            <a:r>
              <a:t>2. Prayer is a secondary aspect of evangelism.</a:t>
            </a:r>
          </a:p>
          <a:p>
            <a:pPr>
              <a:defRPr b="1" u="sng"/>
            </a:pPr>
            <a:r>
              <a:t>3. Prayer is an essential, ongoing practice in evangelism.</a:t>
            </a:r>
          </a:p>
          <a:p>
            <a:pPr/>
            <a:r>
              <a:t>4. Prayer has no significant role in evangelism.</a:t>
            </a:r>
          </a:p>
          <a:p>
            <a:pPr/>
          </a:p>
          <a:p>
            <a:pPr/>
            <a:r>
              <a:t>B2. Prayer in "Being Evangelism" shifts our perspective from our capabilities to God's omnipotence.</a:t>
            </a:r>
          </a:p>
          <a:p>
            <a:pPr/>
            <a:r>
              <a:t>True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Write on the slide “Access to Omnipotence” = All Power</a:t>
            </a:r>
          </a:p>
          <a:p>
            <a:pPr/>
            <a:r>
              <a:t>Pray takes us out of human effort to spiritual effort</a:t>
            </a:r>
          </a:p>
          <a:p>
            <a:pPr/>
            <a:r>
              <a:t>Pray equips and guides 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marL="266094" indent="-266094">
              <a:buClr>
                <a:srgbClr val="9A958E"/>
              </a:buClr>
              <a:buSzPct val="75000"/>
              <a:buChar char="•"/>
            </a:pPr>
            <a:r>
              <a:t>Being Evangelism calls upon us to proclaim God's Word as per Romans 10:14-15 (NIV), demonstrating our role as bearers of the Good News and agents of transformative faith.</a:t>
            </a:r>
          </a:p>
          <a:p>
            <a:pPr marL="266094" indent="-266094">
              <a:buClr>
                <a:srgbClr val="9A958E"/>
              </a:buClr>
              <a:buSzPct val="75000"/>
              <a:buChar char="•"/>
            </a:pPr>
            <a:r>
              <a:t>Proclaiming the Gospel is not exclusive to church leaders or missionaries; it is the responsibility of every Christian.</a:t>
            </a:r>
          </a:p>
          <a:p>
            <a:pPr marL="266094" indent="-266094">
              <a:buClr>
                <a:srgbClr val="9A958E"/>
              </a:buClr>
              <a:buSzPct val="75000"/>
              <a:buChar char="•"/>
            </a:pPr>
            <a:r>
              <a:t>The Great Commission in Matthew 28:19-20 (NIV) is inclusive, applying to all followers of Christ irrespective of their position, vocation, or status.</a:t>
            </a:r>
          </a:p>
          <a:p>
            <a:pPr marL="266094" indent="-266094">
              <a:buClr>
                <a:srgbClr val="9A958E"/>
              </a:buClr>
              <a:buSzPct val="75000"/>
              <a:buChar char="•"/>
            </a:pPr>
            <a:r>
              <a:t>Every Christian is called to share the message of salvation and lead others toward a personal relationship with Jesus.</a:t>
            </a:r>
          </a:p>
          <a:p>
            <a:pPr marL="266094" indent="-266094">
              <a:buClr>
                <a:srgbClr val="9A958E"/>
              </a:buClr>
              <a:buSzPct val="75000"/>
              <a:buChar char="•"/>
            </a:pPr>
            <a:r>
              <a:t>In practicing Being Evangelism, we must embody and reflect the love, grace, and truth of Christ's message in our lives.</a:t>
            </a:r>
          </a:p>
          <a:p>
            <a:pPr/>
          </a:p>
          <a:p>
            <a:pPr/>
            <a:r>
              <a:t>C1. Who proclaims the Gospel in "Being Evangelism?”</a:t>
            </a:r>
          </a:p>
          <a:p>
            <a:pPr/>
            <a:r>
              <a:t>1. Only church leaders and missionaries</a:t>
            </a:r>
          </a:p>
          <a:p>
            <a:pPr/>
            <a:r>
              <a:t>2. Only those with a theological education</a:t>
            </a:r>
          </a:p>
          <a:p>
            <a:pPr>
              <a:defRPr b="1" u="sng"/>
            </a:pPr>
            <a:r>
              <a:t>3. All followers of Christ, regardless of position, vocation, or status</a:t>
            </a:r>
          </a:p>
          <a:p>
            <a:pPr/>
            <a:r>
              <a:t>4. Only those personally chosen by God</a:t>
            </a:r>
          </a:p>
          <a:p>
            <a:pPr/>
          </a:p>
          <a:p>
            <a:pPr/>
            <a:r>
              <a:t>C2. Proclaiming the Gospel is selective, applying only to specific followers of Christ.</a:t>
            </a:r>
          </a:p>
          <a:p>
            <a:pPr/>
            <a:r>
              <a:t>False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 Matthew 28:20 promises believers that God Himself is with them, equipping them, strengthening them, and guiding them as they fulfill their calling, "Surely I am with you always, to the very end of the 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marL="266094" indent="-266094">
              <a:buClr>
                <a:srgbClr val="9A958E"/>
              </a:buClr>
              <a:buSzPct val="75000"/>
              <a:buChar char="•"/>
            </a:pPr>
            <a:r>
              <a:t>Perseverance in Evangelism: Evangelism is a spiritual pursuit often filled with challenges, requiring steadfastness to press forward despite hurdles. </a:t>
            </a:r>
          </a:p>
          <a:p>
            <a:pPr marL="266094" indent="-266094">
              <a:buClr>
                <a:srgbClr val="9A958E"/>
              </a:buClr>
              <a:buSzPct val="75000"/>
              <a:buChar char="•"/>
            </a:pPr>
            <a:r>
              <a:t>Biblical Assurance: Galatians 6:9 assures us of a fruitful harvest if we do not give up in doing good, emphasizing the importance of persistence in evangelistic efforts. </a:t>
            </a:r>
          </a:p>
          <a:p>
            <a:pPr marL="266094" indent="-266094">
              <a:buClr>
                <a:srgbClr val="9A958E"/>
              </a:buClr>
              <a:buSzPct val="75000"/>
              <a:buChar char="•"/>
            </a:pPr>
            <a:r>
              <a:t>Evangelism as a Process: Evangelism is a long-term process, not a one-time event. It often takes multiple encounters with the Gospel for a person to embrace Christ. </a:t>
            </a:r>
          </a:p>
          <a:p>
            <a:pPr marL="266094" indent="-266094">
              <a:buClr>
                <a:srgbClr val="9A958E"/>
              </a:buClr>
              <a:buSzPct val="75000"/>
              <a:buChar char="•"/>
            </a:pPr>
            <a:r>
              <a:t>Steadfastness and Commitment: Our labor in evangelism should be marked by unwavering commitment and steadfast dedication. </a:t>
            </a:r>
          </a:p>
          <a:p>
            <a:pPr marL="266094" indent="-266094">
              <a:buClr>
                <a:srgbClr val="9A958E"/>
              </a:buClr>
              <a:buSzPct val="75000"/>
              <a:buChar char="•"/>
            </a:pPr>
            <a:r>
              <a:t>Continual Dedication: 1 Corinthians 15:58 encourages us to stand firm and fully dedicate ourselves to the work of the Lord, assuring us that our efforts in evangelism are never in vain.</a:t>
            </a:r>
          </a:p>
          <a:p>
            <a:pPr/>
          </a:p>
          <a:p>
            <a:pPr/>
            <a:r>
              <a:t>D1. What does Galatians 6:9 (NIV) suggest about the importance of perseverance in evangelism?</a:t>
            </a:r>
          </a:p>
          <a:p>
            <a:pPr/>
            <a:r>
              <a:t>1. It suggests that evangelism should be a one-time event.</a:t>
            </a:r>
          </a:p>
          <a:p>
            <a:pPr/>
            <a:r>
              <a:t>2. It indicates that we should give up when faced with challenges in evangelism.</a:t>
            </a:r>
          </a:p>
          <a:p>
            <a:pPr>
              <a:defRPr b="1" u="sng"/>
            </a:pPr>
            <a:r>
              <a:t>3. It underscores the importance of persisting in evangelistic endeavors, promising that efforts are not in vain.</a:t>
            </a:r>
          </a:p>
          <a:p>
            <a:pPr/>
            <a:r>
              <a:t>4. It has no connection with the concept of perseverance in evangelism.</a:t>
            </a:r>
          </a:p>
          <a:p>
            <a:pPr/>
          </a:p>
          <a:p>
            <a:pPr/>
            <a:r>
              <a:t>D2. A short-term commitment should characterize evangelism.</a:t>
            </a:r>
          </a:p>
          <a:p>
            <a:pPr/>
            <a:r>
              <a:t>False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Circle “steadfast” Write in “perseverance”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257300" y="5397500"/>
            <a:ext cx="21869400" cy="5461000"/>
          </a:xfrm>
          <a:prstGeom prst="rect">
            <a:avLst/>
          </a:prstGeom>
        </p:spPr>
        <p:txBody>
          <a:bodyPr/>
          <a:lstStyle>
            <a:lvl1pPr>
              <a:defRPr spc="298" sz="14900">
                <a:solidFill>
                  <a:srgbClr val="FFFFFF"/>
                </a:solidFill>
              </a:defRPr>
            </a:lvl1pPr>
          </a:lstStyle>
          <a:p>
            <a:pPr/>
            <a:r>
              <a:t>Title Text</a:t>
            </a:r>
          </a:p>
        </p:txBody>
      </p:sp>
      <p:sp>
        <p:nvSpPr>
          <p:cNvPr id="12" name="Body Level One…"/>
          <p:cNvSpPr txBox="1"/>
          <p:nvPr>
            <p:ph type="body" sz="quarter" idx="1"/>
          </p:nvPr>
        </p:nvSpPr>
        <p:spPr>
          <a:xfrm>
            <a:off x="1257300" y="2895600"/>
            <a:ext cx="21869400" cy="2501900"/>
          </a:xfrm>
          <a:prstGeom prst="rect">
            <a:avLst/>
          </a:prstGeom>
        </p:spPr>
        <p:txBody>
          <a:bodyPr anchor="b"/>
          <a:lstStyle>
            <a:lvl1pPr marL="0" indent="0" algn="ctr">
              <a:spcBef>
                <a:spcPts val="0"/>
              </a:spcBef>
              <a:buClrTx/>
              <a:buSzTx/>
              <a:buNone/>
              <a:defRPr cap="all" spc="308" sz="7700">
                <a:solidFill>
                  <a:srgbClr val="FFFFFF"/>
                </a:solidFill>
                <a:latin typeface="Futura"/>
                <a:ea typeface="Futura"/>
                <a:cs typeface="Futura"/>
                <a:sym typeface="Futura"/>
              </a:defRPr>
            </a:lvl1pPr>
            <a:lvl2pPr marL="0" indent="0" algn="ctr">
              <a:spcBef>
                <a:spcPts val="0"/>
              </a:spcBef>
              <a:buClrTx/>
              <a:buSzTx/>
              <a:buNone/>
              <a:defRPr cap="all" spc="308" sz="7700">
                <a:solidFill>
                  <a:srgbClr val="FFFFFF"/>
                </a:solidFill>
                <a:latin typeface="Futura"/>
                <a:ea typeface="Futura"/>
                <a:cs typeface="Futura"/>
                <a:sym typeface="Futura"/>
              </a:defRPr>
            </a:lvl2pPr>
            <a:lvl3pPr marL="0" indent="0" algn="ctr">
              <a:spcBef>
                <a:spcPts val="0"/>
              </a:spcBef>
              <a:buClrTx/>
              <a:buSzTx/>
              <a:buNone/>
              <a:defRPr cap="all" spc="308" sz="7700">
                <a:solidFill>
                  <a:srgbClr val="FFFFFF"/>
                </a:solidFill>
                <a:latin typeface="Futura"/>
                <a:ea typeface="Futura"/>
                <a:cs typeface="Futura"/>
                <a:sym typeface="Futura"/>
              </a:defRPr>
            </a:lvl3pPr>
            <a:lvl4pPr marL="0" indent="0" algn="ctr">
              <a:spcBef>
                <a:spcPts val="0"/>
              </a:spcBef>
              <a:buClrTx/>
              <a:buSzTx/>
              <a:buNone/>
              <a:defRPr cap="all" spc="308" sz="7700">
                <a:solidFill>
                  <a:srgbClr val="FFFFFF"/>
                </a:solidFill>
                <a:latin typeface="Futura"/>
                <a:ea typeface="Futura"/>
                <a:cs typeface="Futura"/>
                <a:sym typeface="Futura"/>
              </a:defRPr>
            </a:lvl4pPr>
            <a:lvl5pPr marL="0" indent="0" algn="ctr">
              <a:spcBef>
                <a:spcPts val="0"/>
              </a:spcBef>
              <a:buClrTx/>
              <a:buSzTx/>
              <a:buNone/>
              <a:defRPr cap="all" spc="308" sz="7700">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Sketch of a cityscape"/>
          <p:cNvSpPr/>
          <p:nvPr>
            <p:ph type="pic" sz="half" idx="21"/>
          </p:nvPr>
        </p:nvSpPr>
        <p:spPr>
          <a:xfrm>
            <a:off x="12344400" y="7213475"/>
            <a:ext cx="10807966" cy="70280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5" name="Modern architecture sketch"/>
          <p:cNvSpPr/>
          <p:nvPr>
            <p:ph type="pic" sz="half" idx="22"/>
          </p:nvPr>
        </p:nvSpPr>
        <p:spPr>
          <a:xfrm>
            <a:off x="12358081" y="833053"/>
            <a:ext cx="10758606" cy="6286502"/>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6" name="Sketch of a building exterior with a balcony"/>
          <p:cNvSpPr/>
          <p:nvPr>
            <p:ph type="pic" sz="half" idx="23"/>
          </p:nvPr>
        </p:nvSpPr>
        <p:spPr>
          <a:xfrm>
            <a:off x="1251011" y="1524000"/>
            <a:ext cx="10782301" cy="109521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Sketch of a building exterior with a balcony"/>
          <p:cNvSpPr/>
          <p:nvPr>
            <p:ph type="pic" sz="half" idx="21"/>
          </p:nvPr>
        </p:nvSpPr>
        <p:spPr>
          <a:xfrm>
            <a:off x="12314766" y="1429600"/>
            <a:ext cx="10833104" cy="11003702"/>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5" name="Sketch of long entryway to a building under a sloped awning"/>
          <p:cNvSpPr/>
          <p:nvPr>
            <p:ph type="pic" sz="half" idx="22"/>
          </p:nvPr>
        </p:nvSpPr>
        <p:spPr>
          <a:xfrm>
            <a:off x="1078992" y="1497954"/>
            <a:ext cx="10998202" cy="11015266"/>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Body Level One…"/>
          <p:cNvSpPr txBox="1"/>
          <p:nvPr>
            <p:ph type="body" sz="quarter" idx="1"/>
          </p:nvPr>
        </p:nvSpPr>
        <p:spPr>
          <a:xfrm>
            <a:off x="11470640" y="9931400"/>
            <a:ext cx="1444780" cy="2705100"/>
          </a:xfrm>
          <a:prstGeom prst="rect">
            <a:avLst/>
          </a:prstGeom>
        </p:spPr>
        <p:txBody>
          <a:bodyPr anchor="t"/>
          <a:lstStyle>
            <a:lvl1pPr marL="0" indent="0" algn="ctr">
              <a:spcBef>
                <a:spcPts val="0"/>
              </a:spcBef>
              <a:buClrTx/>
              <a:buSzTx/>
              <a:buNone/>
              <a:defRPr spc="360" sz="18000">
                <a:latin typeface="Baskerville SemiBold"/>
                <a:ea typeface="Baskerville SemiBold"/>
                <a:cs typeface="Baskerville SemiBold"/>
                <a:sym typeface="Baskerville SemiBold"/>
              </a:defRPr>
            </a:lvl1pPr>
            <a:lvl2pPr marL="2685142" indent="-2177142" algn="ctr">
              <a:spcBef>
                <a:spcPts val="0"/>
              </a:spcBef>
              <a:buClrTx/>
              <a:defRPr spc="360" sz="18000">
                <a:latin typeface="Baskerville SemiBold"/>
                <a:ea typeface="Baskerville SemiBold"/>
                <a:cs typeface="Baskerville SemiBold"/>
                <a:sym typeface="Baskerville SemiBold"/>
              </a:defRPr>
            </a:lvl2pPr>
            <a:lvl3pPr marL="3193142" indent="-2177142" algn="ctr">
              <a:spcBef>
                <a:spcPts val="0"/>
              </a:spcBef>
              <a:buClrTx/>
              <a:defRPr spc="360" sz="18000">
                <a:latin typeface="Baskerville SemiBold"/>
                <a:ea typeface="Baskerville SemiBold"/>
                <a:cs typeface="Baskerville SemiBold"/>
                <a:sym typeface="Baskerville SemiBold"/>
              </a:defRPr>
            </a:lvl3pPr>
            <a:lvl4pPr marL="3701143" indent="-2177143" algn="ctr">
              <a:spcBef>
                <a:spcPts val="0"/>
              </a:spcBef>
              <a:buClrTx/>
              <a:defRPr spc="360" sz="18000">
                <a:latin typeface="Baskerville SemiBold"/>
                <a:ea typeface="Baskerville SemiBold"/>
                <a:cs typeface="Baskerville SemiBold"/>
                <a:sym typeface="Baskerville SemiBold"/>
              </a:defRPr>
            </a:lvl4pPr>
            <a:lvl5pPr marL="4209143" indent="-2177143" algn="ctr">
              <a:spcBef>
                <a:spcPts val="0"/>
              </a:spcBef>
              <a:buClrTx/>
              <a:defRPr spc="360" sz="18000">
                <a:latin typeface="Baskerville SemiBold"/>
                <a:ea typeface="Baskerville SemiBold"/>
                <a:cs typeface="Baskerville SemiBold"/>
                <a:sym typeface="Baskerville SemiBold"/>
              </a:defRPr>
            </a:lvl5pPr>
          </a:lstStyle>
          <a:p>
            <a:pPr/>
            <a:r>
              <a:t>Body Level One</a:t>
            </a:r>
          </a:p>
          <a:p>
            <a:pPr lvl="1"/>
            <a:r>
              <a:t>Body Level Two</a:t>
            </a:r>
          </a:p>
          <a:p>
            <a:pPr lvl="2"/>
            <a:r>
              <a:t>Body Level Three</a:t>
            </a:r>
          </a:p>
          <a:p>
            <a:pPr lvl="3"/>
            <a:r>
              <a:t>Body Level Four</a:t>
            </a:r>
          </a:p>
          <a:p>
            <a:pPr lvl="4"/>
            <a:r>
              <a:t>Body Level Five</a:t>
            </a:r>
          </a:p>
        </p:txBody>
      </p:sp>
      <p:sp>
        <p:nvSpPr>
          <p:cNvPr id="124" name="“"/>
          <p:cNvSpPr txBox="1"/>
          <p:nvPr>
            <p:ph type="body" sz="quarter" idx="21"/>
          </p:nvPr>
        </p:nvSpPr>
        <p:spPr>
          <a:xfrm>
            <a:off x="11470640" y="2514600"/>
            <a:ext cx="1444780" cy="2705100"/>
          </a:xfrm>
          <a:prstGeom prst="rect">
            <a:avLst/>
          </a:prstGeom>
        </p:spPr>
        <p:txBody>
          <a:bodyPr anchor="t"/>
          <a:lstStyle/>
          <a:p>
            <a:pPr marL="0" indent="0" algn="ctr">
              <a:spcBef>
                <a:spcPts val="0"/>
              </a:spcBef>
              <a:buClrTx/>
              <a:buSzTx/>
              <a:buNone/>
              <a:defRPr spc="300" sz="18000">
                <a:latin typeface="Baskerville SemiBold"/>
                <a:ea typeface="Baskerville SemiBold"/>
                <a:cs typeface="Baskerville SemiBold"/>
                <a:sym typeface="Baskerville SemiBold"/>
              </a:defRPr>
            </a:pPr>
          </a:p>
        </p:txBody>
      </p:sp>
      <p:sp>
        <p:nvSpPr>
          <p:cNvPr id="125" name="— Johnny Appleseed"/>
          <p:cNvSpPr txBox="1"/>
          <p:nvPr>
            <p:ph type="body" sz="quarter" idx="22"/>
          </p:nvPr>
        </p:nvSpPr>
        <p:spPr>
          <a:xfrm>
            <a:off x="1257300" y="9118600"/>
            <a:ext cx="21869400" cy="762000"/>
          </a:xfrm>
          <a:prstGeom prst="rect">
            <a:avLst/>
          </a:prstGeom>
        </p:spPr>
        <p:txBody>
          <a:bodyPr/>
          <a:lstStyle/>
          <a:p>
            <a:pPr marL="0" indent="0" algn="ctr">
              <a:spcBef>
                <a:spcPts val="0"/>
              </a:spcBef>
              <a:buClrTx/>
              <a:buSzTx/>
              <a:buNone/>
              <a:defRPr i="1" spc="0" sz="3800">
                <a:solidFill>
                  <a:srgbClr val="AC6254"/>
                </a:solidFill>
              </a:defRPr>
            </a:pPr>
          </a:p>
        </p:txBody>
      </p:sp>
      <p:sp>
        <p:nvSpPr>
          <p:cNvPr id="126" name="Type a quote here."/>
          <p:cNvSpPr txBox="1"/>
          <p:nvPr>
            <p:ph type="body" sz="quarter" idx="23"/>
          </p:nvPr>
        </p:nvSpPr>
        <p:spPr>
          <a:xfrm>
            <a:off x="1257300" y="7518400"/>
            <a:ext cx="21869400" cy="1447800"/>
          </a:xfrm>
          <a:prstGeom prst="rect">
            <a:avLst/>
          </a:prstGeom>
        </p:spPr>
        <p:txBody>
          <a:bodyPr anchor="b"/>
          <a:lstStyle/>
          <a:p>
            <a:pPr marL="0" indent="0" algn="ctr">
              <a:spcBef>
                <a:spcPts val="500"/>
              </a:spcBef>
              <a:buClrTx/>
              <a:buSzTx/>
              <a:buNone/>
              <a:defRPr cap="all" spc="600" sz="8200">
                <a:latin typeface="Futura"/>
                <a:ea typeface="Futura"/>
                <a:cs typeface="Futura"/>
                <a:sym typeface="Futura"/>
              </a:defRPr>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Sketch of a cityscape"/>
          <p:cNvSpPr/>
          <p:nvPr>
            <p:ph type="pic" idx="21"/>
          </p:nvPr>
        </p:nvSpPr>
        <p:spPr>
          <a:xfrm>
            <a:off x="0" y="0"/>
            <a:ext cx="24384000" cy="15855964"/>
          </a:xfrm>
          <a:prstGeom prst="rect">
            <a:avLst/>
          </a:prstGeom>
        </p:spPr>
        <p:txBody>
          <a:bodyPr lIns="91439" tIns="45719" rIns="91439" bIns="45719" anchor="t">
            <a:noAutofit/>
          </a:bodyPr>
          <a:lstStyle/>
          <a:p>
            <a:pPr/>
          </a:p>
        </p:txBody>
      </p:sp>
      <p:sp>
        <p:nvSpPr>
          <p:cNvPr id="135"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ketch of a cityscape"/>
          <p:cNvSpPr/>
          <p:nvPr>
            <p:ph type="pic" idx="21"/>
          </p:nvPr>
        </p:nvSpPr>
        <p:spPr>
          <a:xfrm>
            <a:off x="800100" y="3962400"/>
            <a:ext cx="22772998" cy="14808393"/>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21" name="Title Text"/>
          <p:cNvSpPr txBox="1"/>
          <p:nvPr>
            <p:ph type="title"/>
          </p:nvPr>
        </p:nvSpPr>
        <p:spPr>
          <a:xfrm>
            <a:off x="1257300" y="1663700"/>
            <a:ext cx="21869400" cy="1866900"/>
          </a:xfrm>
          <a:prstGeom prst="rect">
            <a:avLst/>
          </a:prstGeom>
        </p:spPr>
        <p:txBody>
          <a:bodyPr/>
          <a:lstStyle>
            <a:lvl1pPr>
              <a:lnSpc>
                <a:spcPct val="80000"/>
              </a:lnSpc>
              <a:defRPr spc="208" sz="10500">
                <a:solidFill>
                  <a:srgbClr val="FFFFFF"/>
                </a:solidFill>
              </a:defRPr>
            </a:lvl1pPr>
          </a:lstStyle>
          <a:p>
            <a:pPr/>
            <a:r>
              <a:t>Title Text</a:t>
            </a:r>
          </a:p>
        </p:txBody>
      </p:sp>
      <p:sp>
        <p:nvSpPr>
          <p:cNvPr id="22" name="Body Level One…"/>
          <p:cNvSpPr txBox="1"/>
          <p:nvPr>
            <p:ph type="body" sz="quarter" idx="1"/>
          </p:nvPr>
        </p:nvSpPr>
        <p:spPr>
          <a:xfrm>
            <a:off x="1257300" y="711200"/>
            <a:ext cx="21869400" cy="952500"/>
          </a:xfrm>
          <a:prstGeom prst="rect">
            <a:avLst/>
          </a:prstGeom>
        </p:spPr>
        <p:txBody>
          <a:bodyPr anchor="t"/>
          <a:lstStyle>
            <a:lvl1pPr marL="0" indent="0" algn="ctr">
              <a:spcBef>
                <a:spcPts val="0"/>
              </a:spcBef>
              <a:buClrTx/>
              <a:buSzTx/>
              <a:buNone/>
              <a:defRPr cap="all" spc="116" sz="5800">
                <a:solidFill>
                  <a:srgbClr val="FFFFFF"/>
                </a:solidFill>
                <a:latin typeface="Futura"/>
                <a:ea typeface="Futura"/>
                <a:cs typeface="Futura"/>
                <a:sym typeface="Futura"/>
              </a:defRPr>
            </a:lvl1pPr>
            <a:lvl2pPr marL="0" indent="0" algn="ctr">
              <a:spcBef>
                <a:spcPts val="0"/>
              </a:spcBef>
              <a:buClrTx/>
              <a:buSzTx/>
              <a:buNone/>
              <a:defRPr cap="all" spc="116" sz="5800">
                <a:solidFill>
                  <a:srgbClr val="FFFFFF"/>
                </a:solidFill>
                <a:latin typeface="Futura"/>
                <a:ea typeface="Futura"/>
                <a:cs typeface="Futura"/>
                <a:sym typeface="Futura"/>
              </a:defRPr>
            </a:lvl2pPr>
            <a:lvl3pPr marL="0" indent="0" algn="ctr">
              <a:spcBef>
                <a:spcPts val="0"/>
              </a:spcBef>
              <a:buClrTx/>
              <a:buSzTx/>
              <a:buNone/>
              <a:defRPr cap="all" spc="116" sz="5800">
                <a:solidFill>
                  <a:srgbClr val="FFFFFF"/>
                </a:solidFill>
                <a:latin typeface="Futura"/>
                <a:ea typeface="Futura"/>
                <a:cs typeface="Futura"/>
                <a:sym typeface="Futura"/>
              </a:defRPr>
            </a:lvl3pPr>
            <a:lvl4pPr marL="0" indent="0" algn="ctr">
              <a:spcBef>
                <a:spcPts val="0"/>
              </a:spcBef>
              <a:buClrTx/>
              <a:buSzTx/>
              <a:buNone/>
              <a:defRPr cap="all" spc="116" sz="5800">
                <a:solidFill>
                  <a:srgbClr val="FFFFFF"/>
                </a:solidFill>
                <a:latin typeface="Futura"/>
                <a:ea typeface="Futura"/>
                <a:cs typeface="Futura"/>
                <a:sym typeface="Futura"/>
              </a:defRPr>
            </a:lvl4pPr>
            <a:lvl5pPr marL="0" indent="0" algn="ctr">
              <a:spcBef>
                <a:spcPts val="0"/>
              </a:spcBef>
              <a:buClrTx/>
              <a:buSzTx/>
              <a:buNone/>
              <a:defRPr cap="all" spc="116" sz="5800">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ketch of a cityscape"/>
          <p:cNvSpPr/>
          <p:nvPr>
            <p:ph type="pic" idx="21"/>
          </p:nvPr>
        </p:nvSpPr>
        <p:spPr>
          <a:xfrm>
            <a:off x="1257300" y="3263900"/>
            <a:ext cx="21869402" cy="14220819"/>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31" name="Title Text"/>
          <p:cNvSpPr txBox="1"/>
          <p:nvPr>
            <p:ph type="title"/>
          </p:nvPr>
        </p:nvSpPr>
        <p:spPr>
          <a:xfrm>
            <a:off x="1257300" y="825500"/>
            <a:ext cx="21869400" cy="1054100"/>
          </a:xfrm>
          <a:prstGeom prst="rect">
            <a:avLst/>
          </a:prstGeom>
        </p:spPr>
        <p:txBody>
          <a:bodyPr/>
          <a:lstStyle/>
          <a:p>
            <a:pPr/>
            <a:r>
              <a:t>Title Text</a:t>
            </a:r>
          </a:p>
        </p:txBody>
      </p:sp>
      <p:sp>
        <p:nvSpPr>
          <p:cNvPr id="32"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0" indent="0" algn="ctr">
              <a:spcBef>
                <a:spcPts val="0"/>
              </a:spcBef>
              <a:buClrTx/>
              <a:buSzTx/>
              <a:buNone/>
              <a:defRPr cap="all" spc="342" sz="3800">
                <a:latin typeface="Futura"/>
                <a:ea typeface="Futura"/>
                <a:cs typeface="Futura"/>
                <a:sym typeface="Futura"/>
              </a:defRPr>
            </a:lvl2pPr>
            <a:lvl3pPr marL="0" indent="0" algn="ctr">
              <a:spcBef>
                <a:spcPts val="0"/>
              </a:spcBef>
              <a:buClrTx/>
              <a:buSzTx/>
              <a:buNone/>
              <a:defRPr cap="all" spc="342" sz="3800">
                <a:latin typeface="Futura"/>
                <a:ea typeface="Futura"/>
                <a:cs typeface="Futura"/>
                <a:sym typeface="Futura"/>
              </a:defRPr>
            </a:lvl3pPr>
            <a:lvl4pPr marL="0" indent="0" algn="ctr">
              <a:spcBef>
                <a:spcPts val="0"/>
              </a:spcBef>
              <a:buClrTx/>
              <a:buSzTx/>
              <a:buNone/>
              <a:defRPr cap="all" spc="342" sz="3800">
                <a:latin typeface="Futura"/>
                <a:ea typeface="Futura"/>
                <a:cs typeface="Futura"/>
                <a:sym typeface="Futura"/>
              </a:defRPr>
            </a:lvl4pPr>
            <a:lvl5pPr marL="0" indent="0" algn="ctr">
              <a:spcBef>
                <a:spcPts val="0"/>
              </a:spcBef>
              <a:buClrTx/>
              <a:buSzTx/>
              <a:buNone/>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le Text"/>
          <p:cNvSpPr txBox="1"/>
          <p:nvPr>
            <p:ph type="title"/>
          </p:nvPr>
        </p:nvSpPr>
        <p:spPr>
          <a:xfrm>
            <a:off x="1257300" y="4343400"/>
            <a:ext cx="21869400" cy="5016500"/>
          </a:xfrm>
          <a:prstGeom prst="rect">
            <a:avLst/>
          </a:prstGeom>
        </p:spPr>
        <p:txBody>
          <a:bodyPr anchor="ctr"/>
          <a:lstStyle>
            <a:lvl1pPr>
              <a:defRPr spc="298" sz="14900">
                <a:solidFill>
                  <a:srgbClr val="FFFFFF"/>
                </a:solidFill>
              </a:defRPr>
            </a:lvl1pPr>
          </a:lstStyle>
          <a:p>
            <a:pPr/>
            <a:r>
              <a:t>Title Text</a:t>
            </a:r>
          </a:p>
        </p:txBody>
      </p:sp>
      <p:sp>
        <p:nvSpPr>
          <p:cNvPr id="41"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1257300" y="4343400"/>
            <a:ext cx="21869400" cy="5016500"/>
          </a:xfrm>
          <a:prstGeom prst="rect">
            <a:avLst/>
          </a:prstGeom>
        </p:spPr>
        <p:txBody>
          <a:bodyPr anchor="ctr"/>
          <a:lstStyle>
            <a:lvl1pPr>
              <a:defRPr spc="298" sz="14900"/>
            </a:lvl1pPr>
          </a:lstStyle>
          <a:p>
            <a:pPr/>
            <a:r>
              <a:t>Title Text</a:t>
            </a:r>
          </a:p>
        </p:txBody>
      </p:sp>
      <p:sp>
        <p:nvSpPr>
          <p:cNvPr id="49"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Sketch of a building exterior with a balcony"/>
          <p:cNvSpPr/>
          <p:nvPr>
            <p:ph type="pic" idx="21"/>
          </p:nvPr>
        </p:nvSpPr>
        <p:spPr>
          <a:xfrm>
            <a:off x="9287692" y="1473939"/>
            <a:ext cx="14798046" cy="10998201"/>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57" name="Title Text"/>
          <p:cNvSpPr txBox="1"/>
          <p:nvPr>
            <p:ph type="title"/>
          </p:nvPr>
        </p:nvSpPr>
        <p:spPr>
          <a:xfrm>
            <a:off x="1257300" y="5892800"/>
            <a:ext cx="8483600" cy="5029200"/>
          </a:xfrm>
          <a:prstGeom prst="rect">
            <a:avLst/>
          </a:prstGeom>
        </p:spPr>
        <p:txBody>
          <a:bodyPr/>
          <a:lstStyle>
            <a:lvl1pPr algn="l">
              <a:lnSpc>
                <a:spcPct val="80000"/>
              </a:lnSpc>
              <a:defRPr spc="208" sz="10500"/>
            </a:lvl1pPr>
          </a:lstStyle>
          <a:p>
            <a:pPr/>
            <a:r>
              <a:t>Title Text</a:t>
            </a:r>
          </a:p>
        </p:txBody>
      </p:sp>
      <p:sp>
        <p:nvSpPr>
          <p:cNvPr id="58" name="Body Level One…"/>
          <p:cNvSpPr txBox="1"/>
          <p:nvPr>
            <p:ph type="body" sz="quarter" idx="1"/>
          </p:nvPr>
        </p:nvSpPr>
        <p:spPr>
          <a:xfrm>
            <a:off x="1257300" y="4000500"/>
            <a:ext cx="8483600" cy="1905000"/>
          </a:xfrm>
          <a:prstGeom prst="rect">
            <a:avLst/>
          </a:prstGeom>
        </p:spPr>
        <p:txBody>
          <a:bodyPr anchor="b"/>
          <a:lstStyle>
            <a:lvl1pPr marL="0" indent="0">
              <a:spcBef>
                <a:spcPts val="0"/>
              </a:spcBef>
              <a:buClrTx/>
              <a:buSzTx/>
              <a:buNone/>
              <a:defRPr cap="all" spc="116" sz="5800">
                <a:latin typeface="Futura"/>
                <a:ea typeface="Futura"/>
                <a:cs typeface="Futura"/>
                <a:sym typeface="Futura"/>
              </a:defRPr>
            </a:lvl1pPr>
            <a:lvl2pPr marL="0" indent="0">
              <a:spcBef>
                <a:spcPts val="0"/>
              </a:spcBef>
              <a:buClrTx/>
              <a:buSzTx/>
              <a:buNone/>
              <a:defRPr cap="all" spc="116" sz="5800">
                <a:latin typeface="Futura"/>
                <a:ea typeface="Futura"/>
                <a:cs typeface="Futura"/>
                <a:sym typeface="Futura"/>
              </a:defRPr>
            </a:lvl2pPr>
            <a:lvl3pPr marL="0" indent="0">
              <a:spcBef>
                <a:spcPts val="0"/>
              </a:spcBef>
              <a:buClrTx/>
              <a:buSzTx/>
              <a:buNone/>
              <a:defRPr cap="all" spc="116" sz="5800">
                <a:latin typeface="Futura"/>
                <a:ea typeface="Futura"/>
                <a:cs typeface="Futura"/>
                <a:sym typeface="Futura"/>
              </a:defRPr>
            </a:lvl3pPr>
            <a:lvl4pPr marL="0" indent="0">
              <a:spcBef>
                <a:spcPts val="0"/>
              </a:spcBef>
              <a:buClrTx/>
              <a:buSzTx/>
              <a:buNone/>
              <a:defRPr cap="all" spc="116" sz="5800">
                <a:latin typeface="Futura"/>
                <a:ea typeface="Futura"/>
                <a:cs typeface="Futura"/>
                <a:sym typeface="Futura"/>
              </a:defRPr>
            </a:lvl4pPr>
            <a:lvl5pPr marL="0" indent="0">
              <a:spcBef>
                <a:spcPts val="0"/>
              </a:spcBef>
              <a:buClrTx/>
              <a:buSzTx/>
              <a:buNone/>
              <a:defRPr cap="all" spc="116" sz="5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6"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defRPr cap="all" spc="342" sz="3800">
                <a:latin typeface="Futura"/>
                <a:ea typeface="Futura"/>
                <a:cs typeface="Futura"/>
                <a:sym typeface="Futura"/>
              </a:defRPr>
            </a:lvl2pPr>
            <a:lvl3pPr marL="1475619" indent="-459619" algn="ctr">
              <a:spcBef>
                <a:spcPts val="0"/>
              </a:spcBef>
              <a:buClrTx/>
              <a:defRPr cap="all" spc="342" sz="3800">
                <a:latin typeface="Futura"/>
                <a:ea typeface="Futura"/>
                <a:cs typeface="Futura"/>
                <a:sym typeface="Futura"/>
              </a:defRPr>
            </a:lvl3pPr>
            <a:lvl4pPr marL="1983619" indent="-459619" algn="ctr">
              <a:spcBef>
                <a:spcPts val="0"/>
              </a:spcBef>
              <a:buClrTx/>
              <a:defRPr cap="all" spc="342" sz="3800">
                <a:latin typeface="Futura"/>
                <a:ea typeface="Futura"/>
                <a:cs typeface="Futura"/>
                <a:sym typeface="Futura"/>
              </a:defRPr>
            </a:lvl4pPr>
            <a:lvl5pPr marL="2491619" indent="-459619" algn="ctr">
              <a:spcBef>
                <a:spcPts val="0"/>
              </a:spcBef>
              <a:buClrTx/>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67" name="Title Text"/>
          <p:cNvSpPr txBox="1"/>
          <p:nvPr>
            <p:ph type="title"/>
          </p:nvPr>
        </p:nvSpPr>
        <p:spPr>
          <a:xfrm>
            <a:off x="1257300" y="825500"/>
            <a:ext cx="21869400" cy="1054100"/>
          </a:xfrm>
          <a:prstGeom prst="rect">
            <a:avLst/>
          </a:prstGeom>
        </p:spPr>
        <p:txBody>
          <a:bodyPr/>
          <a:lstStyle/>
          <a:p>
            <a:pPr/>
            <a:r>
              <a:t>Title Text</a:t>
            </a:r>
          </a:p>
        </p:txBody>
      </p:sp>
      <p:sp>
        <p:nvSpPr>
          <p:cNvPr id="68"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defRPr cap="all" spc="342" sz="3800">
                <a:latin typeface="Futura"/>
                <a:ea typeface="Futura"/>
                <a:cs typeface="Futura"/>
                <a:sym typeface="Futura"/>
              </a:defRPr>
            </a:lvl2pPr>
            <a:lvl3pPr marL="1475619" indent="-459619" algn="ctr">
              <a:spcBef>
                <a:spcPts val="0"/>
              </a:spcBef>
              <a:buClrTx/>
              <a:defRPr cap="all" spc="342" sz="3800">
                <a:latin typeface="Futura"/>
                <a:ea typeface="Futura"/>
                <a:cs typeface="Futura"/>
                <a:sym typeface="Futura"/>
              </a:defRPr>
            </a:lvl3pPr>
            <a:lvl4pPr marL="1983619" indent="-459619" algn="ctr">
              <a:spcBef>
                <a:spcPts val="0"/>
              </a:spcBef>
              <a:buClrTx/>
              <a:defRPr cap="all" spc="342" sz="3800">
                <a:latin typeface="Futura"/>
                <a:ea typeface="Futura"/>
                <a:cs typeface="Futura"/>
                <a:sym typeface="Futura"/>
              </a:defRPr>
            </a:lvl4pPr>
            <a:lvl5pPr marL="2491619" indent="-459619" algn="ctr">
              <a:spcBef>
                <a:spcPts val="0"/>
              </a:spcBef>
              <a:buClrTx/>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76" name="Title Text"/>
          <p:cNvSpPr txBox="1"/>
          <p:nvPr>
            <p:ph type="title"/>
          </p:nvPr>
        </p:nvSpPr>
        <p:spPr>
          <a:xfrm>
            <a:off x="1257300" y="825500"/>
            <a:ext cx="21869400" cy="1054100"/>
          </a:xfrm>
          <a:prstGeom prst="rect">
            <a:avLst/>
          </a:prstGeom>
        </p:spPr>
        <p:txBody>
          <a:bodyPr/>
          <a:lstStyle/>
          <a:p>
            <a:pPr/>
            <a:r>
              <a:t>Title Text</a:t>
            </a:r>
          </a:p>
        </p:txBody>
      </p:sp>
      <p:sp>
        <p:nvSpPr>
          <p:cNvPr id="77" name="Body Level One…"/>
          <p:cNvSpPr txBox="1"/>
          <p:nvPr>
            <p:ph type="body" idx="21"/>
          </p:nvPr>
        </p:nvSpPr>
        <p:spPr>
          <a:xfrm>
            <a:off x="1257300" y="3352800"/>
            <a:ext cx="21869400" cy="9067800"/>
          </a:xfrm>
          <a:prstGeom prst="rect">
            <a:avLst/>
          </a:prstGeom>
        </p:spPr>
        <p:txBody>
          <a:bodyPr anchor="t"/>
          <a:lstStyle/>
          <a:p>
            <a:pPr>
              <a:defRPr spc="0"/>
            </a:pP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Sketch of a building exterior with a balcony"/>
          <p:cNvSpPr/>
          <p:nvPr>
            <p:ph type="pic" sz="half" idx="21"/>
          </p:nvPr>
        </p:nvSpPr>
        <p:spPr>
          <a:xfrm>
            <a:off x="10477500" y="3124200"/>
            <a:ext cx="12623801" cy="938226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86"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defRPr cap="all" spc="342" sz="3800">
                <a:latin typeface="Futura"/>
                <a:ea typeface="Futura"/>
                <a:cs typeface="Futura"/>
                <a:sym typeface="Futura"/>
              </a:defRPr>
            </a:lvl2pPr>
            <a:lvl3pPr marL="1475619" indent="-459619" algn="ctr">
              <a:spcBef>
                <a:spcPts val="0"/>
              </a:spcBef>
              <a:buClrTx/>
              <a:defRPr cap="all" spc="342" sz="3800">
                <a:latin typeface="Futura"/>
                <a:ea typeface="Futura"/>
                <a:cs typeface="Futura"/>
                <a:sym typeface="Futura"/>
              </a:defRPr>
            </a:lvl3pPr>
            <a:lvl4pPr marL="1983619" indent="-459619" algn="ctr">
              <a:spcBef>
                <a:spcPts val="0"/>
              </a:spcBef>
              <a:buClrTx/>
              <a:defRPr cap="all" spc="342" sz="3800">
                <a:latin typeface="Futura"/>
                <a:ea typeface="Futura"/>
                <a:cs typeface="Futura"/>
                <a:sym typeface="Futura"/>
              </a:defRPr>
            </a:lvl4pPr>
            <a:lvl5pPr marL="2491619" indent="-459619" algn="ctr">
              <a:spcBef>
                <a:spcPts val="0"/>
              </a:spcBef>
              <a:buClrTx/>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87" name="Title Text"/>
          <p:cNvSpPr txBox="1"/>
          <p:nvPr>
            <p:ph type="title"/>
          </p:nvPr>
        </p:nvSpPr>
        <p:spPr>
          <a:xfrm>
            <a:off x="1257300" y="825500"/>
            <a:ext cx="21869400" cy="1054100"/>
          </a:xfrm>
          <a:prstGeom prst="rect">
            <a:avLst/>
          </a:prstGeom>
        </p:spPr>
        <p:txBody>
          <a:bodyPr/>
          <a:lstStyle/>
          <a:p>
            <a:pPr/>
            <a:r>
              <a:t>Title Text</a:t>
            </a:r>
          </a:p>
        </p:txBody>
      </p:sp>
      <p:sp>
        <p:nvSpPr>
          <p:cNvPr id="88" name="Body Level One…"/>
          <p:cNvSpPr txBox="1"/>
          <p:nvPr>
            <p:ph type="body" sz="half" idx="22"/>
          </p:nvPr>
        </p:nvSpPr>
        <p:spPr>
          <a:xfrm>
            <a:off x="1257300" y="3632200"/>
            <a:ext cx="8382000" cy="8470900"/>
          </a:xfrm>
          <a:prstGeom prst="rect">
            <a:avLst/>
          </a:prstGeom>
        </p:spPr>
        <p:txBody>
          <a:bodyPr anchor="t"/>
          <a:lstStyle/>
          <a:p>
            <a:pPr>
              <a:spcBef>
                <a:spcPts val="4000"/>
              </a:spcBef>
              <a:defRPr spc="0" sz="3500"/>
            </a:pP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57300" y="1854200"/>
            <a:ext cx="21869400" cy="1050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1952392" y="12983939"/>
            <a:ext cx="479216" cy="498922"/>
          </a:xfrm>
          <a:prstGeom prst="rect">
            <a:avLst/>
          </a:prstGeom>
          <a:ln w="12700">
            <a:miter lim="400000"/>
          </a:ln>
        </p:spPr>
        <p:txBody>
          <a:bodyPr wrap="none" lIns="50800" tIns="50800" rIns="50800" bIns="50800" anchor="ctr">
            <a:spAutoFit/>
          </a:bodyPr>
          <a:lstStyle>
            <a:lvl1pPr>
              <a:defRPr cap="all" spc="48" sz="2400">
                <a:solidFill>
                  <a:srgbClr val="9A958E"/>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1pPr>
      <a:lvl2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2pPr>
      <a:lvl3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3pPr>
      <a:lvl4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4pPr>
      <a:lvl5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5pPr>
      <a:lvl6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6pPr>
      <a:lvl7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7pPr>
      <a:lvl8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8pPr>
      <a:lvl9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9pPr>
    </p:bodyStyle>
    <p:otherStyle>
      <a:lvl1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1pPr>
      <a:lvl2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2pPr>
      <a:lvl3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3pPr>
      <a:lvl4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4pPr>
      <a:lvl5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5pPr>
      <a:lvl6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6pPr>
      <a:lvl7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7pPr>
      <a:lvl8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8pPr>
      <a:lvl9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hyperlink" Target="http://barrysbureau.com" TargetMode="External"/><Relationship Id="rId4"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he Reality of Evangelism"/>
          <p:cNvSpPr txBox="1"/>
          <p:nvPr>
            <p:ph type="ctrTitle"/>
          </p:nvPr>
        </p:nvSpPr>
        <p:spPr>
          <a:prstGeom prst="rect">
            <a:avLst/>
          </a:prstGeom>
        </p:spPr>
        <p:txBody>
          <a:bodyPr/>
          <a:lstStyle>
            <a:lvl1pPr>
              <a:defRPr spc="200"/>
            </a:lvl1pPr>
          </a:lstStyle>
          <a:p>
            <a:pPr/>
            <a:r>
              <a:t>The Reality of Evangelism</a:t>
            </a:r>
          </a:p>
        </p:txBody>
      </p:sp>
      <p:sp>
        <p:nvSpPr>
          <p:cNvPr id="159" name="Being versus Doing"/>
          <p:cNvSpPr txBox="1"/>
          <p:nvPr>
            <p:ph type="subTitle" sz="quarter" idx="1"/>
          </p:nvPr>
        </p:nvSpPr>
        <p:spPr>
          <a:prstGeom prst="rect">
            <a:avLst/>
          </a:prstGeom>
        </p:spPr>
        <p:txBody>
          <a:bodyPr/>
          <a:lstStyle>
            <a:lvl1pPr>
              <a:defRPr spc="300"/>
            </a:lvl1pPr>
          </a:lstStyle>
          <a:p>
            <a:pPr/>
            <a:r>
              <a:t>Being versus Doing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Prayer the cornerstone of evangelism…"/>
          <p:cNvSpPr txBox="1"/>
          <p:nvPr>
            <p:ph type="body" idx="1"/>
          </p:nvPr>
        </p:nvSpPr>
        <p:spPr>
          <a:xfrm>
            <a:off x="1257300" y="2287863"/>
            <a:ext cx="21869400" cy="9140274"/>
          </a:xfrm>
          <a:prstGeom prst="rect">
            <a:avLst/>
          </a:prstGeom>
        </p:spPr>
        <p:txBody>
          <a:bodyPr/>
          <a:lstStyle/>
          <a:p>
            <a:pPr marL="2176990" indent="-2037290" algn="l">
              <a:buClr>
                <a:srgbClr val="9A958E"/>
              </a:buClr>
              <a:buSzPct val="75000"/>
              <a:buFont typeface="Times Roman"/>
              <a:buChar char="•"/>
              <a:defRPr spc="300" sz="7700"/>
            </a:pPr>
            <a:r>
              <a:t>Prayer the cornerstone of evangelism</a:t>
            </a:r>
            <a:endParaRPr spc="308"/>
          </a:p>
          <a:p>
            <a:pPr marL="2176990" indent="-2037290" algn="l">
              <a:buClr>
                <a:srgbClr val="9A958E"/>
              </a:buClr>
              <a:buSzPct val="75000"/>
              <a:buFont typeface="Times Roman"/>
              <a:buChar char="•"/>
              <a:defRPr spc="300" sz="7700"/>
            </a:pPr>
            <a:r>
              <a:t>Through prayer, we shift our perspective</a:t>
            </a:r>
            <a:endParaRPr spc="308"/>
          </a:p>
          <a:p>
            <a:pPr marL="2176990" indent="-2037290" algn="l">
              <a:buClr>
                <a:srgbClr val="9A958E"/>
              </a:buClr>
              <a:buSzPct val="75000"/>
              <a:buFont typeface="Times Roman"/>
              <a:buChar char="•"/>
              <a:defRPr spc="300" sz="7700"/>
            </a:pPr>
            <a:r>
              <a:t>1 Thessalonians 5:17</a:t>
            </a:r>
            <a:endParaRPr spc="308"/>
          </a:p>
          <a:p>
            <a:pPr marL="2176990" indent="-2037290" algn="l">
              <a:buClr>
                <a:srgbClr val="9A958E"/>
              </a:buClr>
              <a:buSzPct val="75000"/>
              <a:buFont typeface="Times Roman"/>
              <a:buChar char="•"/>
              <a:defRPr spc="300" sz="7700"/>
            </a:pPr>
            <a:r>
              <a:t>hearts connected to God</a:t>
            </a:r>
            <a:endParaRPr spc="308"/>
          </a:p>
          <a:p>
            <a:pPr marL="2176990" indent="-2037290" algn="l">
              <a:buClr>
                <a:srgbClr val="9A958E"/>
              </a:buClr>
              <a:buSzPct val="75000"/>
              <a:buFont typeface="Times Roman"/>
              <a:buChar char="•"/>
              <a:defRPr spc="300" sz="7700"/>
            </a:pPr>
            <a:r>
              <a:t>equips and guides</a:t>
            </a:r>
          </a:p>
        </p:txBody>
      </p:sp>
      <p:sp>
        <p:nvSpPr>
          <p:cNvPr id="188" name="B. Prayer: Being Evangelism Principle #1"/>
          <p:cNvSpPr txBox="1"/>
          <p:nvPr>
            <p:ph type="title"/>
          </p:nvPr>
        </p:nvSpPr>
        <p:spPr>
          <a:prstGeom prst="rect">
            <a:avLst/>
          </a:prstGeom>
        </p:spPr>
        <p:txBody>
          <a:bodyPr/>
          <a:lstStyle>
            <a:lvl1pPr defTabSz="251306">
              <a:defRPr spc="97" sz="5723">
                <a:latin typeface="Futura Bold"/>
                <a:ea typeface="Futura Bold"/>
                <a:cs typeface="Futura Bold"/>
                <a:sym typeface="Futura Bold"/>
              </a:defRPr>
            </a:lvl1pPr>
          </a:lstStyle>
          <a:p>
            <a:pPr/>
            <a:r>
              <a:t>B. Prayer: Being Evangelism Principle #1</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animEffect filter="wipe(left)" transition="in">
                                      <p:cBhvr>
                                        <p:cTn id="7" dur="1000"/>
                                        <p:tgtEl>
                                          <p:spTgt spid="1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7">
                                            <p:txEl>
                                              <p:pRg st="0" end="0"/>
                                            </p:txEl>
                                          </p:spTgt>
                                        </p:tgtEl>
                                        <p:attrNameLst>
                                          <p:attrName>style.visibility</p:attrName>
                                        </p:attrNameLst>
                                      </p:cBhvr>
                                      <p:to>
                                        <p:strVal val="visible"/>
                                      </p:to>
                                    </p:set>
                                    <p:animEffect filter="wipe(left)" transition="in">
                                      <p:cBhvr>
                                        <p:cTn id="10" dur="1000"/>
                                        <p:tgtEl>
                                          <p:spTgt spid="187">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187">
                                            <p:txEl>
                                              <p:pRg st="1" end="1"/>
                                            </p:txEl>
                                          </p:spTgt>
                                        </p:tgtEl>
                                        <p:attrNameLst>
                                          <p:attrName>style.visibility</p:attrName>
                                        </p:attrNameLst>
                                      </p:cBhvr>
                                      <p:to>
                                        <p:strVal val="visible"/>
                                      </p:to>
                                    </p:set>
                                    <p:animEffect filter="wipe(left)" transition="in">
                                      <p:cBhvr>
                                        <p:cTn id="14" dur="1000"/>
                                        <p:tgtEl>
                                          <p:spTgt spid="18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187">
                                            <p:txEl>
                                              <p:pRg st="2" end="2"/>
                                            </p:txEl>
                                          </p:spTgt>
                                        </p:tgtEl>
                                        <p:attrNameLst>
                                          <p:attrName>style.visibility</p:attrName>
                                        </p:attrNameLst>
                                      </p:cBhvr>
                                      <p:to>
                                        <p:strVal val="visible"/>
                                      </p:to>
                                    </p:set>
                                    <p:animEffect filter="wipe(left)" transition="in">
                                      <p:cBhvr>
                                        <p:cTn id="19" dur="1000"/>
                                        <p:tgtEl>
                                          <p:spTgt spid="18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187">
                                            <p:txEl>
                                              <p:pRg st="3" end="3"/>
                                            </p:txEl>
                                          </p:spTgt>
                                        </p:tgtEl>
                                        <p:attrNameLst>
                                          <p:attrName>style.visibility</p:attrName>
                                        </p:attrNameLst>
                                      </p:cBhvr>
                                      <p:to>
                                        <p:strVal val="visible"/>
                                      </p:to>
                                    </p:set>
                                    <p:animEffect filter="wipe(left)" transition="in">
                                      <p:cBhvr>
                                        <p:cTn id="24" dur="1000"/>
                                        <p:tgtEl>
                                          <p:spTgt spid="18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187">
                                            <p:txEl>
                                              <p:pRg st="4" end="4"/>
                                            </p:txEl>
                                          </p:spTgt>
                                        </p:tgtEl>
                                        <p:attrNameLst>
                                          <p:attrName>style.visibility</p:attrName>
                                        </p:attrNameLst>
                                      </p:cBhvr>
                                      <p:to>
                                        <p:strVal val="visible"/>
                                      </p:to>
                                    </p:set>
                                    <p:animEffect filter="wipe(left)" transition="in">
                                      <p:cBhvr>
                                        <p:cTn id="29" dur="1000"/>
                                        <p:tgtEl>
                                          <p:spTgt spid="18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Pray Without Ceasing.png" descr="Pray Without Ceasing.png"/>
          <p:cNvPicPr>
            <a:picLocks noChangeAspect="1"/>
          </p:cNvPicPr>
          <p:nvPr/>
        </p:nvPicPr>
        <p:blipFill>
          <a:blip r:embed="rId3">
            <a:extLst/>
          </a:blip>
          <a:stretch>
            <a:fillRect/>
          </a:stretch>
        </p:blipFill>
        <p:spPr>
          <a:xfrm>
            <a:off x="3447993" y="249339"/>
            <a:ext cx="17488014" cy="132173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Romans 10:14-15 (NIV)…"/>
          <p:cNvSpPr txBox="1"/>
          <p:nvPr>
            <p:ph type="body" idx="1"/>
          </p:nvPr>
        </p:nvSpPr>
        <p:spPr>
          <a:xfrm>
            <a:off x="1257299" y="3583263"/>
            <a:ext cx="21869402" cy="6549474"/>
          </a:xfrm>
          <a:prstGeom prst="rect">
            <a:avLst/>
          </a:prstGeom>
        </p:spPr>
        <p:txBody>
          <a:bodyPr/>
          <a:lstStyle/>
          <a:p>
            <a:pPr marL="2176990" indent="-2037290" algn="l">
              <a:buClr>
                <a:srgbClr val="AC6254"/>
              </a:buClr>
              <a:buSzPct val="75000"/>
              <a:buFont typeface="Times Roman"/>
              <a:buChar char="•"/>
              <a:defRPr spc="300" sz="7700"/>
            </a:pPr>
            <a:r>
              <a:t>Romans 10:14-15 (NIV)</a:t>
            </a:r>
            <a:endParaRPr spc="308"/>
          </a:p>
          <a:p>
            <a:pPr marL="2176990" indent="-2037290" algn="l">
              <a:buClr>
                <a:srgbClr val="AC6254"/>
              </a:buClr>
              <a:buSzPct val="75000"/>
              <a:buFont typeface="Times Roman"/>
              <a:buChar char="•"/>
              <a:defRPr spc="300" sz="7700"/>
            </a:pPr>
            <a:r>
              <a:t>responsibility of every Christian</a:t>
            </a:r>
            <a:endParaRPr spc="308"/>
          </a:p>
          <a:p>
            <a:pPr marL="2176990" indent="-2037290" algn="l">
              <a:buClr>
                <a:srgbClr val="AC6254"/>
              </a:buClr>
              <a:buSzPct val="75000"/>
              <a:buFont typeface="Times Roman"/>
              <a:buChar char="•"/>
              <a:defRPr spc="300" sz="7700"/>
            </a:pPr>
            <a:r>
              <a:t>Matthew 28:19-20 (NIV)</a:t>
            </a:r>
            <a:endParaRPr spc="308"/>
          </a:p>
          <a:p>
            <a:pPr marL="2176990" indent="-2037290" algn="l">
              <a:buClr>
                <a:srgbClr val="AC6254"/>
              </a:buClr>
              <a:buSzPct val="75000"/>
              <a:buFont typeface="Times Roman"/>
              <a:buChar char="•"/>
              <a:defRPr spc="300" sz="7700"/>
            </a:pPr>
            <a:r>
              <a:t>share the message of salvation</a:t>
            </a:r>
            <a:endParaRPr spc="308"/>
          </a:p>
          <a:p>
            <a:pPr marL="2176990" indent="-2037290" algn="l">
              <a:buClr>
                <a:srgbClr val="AC6254"/>
              </a:buClr>
              <a:buSzPct val="75000"/>
              <a:buFont typeface="Times Roman"/>
              <a:buChar char="•"/>
              <a:defRPr spc="300" sz="7700"/>
            </a:pPr>
            <a:r>
              <a:t>love, grace, and truth</a:t>
            </a:r>
          </a:p>
        </p:txBody>
      </p:sp>
      <p:sp>
        <p:nvSpPr>
          <p:cNvPr id="197" name="C. Proclaim: Being Evangelism Principle #2"/>
          <p:cNvSpPr txBox="1"/>
          <p:nvPr>
            <p:ph type="title"/>
          </p:nvPr>
        </p:nvSpPr>
        <p:spPr>
          <a:prstGeom prst="rect">
            <a:avLst/>
          </a:prstGeom>
        </p:spPr>
        <p:txBody>
          <a:bodyPr/>
          <a:lstStyle>
            <a:lvl1pPr defTabSz="251306">
              <a:defRPr spc="97" sz="5723">
                <a:latin typeface="Futura Bold"/>
                <a:ea typeface="Futura Bold"/>
                <a:cs typeface="Futura Bold"/>
                <a:sym typeface="Futura Bold"/>
              </a:defRPr>
            </a:lvl1pPr>
          </a:lstStyle>
          <a:p>
            <a:pPr/>
            <a:r>
              <a:t>C. Proclaim: Being Evangelism Principle #2</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6">
                                            <p:bg/>
                                          </p:spTgt>
                                        </p:tgtEl>
                                        <p:attrNameLst>
                                          <p:attrName>style.visibility</p:attrName>
                                        </p:attrNameLst>
                                      </p:cBhvr>
                                      <p:to>
                                        <p:strVal val="visible"/>
                                      </p:to>
                                    </p:set>
                                    <p:animEffect filter="wipe(left)" transition="in">
                                      <p:cBhvr>
                                        <p:cTn id="7" dur="1000"/>
                                        <p:tgtEl>
                                          <p:spTgt spid="19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6">
                                            <p:txEl>
                                              <p:pRg st="0" end="0"/>
                                            </p:txEl>
                                          </p:spTgt>
                                        </p:tgtEl>
                                        <p:attrNameLst>
                                          <p:attrName>style.visibility</p:attrName>
                                        </p:attrNameLst>
                                      </p:cBhvr>
                                      <p:to>
                                        <p:strVal val="visible"/>
                                      </p:to>
                                    </p:set>
                                    <p:animEffect filter="wipe(left)" transition="in">
                                      <p:cBhvr>
                                        <p:cTn id="10" dur="1000"/>
                                        <p:tgtEl>
                                          <p:spTgt spid="196">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196">
                                            <p:txEl>
                                              <p:pRg st="1" end="1"/>
                                            </p:txEl>
                                          </p:spTgt>
                                        </p:tgtEl>
                                        <p:attrNameLst>
                                          <p:attrName>style.visibility</p:attrName>
                                        </p:attrNameLst>
                                      </p:cBhvr>
                                      <p:to>
                                        <p:strVal val="visible"/>
                                      </p:to>
                                    </p:set>
                                    <p:animEffect filter="wipe(left)" transition="in">
                                      <p:cBhvr>
                                        <p:cTn id="14" dur="1000"/>
                                        <p:tgtEl>
                                          <p:spTgt spid="19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196">
                                            <p:txEl>
                                              <p:pRg st="2" end="2"/>
                                            </p:txEl>
                                          </p:spTgt>
                                        </p:tgtEl>
                                        <p:attrNameLst>
                                          <p:attrName>style.visibility</p:attrName>
                                        </p:attrNameLst>
                                      </p:cBhvr>
                                      <p:to>
                                        <p:strVal val="visible"/>
                                      </p:to>
                                    </p:set>
                                    <p:animEffect filter="wipe(left)" transition="in">
                                      <p:cBhvr>
                                        <p:cTn id="19" dur="1000"/>
                                        <p:tgtEl>
                                          <p:spTgt spid="19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196">
                                            <p:txEl>
                                              <p:pRg st="3" end="3"/>
                                            </p:txEl>
                                          </p:spTgt>
                                        </p:tgtEl>
                                        <p:attrNameLst>
                                          <p:attrName>style.visibility</p:attrName>
                                        </p:attrNameLst>
                                      </p:cBhvr>
                                      <p:to>
                                        <p:strVal val="visible"/>
                                      </p:to>
                                    </p:set>
                                    <p:animEffect filter="wipe(left)" transition="in">
                                      <p:cBhvr>
                                        <p:cTn id="24" dur="1000"/>
                                        <p:tgtEl>
                                          <p:spTgt spid="19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196">
                                            <p:txEl>
                                              <p:pRg st="4" end="4"/>
                                            </p:txEl>
                                          </p:spTgt>
                                        </p:tgtEl>
                                        <p:attrNameLst>
                                          <p:attrName>style.visibility</p:attrName>
                                        </p:attrNameLst>
                                      </p:cBhvr>
                                      <p:to>
                                        <p:strVal val="visible"/>
                                      </p:to>
                                    </p:set>
                                    <p:animEffect filter="wipe(left)" transition="in">
                                      <p:cBhvr>
                                        <p:cTn id="29" dur="1000"/>
                                        <p:tgtEl>
                                          <p:spTgt spid="19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Romans 10:14 [widescreen].png" descr="Romans 10:14 [widescreen].png"/>
          <p:cNvPicPr>
            <a:picLocks noChangeAspect="1"/>
          </p:cNvPicPr>
          <p:nvPr/>
        </p:nvPicPr>
        <p:blipFill>
          <a:blip r:embed="rId2">
            <a:extLst/>
          </a:blip>
          <a:stretch>
            <a:fillRect/>
          </a:stretch>
        </p:blipFill>
        <p:spPr>
          <a:xfrm>
            <a:off x="459384" y="258404"/>
            <a:ext cx="23465231" cy="131991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3" name="7. What does Matthew 28:20 promise to believers in the context of evangelism?"/>
          <p:cNvSpPr txBox="1"/>
          <p:nvPr>
            <p:ph type="title"/>
          </p:nvPr>
        </p:nvSpPr>
        <p:spPr>
          <a:prstGeom prst="rect">
            <a:avLst/>
          </a:prstGeom>
        </p:spPr>
        <p:txBody>
          <a:bodyPr/>
          <a:lstStyle>
            <a:lvl1pPr>
              <a:lnSpc>
                <a:spcPct val="80000"/>
              </a:lnSpc>
              <a:defRPr spc="200" sz="10500"/>
            </a:lvl1pPr>
          </a:lstStyle>
          <a:p>
            <a:pPr/>
            <a:r>
              <a:t>7. What does Matthew 28:20 promise to believers in the context of evangelism?</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Perseverance in Evangelism:…"/>
          <p:cNvSpPr txBox="1"/>
          <p:nvPr>
            <p:ph type="body" idx="1"/>
          </p:nvPr>
        </p:nvSpPr>
        <p:spPr>
          <a:xfrm>
            <a:off x="1257300" y="3583263"/>
            <a:ext cx="21869402" cy="6549474"/>
          </a:xfrm>
          <a:prstGeom prst="rect">
            <a:avLst/>
          </a:prstGeom>
        </p:spPr>
        <p:txBody>
          <a:bodyPr/>
          <a:lstStyle/>
          <a:p>
            <a:pPr marL="2176990" indent="-2037290" algn="l">
              <a:buClr>
                <a:srgbClr val="9A958E"/>
              </a:buClr>
              <a:buSzPct val="75000"/>
              <a:buFont typeface="Times Roman"/>
              <a:buChar char="•"/>
              <a:defRPr spc="300" sz="7700"/>
            </a:pPr>
            <a:r>
              <a:t>Perseverance in Evangelism: </a:t>
            </a:r>
            <a:endParaRPr spc="308"/>
          </a:p>
          <a:p>
            <a:pPr marL="2176990" indent="-2037290" algn="l">
              <a:buClr>
                <a:srgbClr val="9A958E"/>
              </a:buClr>
              <a:buSzPct val="75000"/>
              <a:buFont typeface="Times Roman"/>
              <a:buChar char="•"/>
              <a:defRPr spc="300" sz="7700"/>
            </a:pPr>
            <a:r>
              <a:t>Biblical Assurance: </a:t>
            </a:r>
            <a:endParaRPr spc="308"/>
          </a:p>
          <a:p>
            <a:pPr marL="2176990" indent="-2037290" algn="l">
              <a:buClr>
                <a:srgbClr val="9A958E"/>
              </a:buClr>
              <a:buSzPct val="75000"/>
              <a:buFont typeface="Times Roman"/>
              <a:buChar char="•"/>
              <a:defRPr spc="300" sz="7700"/>
            </a:pPr>
            <a:r>
              <a:t>Evangelism as a Process: </a:t>
            </a:r>
            <a:endParaRPr spc="308"/>
          </a:p>
          <a:p>
            <a:pPr marL="2176990" indent="-2037290" algn="l">
              <a:buClr>
                <a:srgbClr val="9A958E"/>
              </a:buClr>
              <a:buSzPct val="75000"/>
              <a:buFont typeface="Times Roman"/>
              <a:buChar char="•"/>
              <a:defRPr spc="300" sz="7700"/>
            </a:pPr>
            <a:r>
              <a:t>Steadfastness and Commitment: </a:t>
            </a:r>
            <a:endParaRPr spc="308"/>
          </a:p>
          <a:p>
            <a:pPr marL="2176990" indent="-2037290" algn="l">
              <a:buClr>
                <a:srgbClr val="9A958E"/>
              </a:buClr>
              <a:buSzPct val="75000"/>
              <a:buFont typeface="Times Roman"/>
              <a:buChar char="•"/>
              <a:defRPr spc="300" sz="7700"/>
            </a:pPr>
            <a:r>
              <a:t>Continual Dedication:</a:t>
            </a:r>
          </a:p>
        </p:txBody>
      </p:sp>
      <p:sp>
        <p:nvSpPr>
          <p:cNvPr id="208" name="D. Perseverance: Being Evangelism Principle #3"/>
          <p:cNvSpPr txBox="1"/>
          <p:nvPr>
            <p:ph type="title"/>
          </p:nvPr>
        </p:nvSpPr>
        <p:spPr>
          <a:prstGeom prst="rect">
            <a:avLst/>
          </a:prstGeom>
        </p:spPr>
        <p:txBody>
          <a:bodyPr/>
          <a:lstStyle>
            <a:lvl1pPr defTabSz="251306">
              <a:defRPr spc="97" sz="5723">
                <a:latin typeface="Futura Bold"/>
                <a:ea typeface="Futura Bold"/>
                <a:cs typeface="Futura Bold"/>
                <a:sym typeface="Futura Bold"/>
              </a:defRPr>
            </a:lvl1pPr>
          </a:lstStyle>
          <a:p>
            <a:pPr/>
            <a:r>
              <a:t>D. Perseverance: Being Evangelism Principle #3</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7">
                                            <p:bg/>
                                          </p:spTgt>
                                        </p:tgtEl>
                                        <p:attrNameLst>
                                          <p:attrName>style.visibility</p:attrName>
                                        </p:attrNameLst>
                                      </p:cBhvr>
                                      <p:to>
                                        <p:strVal val="visible"/>
                                      </p:to>
                                    </p:set>
                                    <p:animEffect filter="wipe(left)" transition="in">
                                      <p:cBhvr>
                                        <p:cTn id="7" dur="1000"/>
                                        <p:tgtEl>
                                          <p:spTgt spid="20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7">
                                            <p:txEl>
                                              <p:pRg st="0" end="0"/>
                                            </p:txEl>
                                          </p:spTgt>
                                        </p:tgtEl>
                                        <p:attrNameLst>
                                          <p:attrName>style.visibility</p:attrName>
                                        </p:attrNameLst>
                                      </p:cBhvr>
                                      <p:to>
                                        <p:strVal val="visible"/>
                                      </p:to>
                                    </p:set>
                                    <p:animEffect filter="wipe(left)" transition="in">
                                      <p:cBhvr>
                                        <p:cTn id="10" dur="1000"/>
                                        <p:tgtEl>
                                          <p:spTgt spid="207">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07">
                                            <p:txEl>
                                              <p:pRg st="1" end="1"/>
                                            </p:txEl>
                                          </p:spTgt>
                                        </p:tgtEl>
                                        <p:attrNameLst>
                                          <p:attrName>style.visibility</p:attrName>
                                        </p:attrNameLst>
                                      </p:cBhvr>
                                      <p:to>
                                        <p:strVal val="visible"/>
                                      </p:to>
                                    </p:set>
                                    <p:animEffect filter="wipe(left)" transition="in">
                                      <p:cBhvr>
                                        <p:cTn id="14" dur="1000"/>
                                        <p:tgtEl>
                                          <p:spTgt spid="20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07">
                                            <p:txEl>
                                              <p:pRg st="2" end="2"/>
                                            </p:txEl>
                                          </p:spTgt>
                                        </p:tgtEl>
                                        <p:attrNameLst>
                                          <p:attrName>style.visibility</p:attrName>
                                        </p:attrNameLst>
                                      </p:cBhvr>
                                      <p:to>
                                        <p:strVal val="visible"/>
                                      </p:to>
                                    </p:set>
                                    <p:animEffect filter="wipe(left)" transition="in">
                                      <p:cBhvr>
                                        <p:cTn id="19" dur="1000"/>
                                        <p:tgtEl>
                                          <p:spTgt spid="20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207">
                                            <p:txEl>
                                              <p:pRg st="3" end="3"/>
                                            </p:txEl>
                                          </p:spTgt>
                                        </p:tgtEl>
                                        <p:attrNameLst>
                                          <p:attrName>style.visibility</p:attrName>
                                        </p:attrNameLst>
                                      </p:cBhvr>
                                      <p:to>
                                        <p:strVal val="visible"/>
                                      </p:to>
                                    </p:set>
                                    <p:animEffect filter="wipe(left)" transition="in">
                                      <p:cBhvr>
                                        <p:cTn id="24" dur="1000"/>
                                        <p:tgtEl>
                                          <p:spTgt spid="20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207">
                                            <p:txEl>
                                              <p:pRg st="4" end="4"/>
                                            </p:txEl>
                                          </p:spTgt>
                                        </p:tgtEl>
                                        <p:attrNameLst>
                                          <p:attrName>style.visibility</p:attrName>
                                        </p:attrNameLst>
                                      </p:cBhvr>
                                      <p:to>
                                        <p:strVal val="visible"/>
                                      </p:to>
                                    </p:set>
                                    <p:animEffect filter="wipe(left)" transition="in">
                                      <p:cBhvr>
                                        <p:cTn id="29" dur="1000"/>
                                        <p:tgtEl>
                                          <p:spTgt spid="20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1 Corinthians 15:58 [widescreen].png" descr="1 Corinthians 15:58 [widescreen].png"/>
          <p:cNvPicPr>
            <a:picLocks noChangeAspect="1"/>
          </p:cNvPicPr>
          <p:nvPr/>
        </p:nvPicPr>
        <p:blipFill>
          <a:blip r:embed="rId3">
            <a:extLst/>
          </a:blip>
          <a:stretch>
            <a:fillRect/>
          </a:stretch>
        </p:blipFill>
        <p:spPr>
          <a:xfrm>
            <a:off x="469467" y="264075"/>
            <a:ext cx="23445066" cy="131878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16" name="1. What principle of &quot;Being Evangelism&quot; does Galatians 6:9 (NIV) emphasize?"/>
          <p:cNvSpPr txBox="1"/>
          <p:nvPr>
            <p:ph type="title"/>
          </p:nvPr>
        </p:nvSpPr>
        <p:spPr>
          <a:prstGeom prst="rect">
            <a:avLst/>
          </a:prstGeom>
        </p:spPr>
        <p:txBody>
          <a:bodyPr/>
          <a:lstStyle>
            <a:lvl1pPr defTabSz="641223">
              <a:lnSpc>
                <a:spcPct val="80000"/>
              </a:lnSpc>
              <a:defRPr spc="200" sz="10300"/>
            </a:lvl1pPr>
          </a:lstStyle>
          <a:p>
            <a:pPr/>
            <a:r>
              <a:t>1. What principle of "Being Evangelism" does Galatians 6:9 (NIV) emphasize?</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20" name="2. How is evangelism described in terms of its duration and commitment?"/>
          <p:cNvSpPr txBox="1"/>
          <p:nvPr>
            <p:ph type="title"/>
          </p:nvPr>
        </p:nvSpPr>
        <p:spPr>
          <a:prstGeom prst="rect">
            <a:avLst/>
          </a:prstGeom>
        </p:spPr>
        <p:txBody>
          <a:bodyPr/>
          <a:lstStyle>
            <a:lvl1pPr>
              <a:lnSpc>
                <a:spcPct val="80000"/>
              </a:lnSpc>
              <a:defRPr spc="200" sz="10500"/>
            </a:lvl1pPr>
          </a:lstStyle>
          <a:p>
            <a:pPr/>
            <a:r>
              <a:t>2. How is evangelism described in terms of its duration and commitment?</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24" name="3. What does 1 Corinthians 15:58 (NIV) encourage in evangelism?"/>
          <p:cNvSpPr txBox="1"/>
          <p:nvPr>
            <p:ph type="title"/>
          </p:nvPr>
        </p:nvSpPr>
        <p:spPr>
          <a:prstGeom prst="rect">
            <a:avLst/>
          </a:prstGeom>
        </p:spPr>
        <p:txBody>
          <a:bodyPr/>
          <a:lstStyle>
            <a:lvl1pPr>
              <a:lnSpc>
                <a:spcPct val="80000"/>
              </a:lnSpc>
              <a:defRPr spc="200" sz="10500"/>
            </a:lvl1pPr>
          </a:lstStyle>
          <a:p>
            <a:pPr/>
            <a:r>
              <a:t>3. What does 1 Corinthians 15:58 (NIV) encourage in evangelism?</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Evangelism is not simply what we do, it is who we are."/>
          <p:cNvSpPr txBox="1"/>
          <p:nvPr>
            <p:ph type="title"/>
          </p:nvPr>
        </p:nvSpPr>
        <p:spPr>
          <a:prstGeom prst="rect">
            <a:avLst/>
          </a:prstGeom>
        </p:spPr>
        <p:txBody>
          <a:bodyPr/>
          <a:lstStyle>
            <a:lvl1pPr>
              <a:lnSpc>
                <a:spcPct val="80000"/>
              </a:lnSpc>
              <a:defRPr spc="200" sz="10500"/>
            </a:lvl1pPr>
          </a:lstStyle>
          <a:p>
            <a:pPr/>
            <a:r>
              <a:t>Evangelism is not simply what we do, it is who we are.</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faith at their own pace…"/>
          <p:cNvSpPr txBox="1"/>
          <p:nvPr>
            <p:ph type="body" idx="1"/>
          </p:nvPr>
        </p:nvSpPr>
        <p:spPr>
          <a:xfrm>
            <a:off x="1257300" y="3583263"/>
            <a:ext cx="21869402" cy="6549474"/>
          </a:xfrm>
          <a:prstGeom prst="rect">
            <a:avLst/>
          </a:prstGeom>
        </p:spPr>
        <p:txBody>
          <a:bodyPr/>
          <a:lstStyle/>
          <a:p>
            <a:pPr marL="2176990" indent="-2037290" algn="l">
              <a:buClr>
                <a:srgbClr val="9A958E"/>
              </a:buClr>
              <a:buSzPct val="75000"/>
              <a:buFont typeface="Times Roman"/>
              <a:buChar char="•"/>
              <a:defRPr spc="300" sz="7700"/>
            </a:pPr>
            <a:r>
              <a:t>faith at their own pace</a:t>
            </a:r>
            <a:endParaRPr spc="308"/>
          </a:p>
          <a:p>
            <a:pPr marL="2176990" indent="-2037290" algn="l">
              <a:buClr>
                <a:srgbClr val="9A958E"/>
              </a:buClr>
              <a:buSzPct val="75000"/>
              <a:buFont typeface="Times Roman"/>
              <a:buChar char="•"/>
              <a:defRPr spc="300" sz="7700"/>
            </a:pPr>
            <a:r>
              <a:t>plant and water</a:t>
            </a:r>
            <a:endParaRPr spc="308"/>
          </a:p>
          <a:p>
            <a:pPr marL="2176990" indent="-2037290" algn="l">
              <a:buClr>
                <a:srgbClr val="9A958E"/>
              </a:buClr>
              <a:buSzPct val="75000"/>
              <a:buFont typeface="Times Roman"/>
              <a:buChar char="•"/>
              <a:defRPr spc="300" sz="7700"/>
            </a:pPr>
            <a:r>
              <a:t>empathy and understanding</a:t>
            </a:r>
            <a:endParaRPr spc="308"/>
          </a:p>
          <a:p>
            <a:pPr marL="2176990" indent="-2037290" algn="l">
              <a:buClr>
                <a:srgbClr val="9A958E"/>
              </a:buClr>
              <a:buSzPct val="75000"/>
              <a:buFont typeface="Times Roman"/>
              <a:buChar char="•"/>
              <a:defRPr spc="300" sz="7700"/>
            </a:pPr>
            <a:r>
              <a:t>sharing and living our faith</a:t>
            </a:r>
            <a:endParaRPr spc="308"/>
          </a:p>
          <a:p>
            <a:pPr marL="2176990" indent="-2037290" algn="l">
              <a:buClr>
                <a:srgbClr val="9A958E"/>
              </a:buClr>
              <a:buSzPct val="75000"/>
              <a:buFont typeface="Times Roman"/>
              <a:buChar char="•"/>
              <a:defRPr spc="300" sz="7700"/>
            </a:pPr>
            <a:r>
              <a:t>God's timing</a:t>
            </a:r>
          </a:p>
        </p:txBody>
      </p:sp>
      <p:sp>
        <p:nvSpPr>
          <p:cNvPr id="229" name="E. Patience: Being Evangelism Principle #4"/>
          <p:cNvSpPr txBox="1"/>
          <p:nvPr>
            <p:ph type="title"/>
          </p:nvPr>
        </p:nvSpPr>
        <p:spPr>
          <a:prstGeom prst="rect">
            <a:avLst/>
          </a:prstGeom>
        </p:spPr>
        <p:txBody>
          <a:bodyPr/>
          <a:lstStyle>
            <a:lvl1pPr defTabSz="251306">
              <a:defRPr spc="97" sz="5723">
                <a:latin typeface="Futura Bold"/>
                <a:ea typeface="Futura Bold"/>
                <a:cs typeface="Futura Bold"/>
                <a:sym typeface="Futura Bold"/>
              </a:defRPr>
            </a:lvl1pPr>
          </a:lstStyle>
          <a:p>
            <a:pPr/>
            <a:r>
              <a:t>E. Patience: Being Evangelism Principle #4</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8">
                                            <p:bg/>
                                          </p:spTgt>
                                        </p:tgtEl>
                                        <p:attrNameLst>
                                          <p:attrName>style.visibility</p:attrName>
                                        </p:attrNameLst>
                                      </p:cBhvr>
                                      <p:to>
                                        <p:strVal val="visible"/>
                                      </p:to>
                                    </p:set>
                                    <p:animEffect filter="wipe(left)" transition="in">
                                      <p:cBhvr>
                                        <p:cTn id="7" dur="1000"/>
                                        <p:tgtEl>
                                          <p:spTgt spid="22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8">
                                            <p:txEl>
                                              <p:pRg st="0" end="0"/>
                                            </p:txEl>
                                          </p:spTgt>
                                        </p:tgtEl>
                                        <p:attrNameLst>
                                          <p:attrName>style.visibility</p:attrName>
                                        </p:attrNameLst>
                                      </p:cBhvr>
                                      <p:to>
                                        <p:strVal val="visible"/>
                                      </p:to>
                                    </p:set>
                                    <p:animEffect filter="wipe(left)" transition="in">
                                      <p:cBhvr>
                                        <p:cTn id="10" dur="1000"/>
                                        <p:tgtEl>
                                          <p:spTgt spid="2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8">
                                            <p:txEl>
                                              <p:pRg st="1" end="1"/>
                                            </p:txEl>
                                          </p:spTgt>
                                        </p:tgtEl>
                                        <p:attrNameLst>
                                          <p:attrName>style.visibility</p:attrName>
                                        </p:attrNameLst>
                                      </p:cBhvr>
                                      <p:to>
                                        <p:strVal val="visible"/>
                                      </p:to>
                                    </p:set>
                                    <p:animEffect filter="wipe(left)" transition="in">
                                      <p:cBhvr>
                                        <p:cTn id="15" dur="1000"/>
                                        <p:tgtEl>
                                          <p:spTgt spid="2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28">
                                            <p:txEl>
                                              <p:pRg st="2" end="2"/>
                                            </p:txEl>
                                          </p:spTgt>
                                        </p:tgtEl>
                                        <p:attrNameLst>
                                          <p:attrName>style.visibility</p:attrName>
                                        </p:attrNameLst>
                                      </p:cBhvr>
                                      <p:to>
                                        <p:strVal val="visible"/>
                                      </p:to>
                                    </p:set>
                                    <p:animEffect filter="wipe(left)" transition="in">
                                      <p:cBhvr>
                                        <p:cTn id="20" dur="1000"/>
                                        <p:tgtEl>
                                          <p:spTgt spid="2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28">
                                            <p:txEl>
                                              <p:pRg st="3" end="3"/>
                                            </p:txEl>
                                          </p:spTgt>
                                        </p:tgtEl>
                                        <p:attrNameLst>
                                          <p:attrName>style.visibility</p:attrName>
                                        </p:attrNameLst>
                                      </p:cBhvr>
                                      <p:to>
                                        <p:strVal val="visible"/>
                                      </p:to>
                                    </p:set>
                                    <p:animEffect filter="wipe(left)" transition="in">
                                      <p:cBhvr>
                                        <p:cTn id="25" dur="1000"/>
                                        <p:tgtEl>
                                          <p:spTgt spid="2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28">
                                            <p:txEl>
                                              <p:pRg st="4" end="4"/>
                                            </p:txEl>
                                          </p:spTgt>
                                        </p:tgtEl>
                                        <p:attrNameLst>
                                          <p:attrName>style.visibility</p:attrName>
                                        </p:attrNameLst>
                                      </p:cBhvr>
                                      <p:to>
                                        <p:strVal val="visible"/>
                                      </p:to>
                                    </p:set>
                                    <p:animEffect filter="wipe(left)" transition="in">
                                      <p:cBhvr>
                                        <p:cTn id="30" dur="1000"/>
                                        <p:tgtEl>
                                          <p:spTgt spid="22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God Makes it Grow.png" descr="God Makes it Grow.png"/>
          <p:cNvPicPr>
            <a:picLocks noChangeAspect="1"/>
          </p:cNvPicPr>
          <p:nvPr/>
        </p:nvPicPr>
        <p:blipFill>
          <a:blip r:embed="rId3">
            <a:extLst/>
          </a:blip>
          <a:stretch>
            <a:fillRect/>
          </a:stretch>
        </p:blipFill>
        <p:spPr>
          <a:xfrm>
            <a:off x="4422049" y="250042"/>
            <a:ext cx="15539902" cy="132159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37" name="4. What role does patience play in the context of Being Evangelism?"/>
          <p:cNvSpPr txBox="1"/>
          <p:nvPr>
            <p:ph type="title"/>
          </p:nvPr>
        </p:nvSpPr>
        <p:spPr>
          <a:xfrm>
            <a:off x="1257300" y="800445"/>
            <a:ext cx="21869400" cy="5016501"/>
          </a:xfrm>
          <a:prstGeom prst="rect">
            <a:avLst/>
          </a:prstGeom>
        </p:spPr>
        <p:txBody>
          <a:bodyPr/>
          <a:lstStyle>
            <a:lvl1pPr>
              <a:lnSpc>
                <a:spcPct val="80000"/>
              </a:lnSpc>
              <a:defRPr spc="200" sz="10500"/>
            </a:lvl1pPr>
          </a:lstStyle>
          <a:p>
            <a:pPr/>
            <a:r>
              <a:t>4. What role does patience play in the context of Being Evangelism?</a:t>
            </a:r>
          </a:p>
        </p:txBody>
      </p:sp>
      <p:sp>
        <p:nvSpPr>
          <p:cNvPr id="238" name="Patience is crucial in Evangelism as it allows believers to wait calmly for someone to come to faith. It also manifests as empathy and understanding, allowing people to wrestle with their thoughts, doubts, and questions."/>
          <p:cNvSpPr txBox="1"/>
          <p:nvPr/>
        </p:nvSpPr>
        <p:spPr>
          <a:xfrm>
            <a:off x="801422" y="6148777"/>
            <a:ext cx="22781156" cy="652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7500">
                <a:solidFill>
                  <a:srgbClr val="000000"/>
                </a:solidFill>
                <a:latin typeface="+mn-lt"/>
                <a:ea typeface="+mn-ea"/>
                <a:cs typeface="+mn-cs"/>
                <a:sym typeface="Helvetica Neue"/>
              </a:defRPr>
            </a:lvl1pPr>
          </a:lstStyle>
          <a:p>
            <a:pPr/>
            <a:r>
              <a:t>Patience is crucial in Evangelism as it allows believers to wait calmly for someone to come to faith. It also manifests as empathy and understanding, allowing people to wrestle with their thoughts, doubts, and questions.</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42" name="5. How are patience and perseverance different in their functions within evangelism?"/>
          <p:cNvSpPr txBox="1"/>
          <p:nvPr>
            <p:ph type="title"/>
          </p:nvPr>
        </p:nvSpPr>
        <p:spPr>
          <a:xfrm>
            <a:off x="1257300" y="634693"/>
            <a:ext cx="21869400" cy="5016501"/>
          </a:xfrm>
          <a:prstGeom prst="rect">
            <a:avLst/>
          </a:prstGeom>
        </p:spPr>
        <p:txBody>
          <a:bodyPr/>
          <a:lstStyle>
            <a:lvl1pPr defTabSz="582929">
              <a:lnSpc>
                <a:spcPct val="80000"/>
              </a:lnSpc>
              <a:defRPr spc="99" sz="9400"/>
            </a:lvl1pPr>
          </a:lstStyle>
          <a:p>
            <a:pPr/>
            <a:r>
              <a:t>5. How are patience and perseverance different in their functions within evangelism?</a:t>
            </a:r>
          </a:p>
        </p:txBody>
      </p:sp>
      <p:sp>
        <p:nvSpPr>
          <p:cNvPr id="243" name="Perseverance refers to the continued effort to do or achieve something despite difficulties, failure, or opposition, while patience is the capacity to wait calmly for someone to come to faith. In evangelism, perseverance is consistently sharing the gospe"/>
          <p:cNvSpPr txBox="1"/>
          <p:nvPr/>
        </p:nvSpPr>
        <p:spPr>
          <a:xfrm>
            <a:off x="1257300" y="5324813"/>
            <a:ext cx="21869401" cy="78190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5500">
                <a:solidFill>
                  <a:srgbClr val="000000"/>
                </a:solidFill>
                <a:latin typeface="+mn-lt"/>
                <a:ea typeface="+mn-ea"/>
                <a:cs typeface="+mn-cs"/>
                <a:sym typeface="Helvetica Neue"/>
              </a:defRPr>
            </a:lvl1pPr>
          </a:lstStyle>
          <a:p>
            <a:pPr/>
            <a:r>
              <a:t>Perseverance refers to the continued effort to do or achieve something despite difficulties, failure, or opposition, while patience is the capacity to wait calmly for someone to come to faith. In evangelism, perseverance is consistently sharing the gospel and living out our faith, even when we face rejection, indifference, or hostility. In contrast, patience is about waiting on God's timing to transform hearts and minds without becoming disheartened by an apparent lack of progress.</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a call to action…"/>
          <p:cNvSpPr txBox="1"/>
          <p:nvPr>
            <p:ph type="body" idx="1"/>
          </p:nvPr>
        </p:nvSpPr>
        <p:spPr>
          <a:xfrm>
            <a:off x="1257299" y="3583263"/>
            <a:ext cx="21869402" cy="6549474"/>
          </a:xfrm>
          <a:prstGeom prst="rect">
            <a:avLst/>
          </a:prstGeom>
        </p:spPr>
        <p:txBody>
          <a:bodyPr/>
          <a:lstStyle/>
          <a:p>
            <a:pPr marL="2176990" indent="-2037290" algn="l">
              <a:buClr>
                <a:srgbClr val="9A958E"/>
              </a:buClr>
              <a:buSzPct val="75000"/>
              <a:buFont typeface="Times Roman"/>
              <a:buChar char="•"/>
              <a:defRPr spc="300" sz="7700"/>
            </a:pPr>
            <a:r>
              <a:t>a call to action </a:t>
            </a:r>
            <a:endParaRPr spc="308"/>
          </a:p>
          <a:p>
            <a:pPr marL="2176990" indent="-2037290" algn="l">
              <a:buClr>
                <a:srgbClr val="9A958E"/>
              </a:buClr>
              <a:buSzPct val="75000"/>
              <a:buFont typeface="Times Roman"/>
              <a:buChar char="•"/>
              <a:defRPr spc="300" sz="7700"/>
            </a:pPr>
            <a:r>
              <a:t>not for ourselves alone</a:t>
            </a:r>
            <a:endParaRPr spc="308"/>
          </a:p>
          <a:p>
            <a:pPr marL="2176990" indent="-2037290" algn="l">
              <a:buClr>
                <a:srgbClr val="9A958E"/>
              </a:buClr>
              <a:buSzPct val="75000"/>
              <a:buFont typeface="Times Roman"/>
              <a:buChar char="•"/>
              <a:defRPr spc="300" sz="7700"/>
            </a:pPr>
            <a:r>
              <a:t>The Urgency of Evangelism</a:t>
            </a:r>
            <a:endParaRPr spc="308"/>
          </a:p>
          <a:p>
            <a:pPr marL="2176990" indent="-2037290" algn="l">
              <a:buClr>
                <a:srgbClr val="9A958E"/>
              </a:buClr>
              <a:buSzPct val="75000"/>
              <a:buFont typeface="Times Roman"/>
              <a:buChar char="•"/>
              <a:defRPr spc="300" sz="7700"/>
            </a:pPr>
            <a:r>
              <a:t>Embracing our Role</a:t>
            </a:r>
            <a:endParaRPr spc="308"/>
          </a:p>
          <a:p>
            <a:pPr marL="2176990" indent="-2037290" algn="l">
              <a:buClr>
                <a:srgbClr val="9A958E"/>
              </a:buClr>
              <a:buSzPct val="75000"/>
              <a:buFont typeface="Times Roman"/>
              <a:buChar char="•"/>
              <a:defRPr spc="300" sz="7700"/>
            </a:pPr>
            <a:r>
              <a:t>we are not alone</a:t>
            </a:r>
          </a:p>
        </p:txBody>
      </p:sp>
      <p:sp>
        <p:nvSpPr>
          <p:cNvPr id="248" name="F. If Not Us Then, Who?"/>
          <p:cNvSpPr txBox="1"/>
          <p:nvPr>
            <p:ph type="title"/>
          </p:nvPr>
        </p:nvSpPr>
        <p:spPr>
          <a:prstGeom prst="rect">
            <a:avLst/>
          </a:prstGeom>
        </p:spPr>
        <p:txBody>
          <a:bodyPr/>
          <a:lstStyle>
            <a:lvl1pPr defTabSz="251306">
              <a:defRPr spc="97" sz="5723">
                <a:latin typeface="Futura Bold"/>
                <a:ea typeface="Futura Bold"/>
                <a:cs typeface="Futura Bold"/>
                <a:sym typeface="Futura Bold"/>
              </a:defRPr>
            </a:lvl1pPr>
          </a:lstStyle>
          <a:p>
            <a:pPr/>
            <a:r>
              <a:t>F. If Not Us Then, Who?</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bg/>
                                          </p:spTgt>
                                        </p:tgtEl>
                                        <p:attrNameLst>
                                          <p:attrName>style.visibility</p:attrName>
                                        </p:attrNameLst>
                                      </p:cBhvr>
                                      <p:to>
                                        <p:strVal val="visible"/>
                                      </p:to>
                                    </p:set>
                                    <p:animEffect filter="wipe(left)" transition="in">
                                      <p:cBhvr>
                                        <p:cTn id="7" dur="1000"/>
                                        <p:tgtEl>
                                          <p:spTgt spid="24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7">
                                            <p:txEl>
                                              <p:pRg st="0" end="0"/>
                                            </p:txEl>
                                          </p:spTgt>
                                        </p:tgtEl>
                                        <p:attrNameLst>
                                          <p:attrName>style.visibility</p:attrName>
                                        </p:attrNameLst>
                                      </p:cBhvr>
                                      <p:to>
                                        <p:strVal val="visible"/>
                                      </p:to>
                                    </p:set>
                                    <p:animEffect filter="wipe(left)" transition="in">
                                      <p:cBhvr>
                                        <p:cTn id="10" dur="1000"/>
                                        <p:tgtEl>
                                          <p:spTgt spid="247">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47">
                                            <p:txEl>
                                              <p:pRg st="1" end="1"/>
                                            </p:txEl>
                                          </p:spTgt>
                                        </p:tgtEl>
                                        <p:attrNameLst>
                                          <p:attrName>style.visibility</p:attrName>
                                        </p:attrNameLst>
                                      </p:cBhvr>
                                      <p:to>
                                        <p:strVal val="visible"/>
                                      </p:to>
                                    </p:set>
                                    <p:animEffect filter="wipe(left)" transition="in">
                                      <p:cBhvr>
                                        <p:cTn id="14" dur="1000"/>
                                        <p:tgtEl>
                                          <p:spTgt spid="24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47">
                                            <p:txEl>
                                              <p:pRg st="2" end="2"/>
                                            </p:txEl>
                                          </p:spTgt>
                                        </p:tgtEl>
                                        <p:attrNameLst>
                                          <p:attrName>style.visibility</p:attrName>
                                        </p:attrNameLst>
                                      </p:cBhvr>
                                      <p:to>
                                        <p:strVal val="visible"/>
                                      </p:to>
                                    </p:set>
                                    <p:animEffect filter="wipe(left)" transition="in">
                                      <p:cBhvr>
                                        <p:cTn id="19" dur="1000"/>
                                        <p:tgtEl>
                                          <p:spTgt spid="24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247">
                                            <p:txEl>
                                              <p:pRg st="3" end="3"/>
                                            </p:txEl>
                                          </p:spTgt>
                                        </p:tgtEl>
                                        <p:attrNameLst>
                                          <p:attrName>style.visibility</p:attrName>
                                        </p:attrNameLst>
                                      </p:cBhvr>
                                      <p:to>
                                        <p:strVal val="visible"/>
                                      </p:to>
                                    </p:set>
                                    <p:animEffect filter="wipe(left)" transition="in">
                                      <p:cBhvr>
                                        <p:cTn id="24" dur="1000"/>
                                        <p:tgtEl>
                                          <p:spTgt spid="24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247">
                                            <p:txEl>
                                              <p:pRg st="4" end="4"/>
                                            </p:txEl>
                                          </p:spTgt>
                                        </p:tgtEl>
                                        <p:attrNameLst>
                                          <p:attrName>style.visibility</p:attrName>
                                        </p:attrNameLst>
                                      </p:cBhvr>
                                      <p:to>
                                        <p:strVal val="visible"/>
                                      </p:to>
                                    </p:set>
                                    <p:animEffect filter="wipe(left)" transition="in">
                                      <p:cBhvr>
                                        <p:cTn id="29" dur="1000"/>
                                        <p:tgtEl>
                                          <p:spTgt spid="24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1 Corinthians 1:27 (ESV)…"/>
          <p:cNvSpPr txBox="1"/>
          <p:nvPr/>
        </p:nvSpPr>
        <p:spPr>
          <a:xfrm>
            <a:off x="1689780" y="7073899"/>
            <a:ext cx="21046487"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10500">
                <a:solidFill>
                  <a:srgbClr val="000000"/>
                </a:solidFill>
                <a:latin typeface="+mj-lt"/>
                <a:ea typeface="+mj-ea"/>
                <a:cs typeface="+mj-cs"/>
                <a:sym typeface="Helvetica"/>
              </a:defRPr>
            </a:pPr>
            <a:r>
              <a:t>1 Corinthians 1:27 (ESV)</a:t>
            </a:r>
            <a:endParaRPr b="0"/>
          </a:p>
          <a:p>
            <a:pPr defTabSz="457200">
              <a:defRPr sz="7000">
                <a:solidFill>
                  <a:srgbClr val="000000"/>
                </a:solidFill>
                <a:latin typeface="+mj-lt"/>
                <a:ea typeface="+mj-ea"/>
                <a:cs typeface="+mj-cs"/>
                <a:sym typeface="Helvetica"/>
              </a:defRPr>
            </a:pPr>
            <a:r>
              <a:rPr b="1"/>
              <a:t>27</a:t>
            </a:r>
            <a:r>
              <a:t> But God chose what is foolish in the world to shame the wise; God chose what is weak in the world to shame the strong;</a:t>
            </a:r>
          </a:p>
        </p:txBody>
      </p:sp>
      <p:sp>
        <p:nvSpPr>
          <p:cNvPr id="253" name="God doesn’t call the qualified;…"/>
          <p:cNvSpPr txBox="1"/>
          <p:nvPr/>
        </p:nvSpPr>
        <p:spPr>
          <a:xfrm>
            <a:off x="1673519" y="971704"/>
            <a:ext cx="21036962" cy="3602903"/>
          </a:xfrm>
          <a:prstGeom prst="rect">
            <a:avLst/>
          </a:prstGeom>
          <a:gradFill>
            <a:gsLst>
              <a:gs pos="0">
                <a:srgbClr val="D6735F"/>
              </a:gs>
              <a:gs pos="100000">
                <a:schemeClr val="accent5">
                  <a:hueOff val="-137602"/>
                  <a:satOff val="54726"/>
                  <a:lumOff val="23352"/>
                </a:schemeClr>
              </a:gs>
            </a:gsLst>
            <a:lin ang="16200000"/>
          </a:gradFill>
          <a:ln>
            <a:solidFill>
              <a:srgbClr val="C67868"/>
            </a:solidFill>
          </a:ln>
          <a:extLst>
            <a:ext uri="{C572A759-6A51-4108-AA02-DFA0A04FC94B}">
              <ma14:wrappingTextBoxFlag xmlns:ma14="http://schemas.microsoft.com/office/mac/drawingml/2011/main" val="1"/>
            </a:ext>
          </a:extLst>
        </p:spPr>
        <p:txBody>
          <a:bodyPr lIns="50800" tIns="50800" rIns="50800" bIns="50800">
            <a:spAutoFit/>
          </a:bodyPr>
          <a:lstStyle/>
          <a:p>
            <a:pPr>
              <a:defRPr sz="10500">
                <a:solidFill>
                  <a:srgbClr val="072B5B"/>
                </a:solidFill>
              </a:defRPr>
            </a:pPr>
            <a:r>
              <a:t>God doesn’t call the </a:t>
            </a:r>
            <a:r>
              <a:rPr>
                <a:latin typeface="Futura Bold"/>
                <a:ea typeface="Futura Bold"/>
                <a:cs typeface="Futura Bold"/>
                <a:sym typeface="Futura Bold"/>
              </a:rPr>
              <a:t>qualified</a:t>
            </a:r>
            <a:r>
              <a:t>; </a:t>
            </a:r>
          </a:p>
          <a:p>
            <a:pPr>
              <a:defRPr sz="10500">
                <a:solidFill>
                  <a:srgbClr val="072B5B"/>
                </a:solidFill>
              </a:defRPr>
            </a:pPr>
            <a:r>
              <a:t>God </a:t>
            </a:r>
            <a:r>
              <a:rPr>
                <a:latin typeface="Futura Bold"/>
                <a:ea typeface="Futura Bold"/>
                <a:cs typeface="Futura Bold"/>
                <a:sym typeface="Futura Bold"/>
              </a:rPr>
              <a:t>qualifies</a:t>
            </a:r>
            <a:r>
              <a:t> the called</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57" name="6. What does the phrase &quot;If not us, then who?&quot; signify in the context of evangelism?"/>
          <p:cNvSpPr txBox="1"/>
          <p:nvPr>
            <p:ph type="title"/>
          </p:nvPr>
        </p:nvSpPr>
        <p:spPr>
          <a:xfrm>
            <a:off x="1257300" y="655412"/>
            <a:ext cx="21869400" cy="5016501"/>
          </a:xfrm>
          <a:prstGeom prst="rect">
            <a:avLst/>
          </a:prstGeom>
        </p:spPr>
        <p:txBody>
          <a:bodyPr/>
          <a:lstStyle>
            <a:lvl1pPr defTabSz="608837">
              <a:lnSpc>
                <a:spcPct val="80000"/>
              </a:lnSpc>
              <a:defRPr spc="100" sz="9800"/>
            </a:lvl1pPr>
          </a:lstStyle>
          <a:p>
            <a:pPr/>
            <a:r>
              <a:t>6. What does the phrase "If not us, then who?" signify in the context of evangelism?</a:t>
            </a:r>
          </a:p>
        </p:txBody>
      </p:sp>
      <p:sp>
        <p:nvSpPr>
          <p:cNvPr id="258" name="The phrase &quot;If not us, then who?&quot; is a powerful reminder and a call to action for Christians. It signifies that if those who have experienced the transformative power of God's grace and love do not take up the mantle of evangelism, then who will?"/>
          <p:cNvSpPr txBox="1"/>
          <p:nvPr/>
        </p:nvSpPr>
        <p:spPr>
          <a:xfrm>
            <a:off x="1257300" y="5484981"/>
            <a:ext cx="21869401" cy="7849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7500">
                <a:solidFill>
                  <a:srgbClr val="000000"/>
                </a:solidFill>
                <a:latin typeface="+mn-lt"/>
                <a:ea typeface="+mn-ea"/>
                <a:cs typeface="+mn-cs"/>
                <a:sym typeface="Helvetica Neue"/>
              </a:defRPr>
            </a:lvl1pPr>
          </a:lstStyle>
          <a:p>
            <a:pPr/>
            <a:r>
              <a:t>   The phrase "If not us, then who?" is a powerful reminder and a call to action for Christians. It signifies that if those who have experienced the transformative power of God's grace and love do not take up the mantle of evangelism, then who will?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3" name="barrysbureau.com"/>
          <p:cNvSpPr txBox="1"/>
          <p:nvPr>
            <p:ph type="title"/>
          </p:nvPr>
        </p:nvSpPr>
        <p:spPr>
          <a:xfrm>
            <a:off x="1257300" y="171327"/>
            <a:ext cx="21869400" cy="2982356"/>
          </a:xfrm>
          <a:prstGeom prst="rect">
            <a:avLst/>
          </a:prstGeom>
        </p:spPr>
        <p:txBody>
          <a:bodyPr/>
          <a:lstStyle>
            <a:lvl1pPr>
              <a:defRPr spc="200" u="sng">
                <a:solidFill>
                  <a:srgbClr val="0000FF"/>
                </a:solidFill>
                <a:uFill>
                  <a:solidFill>
                    <a:srgbClr val="0000FF"/>
                  </a:solidFill>
                </a:uFill>
                <a:hlinkClick r:id="rId3" invalidUrl="" action="" tgtFrame="" tooltip="" history="1" highlightClick="0" endSnd="0"/>
              </a:defRPr>
            </a:lvl1pPr>
          </a:lstStyle>
          <a:p>
            <a:pPr>
              <a:defRPr>
                <a:solidFill>
                  <a:srgbClr val="5B5854"/>
                </a:solidFill>
                <a:uFillTx/>
              </a:defRPr>
            </a:pPr>
            <a:r>
              <a:rPr>
                <a:solidFill>
                  <a:srgbClr val="0000FF"/>
                </a:solidFill>
                <a:uFill>
                  <a:solidFill>
                    <a:srgbClr val="0000FF"/>
                  </a:solidFill>
                </a:uFill>
                <a:hlinkClick r:id="rId3" invalidUrl="" action="" tgtFrame="" tooltip="" history="1" highlightClick="0" endSnd="0"/>
              </a:rPr>
              <a:t>barrysbureau.com</a:t>
            </a:r>
          </a:p>
        </p:txBody>
      </p:sp>
      <p:sp>
        <p:nvSpPr>
          <p:cNvPr id="164" name="Lesson #10 Evangelism - Who Digital Form"/>
          <p:cNvSpPr txBox="1"/>
          <p:nvPr/>
        </p:nvSpPr>
        <p:spPr>
          <a:xfrm>
            <a:off x="7417038" y="12376267"/>
            <a:ext cx="9386255" cy="672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Lesson #10 Evangelism - Who Digital Form</a:t>
            </a:r>
          </a:p>
        </p:txBody>
      </p:sp>
      <p:pic>
        <p:nvPicPr>
          <p:cNvPr id="165" name="Evangelism - Who Digital Form.png" descr="Evangelism - Who Digital Form.png"/>
          <p:cNvPicPr>
            <a:picLocks noChangeAspect="1"/>
          </p:cNvPicPr>
          <p:nvPr/>
        </p:nvPicPr>
        <p:blipFill>
          <a:blip r:embed="rId4">
            <a:extLst/>
          </a:blip>
          <a:stretch>
            <a:fillRect/>
          </a:stretch>
        </p:blipFill>
        <p:spPr>
          <a:xfrm>
            <a:off x="7498873" y="2708170"/>
            <a:ext cx="9386254" cy="93862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Who - Us and Them…"/>
          <p:cNvSpPr txBox="1"/>
          <p:nvPr>
            <p:ph type="body" idx="1"/>
          </p:nvPr>
        </p:nvSpPr>
        <p:spPr>
          <a:xfrm>
            <a:off x="1257299" y="3250587"/>
            <a:ext cx="21869402" cy="8741441"/>
          </a:xfrm>
          <a:prstGeom prst="rect">
            <a:avLst/>
          </a:prstGeom>
        </p:spPr>
        <p:txBody>
          <a:bodyPr/>
          <a:lstStyle/>
          <a:p>
            <a:pPr defTabSz="641223">
              <a:defRPr spc="593" sz="7524"/>
            </a:pPr>
            <a:r>
              <a:t>Who</a:t>
            </a:r>
            <a:r>
              <a:rPr spc="296" sz="3762"/>
              <a:t> - Us and Them</a:t>
            </a:r>
            <a:endParaRPr spc="296" sz="3762"/>
          </a:p>
          <a:p>
            <a:pPr defTabSz="641223">
              <a:defRPr spc="593" sz="7524"/>
            </a:pPr>
            <a:r>
              <a:t>What</a:t>
            </a:r>
            <a:r>
              <a:rPr spc="296" sz="3762"/>
              <a:t> - Defining Evangelism</a:t>
            </a:r>
            <a:endParaRPr spc="296" sz="3762"/>
          </a:p>
          <a:p>
            <a:pPr defTabSz="641223">
              <a:defRPr spc="593" sz="7524"/>
            </a:pPr>
            <a:r>
              <a:t>When</a:t>
            </a:r>
            <a:r>
              <a:rPr spc="296" sz="3762"/>
              <a:t> - Recognizing Opportunities</a:t>
            </a:r>
            <a:endParaRPr spc="296" sz="3762"/>
          </a:p>
          <a:p>
            <a:pPr defTabSz="641223">
              <a:defRPr spc="593" sz="7524"/>
            </a:pPr>
            <a:r>
              <a:t>Where</a:t>
            </a:r>
            <a:r>
              <a:rPr spc="296" sz="3762"/>
              <a:t> - Concentrated efforts</a:t>
            </a:r>
            <a:endParaRPr spc="296" sz="3762"/>
          </a:p>
          <a:p>
            <a:pPr defTabSz="641223">
              <a:defRPr spc="593" sz="7524"/>
            </a:pPr>
            <a:r>
              <a:t>Why</a:t>
            </a:r>
            <a:r>
              <a:rPr spc="296" sz="3762"/>
              <a:t> - Expressing God’s Love</a:t>
            </a:r>
            <a:endParaRPr spc="296" sz="3762"/>
          </a:p>
          <a:p>
            <a:pPr defTabSz="641223">
              <a:defRPr spc="593" sz="7524"/>
            </a:pPr>
            <a:r>
              <a:t>How</a:t>
            </a:r>
            <a:r>
              <a:rPr spc="296" sz="3762"/>
              <a:t> - Connecting People</a:t>
            </a:r>
            <a:endParaRPr spc="296" sz="3762"/>
          </a:p>
          <a:p>
            <a:pPr defTabSz="641223">
              <a:defRPr spc="495" sz="5643"/>
            </a:pPr>
            <a:r>
              <a:t>Conclusion</a:t>
            </a:r>
          </a:p>
        </p:txBody>
      </p:sp>
      <p:sp>
        <p:nvSpPr>
          <p:cNvPr id="168" name="Introduction"/>
          <p:cNvSpPr txBox="1"/>
          <p:nvPr>
            <p:ph type="title"/>
          </p:nvPr>
        </p:nvSpPr>
        <p:spPr>
          <a:xfrm>
            <a:off x="1257300" y="825499"/>
            <a:ext cx="21869400" cy="2124741"/>
          </a:xfrm>
          <a:prstGeom prst="rect">
            <a:avLst/>
          </a:prstGeom>
        </p:spPr>
        <p:txBody>
          <a:bodyPr/>
          <a:lstStyle>
            <a:lvl1pPr defTabSz="524637">
              <a:defRPr spc="200" sz="12000"/>
            </a:lvl1pPr>
          </a:lstStyle>
          <a:p>
            <a:pPr/>
            <a:r>
              <a:t>Introduction</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Evangelism 2023 Images for Website .004.png" descr="Evangelism 2023 Images for Website .00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Who: Being vs. Doing"/>
          <p:cNvSpPr txBox="1"/>
          <p:nvPr>
            <p:ph type="title"/>
          </p:nvPr>
        </p:nvSpPr>
        <p:spPr>
          <a:prstGeom prst="rect">
            <a:avLst/>
          </a:prstGeom>
        </p:spPr>
        <p:txBody>
          <a:bodyPr/>
          <a:lstStyle>
            <a:lvl1pPr defTabSz="641223">
              <a:defRPr spc="200" sz="14700"/>
            </a:lvl1pPr>
          </a:lstStyle>
          <a:p>
            <a:pPr/>
            <a:r>
              <a:t>Who: Being vs. Doing</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God Works on the Heart.png" descr="God Works on the Heart.png"/>
          <p:cNvPicPr>
            <a:picLocks noChangeAspect="1"/>
          </p:cNvPicPr>
          <p:nvPr/>
        </p:nvPicPr>
        <p:blipFill>
          <a:blip r:embed="rId2">
            <a:extLst/>
          </a:blip>
          <a:stretch>
            <a:fillRect/>
          </a:stretch>
        </p:blipFill>
        <p:spPr>
          <a:xfrm>
            <a:off x="5576492" y="269772"/>
            <a:ext cx="13231016" cy="131764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Praying…"/>
          <p:cNvSpPr txBox="1"/>
          <p:nvPr>
            <p:ph type="body" idx="1"/>
          </p:nvPr>
        </p:nvSpPr>
        <p:spPr>
          <a:xfrm>
            <a:off x="1257300" y="3583366"/>
            <a:ext cx="21869402" cy="6549475"/>
          </a:xfrm>
          <a:prstGeom prst="rect">
            <a:avLst/>
          </a:prstGeom>
        </p:spPr>
        <p:txBody>
          <a:bodyPr/>
          <a:lstStyle/>
          <a:p>
            <a:pPr marL="2176990" indent="-2037290" algn="l">
              <a:buClr>
                <a:srgbClr val="AC6254"/>
              </a:buClr>
              <a:buSzPct val="75000"/>
              <a:buFont typeface="Times Roman"/>
              <a:buChar char="•"/>
              <a:defRPr spc="300" sz="7700"/>
            </a:pPr>
            <a:r>
              <a:t>Praying</a:t>
            </a:r>
            <a:endParaRPr spc="308"/>
          </a:p>
          <a:p>
            <a:pPr marL="2176990" indent="-2037290" algn="l">
              <a:buClr>
                <a:srgbClr val="AC6254"/>
              </a:buClr>
              <a:buSzPct val="75000"/>
              <a:buFont typeface="Times Roman"/>
              <a:buChar char="•"/>
              <a:defRPr spc="300" sz="7700"/>
            </a:pPr>
            <a:r>
              <a:t>Proclaiming</a:t>
            </a:r>
            <a:endParaRPr spc="308"/>
          </a:p>
          <a:p>
            <a:pPr marL="2176990" indent="-2037290" algn="l">
              <a:buClr>
                <a:srgbClr val="AC6254"/>
              </a:buClr>
              <a:buSzPct val="75000"/>
              <a:buFont typeface="Times Roman"/>
              <a:buChar char="•"/>
              <a:defRPr spc="300" sz="7700"/>
            </a:pPr>
            <a:r>
              <a:t>Perseverance</a:t>
            </a:r>
            <a:endParaRPr spc="308"/>
          </a:p>
          <a:p>
            <a:pPr marL="2176990" indent="-2037290" algn="l">
              <a:buClr>
                <a:srgbClr val="AC6254"/>
              </a:buClr>
              <a:buSzPct val="75000"/>
              <a:buFont typeface="Times Roman"/>
              <a:buChar char="•"/>
              <a:defRPr spc="300" sz="7700"/>
            </a:pPr>
            <a:r>
              <a:t>Patience</a:t>
            </a:r>
            <a:endParaRPr spc="308"/>
          </a:p>
          <a:p>
            <a:pPr marL="2176990" indent="-2037290" algn="l">
              <a:buClr>
                <a:srgbClr val="AC6254"/>
              </a:buClr>
              <a:buSzPct val="75000"/>
              <a:buFont typeface="Times Roman"/>
              <a:buChar char="•"/>
              <a:defRPr spc="300" sz="7700"/>
            </a:pPr>
            <a:r>
              <a:t>Conversion</a:t>
            </a:r>
          </a:p>
        </p:txBody>
      </p:sp>
      <p:sp>
        <p:nvSpPr>
          <p:cNvPr id="179" name="A. Being Evangelism versus Doing Principles"/>
          <p:cNvSpPr txBox="1"/>
          <p:nvPr>
            <p:ph type="title"/>
          </p:nvPr>
        </p:nvSpPr>
        <p:spPr>
          <a:prstGeom prst="rect">
            <a:avLst/>
          </a:prstGeom>
        </p:spPr>
        <p:txBody>
          <a:bodyPr/>
          <a:lstStyle>
            <a:lvl1pPr defTabSz="251306">
              <a:defRPr spc="97" sz="5723">
                <a:latin typeface="Futura Bold"/>
                <a:ea typeface="Futura Bold"/>
                <a:cs typeface="Futura Bold"/>
                <a:sym typeface="Futura Bold"/>
              </a:defRPr>
            </a:lvl1pPr>
          </a:lstStyle>
          <a:p>
            <a:pPr/>
            <a:r>
              <a:t>A. Being Evangelism versus Doing Principles</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8">
                                            <p:bg/>
                                          </p:spTgt>
                                        </p:tgtEl>
                                        <p:attrNameLst>
                                          <p:attrName>style.visibility</p:attrName>
                                        </p:attrNameLst>
                                      </p:cBhvr>
                                      <p:to>
                                        <p:strVal val="visible"/>
                                      </p:to>
                                    </p:set>
                                    <p:animEffect filter="wipe(left)" transition="in">
                                      <p:cBhvr>
                                        <p:cTn id="7" dur="1000"/>
                                        <p:tgtEl>
                                          <p:spTgt spid="17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78">
                                            <p:txEl>
                                              <p:pRg st="0" end="0"/>
                                            </p:txEl>
                                          </p:spTgt>
                                        </p:tgtEl>
                                        <p:attrNameLst>
                                          <p:attrName>style.visibility</p:attrName>
                                        </p:attrNameLst>
                                      </p:cBhvr>
                                      <p:to>
                                        <p:strVal val="visible"/>
                                      </p:to>
                                    </p:set>
                                    <p:animEffect filter="wipe(left)" transition="in">
                                      <p:cBhvr>
                                        <p:cTn id="10" dur="1000"/>
                                        <p:tgtEl>
                                          <p:spTgt spid="178">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178">
                                            <p:txEl>
                                              <p:pRg st="1" end="1"/>
                                            </p:txEl>
                                          </p:spTgt>
                                        </p:tgtEl>
                                        <p:attrNameLst>
                                          <p:attrName>style.visibility</p:attrName>
                                        </p:attrNameLst>
                                      </p:cBhvr>
                                      <p:to>
                                        <p:strVal val="visible"/>
                                      </p:to>
                                    </p:set>
                                    <p:animEffect filter="wipe(left)" transition="in">
                                      <p:cBhvr>
                                        <p:cTn id="14" dur="1000"/>
                                        <p:tgtEl>
                                          <p:spTgt spid="17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178">
                                            <p:txEl>
                                              <p:pRg st="2" end="2"/>
                                            </p:txEl>
                                          </p:spTgt>
                                        </p:tgtEl>
                                        <p:attrNameLst>
                                          <p:attrName>style.visibility</p:attrName>
                                        </p:attrNameLst>
                                      </p:cBhvr>
                                      <p:to>
                                        <p:strVal val="visible"/>
                                      </p:to>
                                    </p:set>
                                    <p:animEffect filter="wipe(left)" transition="in">
                                      <p:cBhvr>
                                        <p:cTn id="19" dur="1000"/>
                                        <p:tgtEl>
                                          <p:spTgt spid="17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178">
                                            <p:txEl>
                                              <p:pRg st="3" end="3"/>
                                            </p:txEl>
                                          </p:spTgt>
                                        </p:tgtEl>
                                        <p:attrNameLst>
                                          <p:attrName>style.visibility</p:attrName>
                                        </p:attrNameLst>
                                      </p:cBhvr>
                                      <p:to>
                                        <p:strVal val="visible"/>
                                      </p:to>
                                    </p:set>
                                    <p:animEffect filter="wipe(left)" transition="in">
                                      <p:cBhvr>
                                        <p:cTn id="24" dur="1000"/>
                                        <p:tgtEl>
                                          <p:spTgt spid="17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178">
                                            <p:txEl>
                                              <p:pRg st="4" end="4"/>
                                            </p:txEl>
                                          </p:spTgt>
                                        </p:tgtEl>
                                        <p:attrNameLst>
                                          <p:attrName>style.visibility</p:attrName>
                                        </p:attrNameLst>
                                      </p:cBhvr>
                                      <p:to>
                                        <p:strVal val="visible"/>
                                      </p:to>
                                    </p:set>
                                    <p:animEffect filter="wipe(left)" transition="in">
                                      <p:cBhvr>
                                        <p:cTn id="29" dur="1000"/>
                                        <p:tgtEl>
                                          <p:spTgt spid="17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Being vs Doing.png" descr="Being vs Doing.png"/>
          <p:cNvPicPr>
            <a:picLocks noChangeAspect="1"/>
          </p:cNvPicPr>
          <p:nvPr/>
        </p:nvPicPr>
        <p:blipFill>
          <a:blip r:embed="rId3">
            <a:extLst/>
          </a:blip>
          <a:stretch>
            <a:fillRect/>
          </a:stretch>
        </p:blipFill>
        <p:spPr>
          <a:xfrm>
            <a:off x="231246" y="378576"/>
            <a:ext cx="23921508" cy="129588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Helvetica Neue"/>
        <a:ea typeface="Helvetica Neue"/>
        <a:cs typeface="Helvetica Neu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Helvetica Neue"/>
        <a:ea typeface="Helvetica Neue"/>
        <a:cs typeface="Helvetica Neu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