
<file path=[Content_Types].xml><?xml version="1.0" encoding="utf-8"?>
<Types xmlns="http://schemas.openxmlformats.org/package/2006/content-types">
  <Default Extension="bmp" ContentType="image/bmp"/>
  <Default Extension="m4v"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7" r:id="rId2"/>
    <p:sldId id="258" r:id="rId3"/>
    <p:sldId id="270" r:id="rId4"/>
    <p:sldId id="259" r:id="rId5"/>
    <p:sldId id="260" r:id="rId6"/>
    <p:sldId id="261" r:id="rId7"/>
    <p:sldId id="262" r:id="rId8"/>
    <p:sldId id="263" r:id="rId9"/>
    <p:sldId id="264" r:id="rId10"/>
    <p:sldId id="265" r:id="rId11"/>
    <p:sldId id="266" r:id="rId12"/>
    <p:sldId id="267" r:id="rId13"/>
    <p:sldId id="268" r:id="rId14"/>
    <p:sldId id="271" r:id="rId15"/>
    <p:sldId id="272" r:id="rId16"/>
    <p:sldId id="269" r:id="rId17"/>
    <p:sldId id="273" r:id="rId18"/>
    <p:sldId id="274" r:id="rId19"/>
    <p:sldId id="275" r:id="rId20"/>
  </p:sldIdLst>
  <p:sldSz cx="12192000" cy="6858000"/>
  <p:notesSz cx="12192000" cy="6858000"/>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EC1A429-E21C-F84E-B594-4949DCA8595D}" type="datetimeFigureOut">
              <a:rPr lang="en-US" smtClean="0"/>
              <a:t>4/27/23</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19358128-2686-174C-9825-EA9E93935689}" type="slidenum">
              <a:rPr lang="en-US" smtClean="0"/>
              <a:t>‹#›</a:t>
            </a:fld>
            <a:endParaRPr lang="en-US"/>
          </a:p>
        </p:txBody>
      </p:sp>
    </p:spTree>
    <p:extLst>
      <p:ext uri="{BB962C8B-B14F-4D97-AF65-F5344CB8AC3E}">
        <p14:creationId xmlns:p14="http://schemas.microsoft.com/office/powerpoint/2010/main" val="3737185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358128-2686-174C-9825-EA9E93935689}" type="slidenum">
              <a:rPr lang="en-US" smtClean="0"/>
              <a:t>1</a:t>
            </a:fld>
            <a:endParaRPr lang="en-US"/>
          </a:p>
        </p:txBody>
      </p:sp>
    </p:spTree>
    <p:extLst>
      <p:ext uri="{BB962C8B-B14F-4D97-AF65-F5344CB8AC3E}">
        <p14:creationId xmlns:p14="http://schemas.microsoft.com/office/powerpoint/2010/main" val="4041363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bmp"/><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bmp"/><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1301750"/>
            <a:ext cx="107950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6113">
                <a:solidFill>
                  <a:srgbClr val="3F1C12"/>
                </a:solidFill>
              </a:defRPr>
            </a:lvl1pPr>
          </a:lstStyle>
          <a:p>
            <a:pPr algn="ctr"/>
            <a:endParaRPr/>
          </a:p>
        </p:txBody>
      </p:sp>
      <p:sp>
        <p:nvSpPr>
          <p:cNvPr id="3" name="New Shape"/>
          <p:cNvSpPr>
            <a:spLocks noGrp="1"/>
          </p:cNvSpPr>
          <p:nvPr>
            <p:ph type="body" idx="1"/>
          </p:nvPr>
        </p:nvSpPr>
        <p:spPr>
          <a:xfrm>
            <a:off x="1269999" y="2711449"/>
            <a:ext cx="96520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3920">
                <a:solidFill>
                  <a:srgbClr val="3F1C12"/>
                </a:solidFill>
              </a:defRPr>
            </a:lvl1pPr>
          </a:lstStyle>
          <a:p>
            <a:pPr algn="ctr"/>
            <a:endParaRPr/>
          </a:p>
        </p:txBody>
      </p:sp>
      <p:sp>
        <p:nvSpPr>
          <p:cNvPr id="4" name="New Shape"/>
          <p:cNvSpPr>
            <a:spLocks noGrp="1"/>
          </p:cNvSpPr>
          <p:nvPr>
            <p:ph type="body" idx="2"/>
          </p:nvPr>
        </p:nvSpPr>
        <p:spPr>
          <a:xfrm>
            <a:off x="1847850" y="3879850"/>
            <a:ext cx="8496300" cy="69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3920">
                <a:solidFill>
                  <a:srgbClr val="EE3E8B"/>
                </a:solidFill>
              </a:defRPr>
            </a:lvl1pP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endParaRP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endParaRP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66750" y="1079500"/>
            <a:ext cx="10858500" cy="16192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6393">
                <a:solidFill>
                  <a:srgbClr val="EE3E8B"/>
                </a:solidFill>
              </a:defRPr>
            </a:lvl1pPr>
          </a:lstStyle>
          <a:p>
            <a:pPr algn="ctr"/>
            <a:endParaRPr/>
          </a:p>
        </p:txBody>
      </p:sp>
      <p:sp>
        <p:nvSpPr>
          <p:cNvPr id="3" name="New Shape"/>
          <p:cNvSpPr>
            <a:spLocks noGrp="1"/>
          </p:cNvSpPr>
          <p:nvPr>
            <p:ph type="body" idx="1"/>
          </p:nvPr>
        </p:nvSpPr>
        <p:spPr>
          <a:xfrm>
            <a:off x="1301750" y="2413000"/>
            <a:ext cx="9588500" cy="825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3920">
                <a:solidFill>
                  <a:srgbClr val="3F1C12"/>
                </a:solidFill>
              </a:defRPr>
            </a:lvl1pPr>
          </a:lstStyle>
          <a:p>
            <a:pPr algn="ct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endParaRP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endParaRP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endParaRP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endParaRP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endParaRP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endParaRP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66750" y="1079500"/>
            <a:ext cx="10858500" cy="16192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6393">
                <a:solidFill>
                  <a:srgbClr val="EE3E8B"/>
                </a:solidFill>
              </a:defRPr>
            </a:lvl1pPr>
          </a:lstStyle>
          <a:p>
            <a:pPr algn="ctr"/>
            <a:endParaRPr/>
          </a:p>
        </p:txBody>
      </p:sp>
      <p:sp>
        <p:nvSpPr>
          <p:cNvPr id="3" name="New Shape"/>
          <p:cNvSpPr>
            <a:spLocks noGrp="1"/>
          </p:cNvSpPr>
          <p:nvPr>
            <p:ph type="body" idx="1"/>
          </p:nvPr>
        </p:nvSpPr>
        <p:spPr>
          <a:xfrm>
            <a:off x="1250949" y="2705100"/>
            <a:ext cx="9594850" cy="8318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3920">
                <a:solidFill>
                  <a:srgbClr val="3F1C12"/>
                </a:solidFill>
              </a:defRPr>
            </a:lvl1pPr>
          </a:lstStyle>
          <a:p>
            <a:pPr algn="ct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endParaRP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endParaRP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endParaRP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endParaRP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66750" y="1079500"/>
            <a:ext cx="10858500" cy="16192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6393">
                <a:solidFill>
                  <a:srgbClr val="EE3E8B"/>
                </a:solidFill>
              </a:defRPr>
            </a:lvl1pPr>
          </a:lstStyle>
          <a:p>
            <a:pPr algn="ctr"/>
            <a:endParaRPr/>
          </a:p>
        </p:txBody>
      </p:sp>
      <p:sp>
        <p:nvSpPr>
          <p:cNvPr id="3" name="New Shape"/>
          <p:cNvSpPr>
            <a:spLocks noGrp="1"/>
          </p:cNvSpPr>
          <p:nvPr>
            <p:ph type="body" idx="1"/>
          </p:nvPr>
        </p:nvSpPr>
        <p:spPr>
          <a:xfrm>
            <a:off x="1276350" y="2686050"/>
            <a:ext cx="9594850" cy="8318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3920">
                <a:solidFill>
                  <a:srgbClr val="3F1C12"/>
                </a:solidFill>
              </a:defRPr>
            </a:lvl1pP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endParaRP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endParaRP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endParaRP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endParaRP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endParaRP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endParaRP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ide Master">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bmp"/><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bmp"/><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bmp"/><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bmp"/><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1301750"/>
            <a:ext cx="107950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6113">
                <a:solidFill>
                  <a:srgbClr val="3F1C12"/>
                </a:solidFill>
              </a:defRPr>
            </a:lvl1pPr>
          </a:lstStyle>
          <a:p>
            <a:pPr algn="ctr"/>
            <a:r>
              <a:rPr sz="6113" b="0">
                <a:solidFill>
                  <a:srgbClr val="3F1C12"/>
                </a:solidFill>
              </a:rPr>
              <a:t>Keeping Your First Love, First</a:t>
            </a:r>
          </a:p>
        </p:txBody>
      </p:sp>
      <p:sp>
        <p:nvSpPr>
          <p:cNvPr id="3" name="New Shape"/>
          <p:cNvSpPr>
            <a:spLocks noGrp="1"/>
          </p:cNvSpPr>
          <p:nvPr>
            <p:ph type="body" idx="1"/>
          </p:nvPr>
        </p:nvSpPr>
        <p:spPr>
          <a:xfrm>
            <a:off x="1269999" y="2711449"/>
            <a:ext cx="96520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3920">
                <a:solidFill>
                  <a:srgbClr val="3F1C12"/>
                </a:solidFill>
              </a:defRPr>
            </a:lvl1pPr>
          </a:lstStyle>
          <a:p>
            <a:pPr algn="ctr"/>
            <a:endParaRPr/>
          </a:p>
        </p:txBody>
      </p:sp>
      <p:sp>
        <p:nvSpPr>
          <p:cNvPr id="4" name="New Shape"/>
          <p:cNvSpPr>
            <a:spLocks noGrp="1"/>
          </p:cNvSpPr>
          <p:nvPr>
            <p:ph type="body" idx="2"/>
          </p:nvPr>
        </p:nvSpPr>
        <p:spPr>
          <a:xfrm>
            <a:off x="1847850" y="3879850"/>
            <a:ext cx="8496300" cy="69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3920">
                <a:solidFill>
                  <a:srgbClr val="EE3E8B"/>
                </a:solidFill>
              </a:defRPr>
            </a:lvl1pPr>
          </a:lstStyle>
          <a:p>
            <a:pPr algn="ctr"/>
            <a:r>
              <a:rPr sz="3920" b="0">
                <a:solidFill>
                  <a:srgbClr val="EE3E8B"/>
                </a:solidFill>
              </a:rPr>
              <a:t>Revelation 2:2-4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r>
              <a:rPr sz="2000" b="0" dirty="0">
                <a:solidFill>
                  <a:srgbClr val="3F1C12"/>
                </a:solidFill>
              </a:rPr>
              <a:t>2</a:t>
            </a:r>
            <a:r>
              <a:rPr sz="3920" b="0" dirty="0">
                <a:solidFill>
                  <a:srgbClr val="3F1C12"/>
                </a:solidFill>
              </a:rPr>
              <a:t> Do not be conformed to this world, but be transformed by the renewal of your mind, that by testing you may discern what is the will of God, what is good and acceptable and perfect.</a:t>
            </a: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r>
              <a:rPr sz="3920" b="0">
                <a:solidFill>
                  <a:srgbClr val="EE3E8B"/>
                </a:solidFill>
              </a:rPr>
              <a:t>Romans 12:2</a:t>
            </a: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fontScale="77500" lnSpcReduction="20000"/>
          </a:bodyPr>
          <a:lstStyle>
            <a:lvl1pPr algn="l">
              <a:defRPr sz="3920">
                <a:solidFill>
                  <a:srgbClr val="3F1C12"/>
                </a:solidFill>
              </a:defRPr>
            </a:lvl1pPr>
          </a:lstStyle>
          <a:p>
            <a:pPr algn="l"/>
            <a:r>
              <a:rPr sz="3920" b="0">
                <a:solidFill>
                  <a:srgbClr val="3F1C12"/>
                </a:solidFill>
              </a:rPr>
              <a:t>ESV</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r>
              <a:rPr sz="2000" b="0" dirty="0">
                <a:solidFill>
                  <a:srgbClr val="3F1C12"/>
                </a:solidFill>
              </a:rPr>
              <a:t>13</a:t>
            </a:r>
            <a:r>
              <a:rPr sz="3920" b="0" dirty="0">
                <a:solidFill>
                  <a:srgbClr val="3F1C12"/>
                </a:solidFill>
              </a:rPr>
              <a:t> Come now, you who say, “Today or tomorrow we will go into such and such a town and spend a year there and trade and make a profit”— </a:t>
            </a:r>
            <a:r>
              <a:rPr sz="2000" b="0" dirty="0">
                <a:solidFill>
                  <a:srgbClr val="3F1C12"/>
                </a:solidFill>
              </a:rPr>
              <a:t>14</a:t>
            </a:r>
            <a:r>
              <a:rPr sz="3920" b="0" dirty="0">
                <a:solidFill>
                  <a:srgbClr val="3F1C12"/>
                </a:solidFill>
              </a:rPr>
              <a:t> yet you do not know what tomorrow will bring. What is your life? For you are a mist that appears for a little time and then vanishes.</a:t>
            </a: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r>
              <a:rPr sz="3920" b="0">
                <a:solidFill>
                  <a:srgbClr val="EE3E8B"/>
                </a:solidFill>
              </a:rPr>
              <a:t>James 4:13–14</a:t>
            </a: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fontScale="77500" lnSpcReduction="20000"/>
          </a:bodyPr>
          <a:lstStyle>
            <a:lvl1pPr algn="l">
              <a:defRPr sz="3920">
                <a:solidFill>
                  <a:srgbClr val="3F1C12"/>
                </a:solidFill>
              </a:defRPr>
            </a:lvl1pPr>
          </a:lstStyle>
          <a:p>
            <a:pPr algn="l"/>
            <a:r>
              <a:rPr sz="3920" b="0">
                <a:solidFill>
                  <a:srgbClr val="3F1C12"/>
                </a:solidFill>
              </a:rPr>
              <a:t>ESV</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66750" y="1079500"/>
            <a:ext cx="10858500" cy="16192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6393">
                <a:solidFill>
                  <a:srgbClr val="EE3E8B"/>
                </a:solidFill>
              </a:defRPr>
            </a:lvl1pPr>
          </a:lstStyle>
          <a:p>
            <a:pPr algn="ctr"/>
            <a:r>
              <a:rPr sz="6393" b="0">
                <a:solidFill>
                  <a:srgbClr val="EE3E8B"/>
                </a:solidFill>
              </a:rPr>
              <a:t>3. Boredom:</a:t>
            </a:r>
          </a:p>
        </p:txBody>
      </p:sp>
      <p:sp>
        <p:nvSpPr>
          <p:cNvPr id="3" name="New Shape"/>
          <p:cNvSpPr>
            <a:spLocks noGrp="1"/>
          </p:cNvSpPr>
          <p:nvPr>
            <p:ph type="body" idx="1"/>
          </p:nvPr>
        </p:nvSpPr>
        <p:spPr>
          <a:xfrm>
            <a:off x="1301750" y="2413000"/>
            <a:ext cx="9588500" cy="825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3920">
                <a:solidFill>
                  <a:srgbClr val="3F1C12"/>
                </a:solidFill>
              </a:defRPr>
            </a:lvl1pPr>
          </a:lstStyle>
          <a:p>
            <a:pPr algn="ct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r>
              <a:rPr sz="2000" b="0" dirty="0">
                <a:solidFill>
                  <a:srgbClr val="3F1C12"/>
                </a:solidFill>
              </a:rPr>
              <a:t>8</a:t>
            </a:r>
            <a:r>
              <a:rPr sz="3920" b="0" dirty="0">
                <a:solidFill>
                  <a:srgbClr val="3F1C12"/>
                </a:solidFill>
              </a:rPr>
              <a:t> All things are full of weariness; 
a man cannot utter it; 
the eye is not satisfied with seeing, 
nor the ear filled with hearing. </a:t>
            </a: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r>
              <a:rPr sz="3920" b="0">
                <a:solidFill>
                  <a:srgbClr val="EE3E8B"/>
                </a:solidFill>
              </a:rPr>
              <a:t>Ecclesiastes 1:8–10</a:t>
            </a: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fontScale="77500" lnSpcReduction="20000"/>
          </a:bodyPr>
          <a:lstStyle>
            <a:lvl1pPr algn="l">
              <a:defRPr sz="3920">
                <a:solidFill>
                  <a:srgbClr val="3F1C12"/>
                </a:solidFill>
              </a:defRPr>
            </a:lvl1pPr>
          </a:lstStyle>
          <a:p>
            <a:pPr algn="l"/>
            <a:r>
              <a:rPr sz="3920" b="0">
                <a:solidFill>
                  <a:srgbClr val="3F1C12"/>
                </a:solidFill>
              </a:rPr>
              <a:t>ESV</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r>
              <a:rPr sz="2000" b="0" dirty="0">
                <a:solidFill>
                  <a:srgbClr val="3F1C12"/>
                </a:solidFill>
              </a:rPr>
              <a:t>9</a:t>
            </a:r>
            <a:r>
              <a:rPr sz="3920" b="0" dirty="0">
                <a:solidFill>
                  <a:srgbClr val="3F1C12"/>
                </a:solidFill>
              </a:rPr>
              <a:t> What has been is what will be, 
and what has been done is what will be done, 
and there is nothing new under the sun. </a:t>
            </a: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r>
              <a:rPr sz="3920" b="0">
                <a:solidFill>
                  <a:srgbClr val="EE3E8B"/>
                </a:solidFill>
              </a:rPr>
              <a:t>Ecclesiastes 1:8–10</a:t>
            </a: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fontScale="77500" lnSpcReduction="20000"/>
          </a:bodyPr>
          <a:lstStyle>
            <a:lvl1pPr algn="l">
              <a:defRPr sz="3920">
                <a:solidFill>
                  <a:srgbClr val="3F1C12"/>
                </a:solidFill>
              </a:defRPr>
            </a:lvl1pPr>
          </a:lstStyle>
          <a:p>
            <a:pPr algn="l"/>
            <a:r>
              <a:rPr sz="3920" b="0">
                <a:solidFill>
                  <a:srgbClr val="3F1C12"/>
                </a:solidFill>
              </a:rPr>
              <a:t>ESV</a:t>
            </a:r>
          </a:p>
        </p:txBody>
      </p:sp>
    </p:spTree>
    <p:extLst>
      <p:ext uri="{BB962C8B-B14F-4D97-AF65-F5344CB8AC3E}">
        <p14:creationId xmlns:p14="http://schemas.microsoft.com/office/powerpoint/2010/main" val="3523687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r>
              <a:rPr sz="2000" b="0" dirty="0">
                <a:solidFill>
                  <a:srgbClr val="3F1C12"/>
                </a:solidFill>
              </a:rPr>
              <a:t>10</a:t>
            </a:r>
            <a:r>
              <a:rPr sz="3920" b="0" dirty="0">
                <a:solidFill>
                  <a:srgbClr val="3F1C12"/>
                </a:solidFill>
              </a:rPr>
              <a:t> Is there a thing of which it is said, 
“See, this is new”? 
It has been already 
in the ages before us.</a:t>
            </a: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r>
              <a:rPr sz="3920" b="0">
                <a:solidFill>
                  <a:srgbClr val="EE3E8B"/>
                </a:solidFill>
              </a:rPr>
              <a:t>Ecclesiastes 1:8–10</a:t>
            </a: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fontScale="77500" lnSpcReduction="20000"/>
          </a:bodyPr>
          <a:lstStyle>
            <a:lvl1pPr algn="l">
              <a:defRPr sz="3920">
                <a:solidFill>
                  <a:srgbClr val="3F1C12"/>
                </a:solidFill>
              </a:defRPr>
            </a:lvl1pPr>
          </a:lstStyle>
          <a:p>
            <a:pPr algn="l"/>
            <a:r>
              <a:rPr sz="3920" b="0">
                <a:solidFill>
                  <a:srgbClr val="3F1C12"/>
                </a:solidFill>
              </a:rPr>
              <a:t>ESV</a:t>
            </a:r>
          </a:p>
        </p:txBody>
      </p:sp>
    </p:spTree>
    <p:extLst>
      <p:ext uri="{BB962C8B-B14F-4D97-AF65-F5344CB8AC3E}">
        <p14:creationId xmlns:p14="http://schemas.microsoft.com/office/powerpoint/2010/main" val="29496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r>
              <a:rPr sz="2000" b="0" dirty="0">
                <a:solidFill>
                  <a:srgbClr val="3F1C12"/>
                </a:solidFill>
              </a:rPr>
              <a:t>1</a:t>
            </a:r>
            <a:r>
              <a:rPr sz="3920" b="0" dirty="0">
                <a:solidFill>
                  <a:srgbClr val="3F1C12"/>
                </a:solidFill>
              </a:rPr>
              <a:t> Therefore, since we are surrounded by so great a cloud of witnesses, let us also lay aside every weight, and sin which clings so closely, and let us run with endurance the race that is set before us, </a:t>
            </a: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r>
              <a:rPr sz="3920" b="0">
                <a:solidFill>
                  <a:srgbClr val="EE3E8B"/>
                </a:solidFill>
              </a:rPr>
              <a:t>Hebrews 12:1–2</a:t>
            </a: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fontScale="77500" lnSpcReduction="20000"/>
          </a:bodyPr>
          <a:lstStyle>
            <a:lvl1pPr algn="l">
              <a:defRPr sz="3920">
                <a:solidFill>
                  <a:srgbClr val="3F1C12"/>
                </a:solidFill>
              </a:defRPr>
            </a:lvl1pPr>
          </a:lstStyle>
          <a:p>
            <a:pPr algn="l"/>
            <a:r>
              <a:rPr sz="3920" b="0">
                <a:solidFill>
                  <a:srgbClr val="3F1C12"/>
                </a:solidFill>
              </a:rPr>
              <a:t>ESV</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r>
              <a:rPr sz="2000" b="0" dirty="0">
                <a:solidFill>
                  <a:srgbClr val="3F1C12"/>
                </a:solidFill>
              </a:rPr>
              <a:t>2</a:t>
            </a:r>
            <a:r>
              <a:rPr sz="3920" b="0" dirty="0">
                <a:solidFill>
                  <a:srgbClr val="3F1C12"/>
                </a:solidFill>
              </a:rPr>
              <a:t> looking to Jesus, the founder and perfecter of our faith, who for the joy that was set before him endured the cross, despising the shame, and is seated at the right hand of the throne of God.</a:t>
            </a: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r>
              <a:rPr sz="3920" b="0">
                <a:solidFill>
                  <a:srgbClr val="EE3E8B"/>
                </a:solidFill>
              </a:rPr>
              <a:t>Hebrews 12:1–2</a:t>
            </a: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fontScale="77500" lnSpcReduction="20000"/>
          </a:bodyPr>
          <a:lstStyle>
            <a:lvl1pPr algn="l">
              <a:defRPr sz="3920">
                <a:solidFill>
                  <a:srgbClr val="3F1C12"/>
                </a:solidFill>
              </a:defRPr>
            </a:lvl1pPr>
          </a:lstStyle>
          <a:p>
            <a:pPr algn="l"/>
            <a:r>
              <a:rPr sz="3920" b="0">
                <a:solidFill>
                  <a:srgbClr val="3F1C12"/>
                </a:solidFill>
              </a:rPr>
              <a:t>ESV</a:t>
            </a:r>
          </a:p>
        </p:txBody>
      </p:sp>
    </p:spTree>
    <p:extLst>
      <p:ext uri="{BB962C8B-B14F-4D97-AF65-F5344CB8AC3E}">
        <p14:creationId xmlns:p14="http://schemas.microsoft.com/office/powerpoint/2010/main" val="4224209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n of Salvation Mountain Steps.m4v">
            <a:hlinkClick r:id="" action="ppaction://media"/>
            <a:extLst>
              <a:ext uri="{FF2B5EF4-FFF2-40B4-BE49-F238E27FC236}">
                <a16:creationId xmlns:a16="http://schemas.microsoft.com/office/drawing/2014/main" id="{6E206DBD-8D04-07F4-FB84-63DA858CB8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6212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a:spLocks noGrp="1"/>
          </p:cNvSpPr>
          <p:nvPr>
            <p:ph type="body"/>
          </p:nvPr>
        </p:nvSpPr>
        <p:spPr>
          <a:xfrm>
            <a:off x="698500" y="1301750"/>
            <a:ext cx="10795000" cy="1333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ctr">
              <a:defRPr sz="6113">
                <a:solidFill>
                  <a:srgbClr val="3F1C12"/>
                </a:solidFill>
              </a:defRPr>
            </a:lvl1pPr>
          </a:lstStyle>
          <a:p>
            <a:pPr algn="ctr"/>
            <a:r>
              <a:rPr sz="6113" b="0">
                <a:solidFill>
                  <a:srgbClr val="3F1C12"/>
                </a:solidFill>
              </a:rPr>
              <a:t>Keeping Your First Love, First</a:t>
            </a:r>
          </a:p>
        </p:txBody>
      </p:sp>
      <p:sp>
        <p:nvSpPr>
          <p:cNvPr id="3" name="New Shape"/>
          <p:cNvSpPr>
            <a:spLocks noGrp="1"/>
          </p:cNvSpPr>
          <p:nvPr>
            <p:ph type="body" idx="1"/>
          </p:nvPr>
        </p:nvSpPr>
        <p:spPr>
          <a:xfrm>
            <a:off x="1269999" y="2711449"/>
            <a:ext cx="9652000" cy="889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3920">
                <a:solidFill>
                  <a:srgbClr val="3F1C12"/>
                </a:solidFill>
              </a:defRPr>
            </a:lvl1pPr>
          </a:lstStyle>
          <a:p>
            <a:pPr algn="ctr"/>
            <a:endParaRPr/>
          </a:p>
        </p:txBody>
      </p:sp>
      <p:sp>
        <p:nvSpPr>
          <p:cNvPr id="4" name="New Shape"/>
          <p:cNvSpPr>
            <a:spLocks noGrp="1"/>
          </p:cNvSpPr>
          <p:nvPr>
            <p:ph type="body" idx="2"/>
          </p:nvPr>
        </p:nvSpPr>
        <p:spPr>
          <a:xfrm>
            <a:off x="1847850" y="3879850"/>
            <a:ext cx="8496300" cy="69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3920">
                <a:solidFill>
                  <a:srgbClr val="EE3E8B"/>
                </a:solidFill>
              </a:defRPr>
            </a:lvl1pPr>
          </a:lstStyle>
          <a:p>
            <a:pPr algn="ctr"/>
            <a:r>
              <a:rPr sz="3920" b="0">
                <a:solidFill>
                  <a:srgbClr val="EE3E8B"/>
                </a:solidFill>
              </a:rPr>
              <a:t>Revelation 2:2-4</a:t>
            </a:r>
          </a:p>
        </p:txBody>
      </p:sp>
    </p:spTree>
    <p:extLst>
      <p:ext uri="{BB962C8B-B14F-4D97-AF65-F5344CB8AC3E}">
        <p14:creationId xmlns:p14="http://schemas.microsoft.com/office/powerpoint/2010/main" val="44018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r>
              <a:rPr sz="2000" b="0" dirty="0">
                <a:solidFill>
                  <a:srgbClr val="3F1C12"/>
                </a:solidFill>
              </a:rPr>
              <a:t>2</a:t>
            </a:r>
            <a:r>
              <a:rPr sz="3920" b="0" dirty="0">
                <a:solidFill>
                  <a:srgbClr val="3F1C12"/>
                </a:solidFill>
              </a:rPr>
              <a:t> “ ‘I know your works, your toil and your patient endurance, and how you cannot bear with those who are evil, but have tested those who call themselves apostles and are not, and found them to be false. </a:t>
            </a:r>
            <a:r>
              <a:rPr sz="2000" b="0" dirty="0">
                <a:solidFill>
                  <a:srgbClr val="3F1C12"/>
                </a:solidFill>
              </a:rPr>
              <a:t>3</a:t>
            </a:r>
            <a:r>
              <a:rPr sz="3920" b="0" dirty="0">
                <a:solidFill>
                  <a:srgbClr val="3F1C12"/>
                </a:solidFill>
              </a:rPr>
              <a:t> I know you are enduring patiently and bearing up for my name’s sake, and you have not grown weary. </a:t>
            </a: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r>
              <a:rPr sz="3920" b="0" dirty="0">
                <a:solidFill>
                  <a:srgbClr val="EE3E8B"/>
                </a:solidFill>
              </a:rPr>
              <a:t>Revelation 2:2–4</a:t>
            </a: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fontScale="77500" lnSpcReduction="20000"/>
          </a:bodyPr>
          <a:lstStyle>
            <a:lvl1pPr algn="l">
              <a:defRPr sz="3920">
                <a:solidFill>
                  <a:srgbClr val="3F1C12"/>
                </a:solidFill>
              </a:defRPr>
            </a:lvl1pPr>
          </a:lstStyle>
          <a:p>
            <a:pPr algn="l"/>
            <a:r>
              <a:rPr sz="3920" b="0">
                <a:solidFill>
                  <a:srgbClr val="3F1C12"/>
                </a:solidFill>
              </a:rPr>
              <a:t>ESV</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r>
              <a:rPr sz="2000" b="0" dirty="0">
                <a:solidFill>
                  <a:srgbClr val="3F1C12"/>
                </a:solidFill>
              </a:rPr>
              <a:t>4</a:t>
            </a:r>
            <a:r>
              <a:rPr sz="3920" b="0" dirty="0">
                <a:solidFill>
                  <a:srgbClr val="3F1C12"/>
                </a:solidFill>
              </a:rPr>
              <a:t> But I have this against you, that </a:t>
            </a:r>
            <a:r>
              <a:rPr sz="4800" b="1" u="sng" dirty="0">
                <a:solidFill>
                  <a:srgbClr val="3F1C12"/>
                </a:solidFill>
              </a:rPr>
              <a:t>you have abandoned the love you had at first</a:t>
            </a:r>
            <a:r>
              <a:rPr sz="3920" b="0" dirty="0">
                <a:solidFill>
                  <a:srgbClr val="3F1C12"/>
                </a:solidFill>
              </a:rPr>
              <a:t>.</a:t>
            </a: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r>
              <a:rPr sz="3920" b="0" dirty="0">
                <a:solidFill>
                  <a:srgbClr val="EE3E8B"/>
                </a:solidFill>
              </a:rPr>
              <a:t>Revelation 2:2–4</a:t>
            </a: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fontScale="77500" lnSpcReduction="20000"/>
          </a:bodyPr>
          <a:lstStyle>
            <a:lvl1pPr algn="l">
              <a:defRPr sz="3920">
                <a:solidFill>
                  <a:srgbClr val="3F1C12"/>
                </a:solidFill>
              </a:defRPr>
            </a:lvl1pPr>
          </a:lstStyle>
          <a:p>
            <a:pPr algn="l"/>
            <a:r>
              <a:rPr sz="3920" b="0">
                <a:solidFill>
                  <a:srgbClr val="3F1C12"/>
                </a:solidFill>
              </a:rPr>
              <a:t>ESV</a:t>
            </a:r>
          </a:p>
        </p:txBody>
      </p:sp>
    </p:spTree>
    <p:extLst>
      <p:ext uri="{BB962C8B-B14F-4D97-AF65-F5344CB8AC3E}">
        <p14:creationId xmlns:p14="http://schemas.microsoft.com/office/powerpoint/2010/main" val="2258616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66750" y="1079500"/>
            <a:ext cx="10858500" cy="16192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6393">
                <a:solidFill>
                  <a:srgbClr val="EE3E8B"/>
                </a:solidFill>
              </a:defRPr>
            </a:lvl1pPr>
          </a:lstStyle>
          <a:p>
            <a:pPr algn="ctr"/>
            <a:r>
              <a:rPr sz="6393" b="0">
                <a:solidFill>
                  <a:srgbClr val="EE3E8B"/>
                </a:solidFill>
              </a:rPr>
              <a:t>1. Lack of progress:</a:t>
            </a:r>
          </a:p>
        </p:txBody>
      </p:sp>
      <p:sp>
        <p:nvSpPr>
          <p:cNvPr id="3" name="New Shape"/>
          <p:cNvSpPr>
            <a:spLocks noGrp="1"/>
          </p:cNvSpPr>
          <p:nvPr>
            <p:ph type="body" idx="1"/>
          </p:nvPr>
        </p:nvSpPr>
        <p:spPr>
          <a:xfrm>
            <a:off x="1250949" y="2705100"/>
            <a:ext cx="9594850" cy="8318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3920">
                <a:solidFill>
                  <a:srgbClr val="3F1C12"/>
                </a:solidFill>
              </a:defRPr>
            </a:lvl1pPr>
          </a:lstStyle>
          <a:p>
            <a:pPr algn="ctr"/>
            <a:r>
              <a:rPr sz="3920" b="0">
                <a:solidFill>
                  <a:srgbClr val="3F1C12"/>
                </a:solidFill>
              </a:rPr>
              <a:t>Keeping Your First Love, First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r>
              <a:rPr sz="2000" b="0" dirty="0">
                <a:solidFill>
                  <a:srgbClr val="3F1C12"/>
                </a:solidFill>
              </a:rPr>
              <a:t>12</a:t>
            </a:r>
            <a:r>
              <a:rPr sz="3920" b="0" dirty="0">
                <a:solidFill>
                  <a:srgbClr val="3F1C12"/>
                </a:solidFill>
              </a:rPr>
              <a:t> Hope deferred makes the heart sick, 
but a desire fulfilled is a tree of life.</a:t>
            </a: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r>
              <a:rPr sz="3920" b="0">
                <a:solidFill>
                  <a:srgbClr val="EE3E8B"/>
                </a:solidFill>
              </a:rPr>
              <a:t>Proverbs 13:12</a:t>
            </a: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fontScale="77500" lnSpcReduction="20000"/>
          </a:bodyPr>
          <a:lstStyle>
            <a:lvl1pPr algn="l">
              <a:defRPr sz="3920">
                <a:solidFill>
                  <a:srgbClr val="3F1C12"/>
                </a:solidFill>
              </a:defRPr>
            </a:lvl1pPr>
          </a:lstStyle>
          <a:p>
            <a:pPr algn="l"/>
            <a:r>
              <a:rPr sz="3920" b="0">
                <a:solidFill>
                  <a:srgbClr val="3F1C12"/>
                </a:solidFill>
              </a:rPr>
              <a:t>ESV</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r>
              <a:rPr sz="2000" b="0" dirty="0">
                <a:solidFill>
                  <a:srgbClr val="3F1C12"/>
                </a:solidFill>
              </a:rPr>
              <a:t>7</a:t>
            </a:r>
            <a:r>
              <a:rPr sz="3920" b="0" dirty="0">
                <a:solidFill>
                  <a:srgbClr val="3F1C12"/>
                </a:solidFill>
              </a:rPr>
              <a:t> “Ask, and it will be given to you; seek, and you will find; knock, and it will be opened to you. </a:t>
            </a:r>
            <a:r>
              <a:rPr sz="2000" b="0" dirty="0">
                <a:solidFill>
                  <a:srgbClr val="3F1C12"/>
                </a:solidFill>
              </a:rPr>
              <a:t>8</a:t>
            </a:r>
            <a:r>
              <a:rPr sz="3920" b="0" dirty="0">
                <a:solidFill>
                  <a:srgbClr val="3F1C12"/>
                </a:solidFill>
              </a:rPr>
              <a:t> For everyone who asks receives, and the one who seeks finds, and to the one who knocks it will be opened.</a:t>
            </a: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r>
              <a:rPr sz="3920" b="0">
                <a:solidFill>
                  <a:srgbClr val="EE3E8B"/>
                </a:solidFill>
              </a:rPr>
              <a:t>Matthew 7:7–8</a:t>
            </a: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fontScale="77500" lnSpcReduction="20000"/>
          </a:bodyPr>
          <a:lstStyle>
            <a:lvl1pPr algn="l">
              <a:defRPr sz="3920">
                <a:solidFill>
                  <a:srgbClr val="3F1C12"/>
                </a:solidFill>
              </a:defRPr>
            </a:lvl1pPr>
          </a:lstStyle>
          <a:p>
            <a:pPr algn="l"/>
            <a:r>
              <a:rPr sz="3920" b="0">
                <a:solidFill>
                  <a:srgbClr val="3F1C12"/>
                </a:solidFill>
              </a:rPr>
              <a:t>ESV</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66750" y="1079500"/>
            <a:ext cx="10858500" cy="16192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6393">
                <a:solidFill>
                  <a:srgbClr val="EE3E8B"/>
                </a:solidFill>
              </a:defRPr>
            </a:lvl1pPr>
          </a:lstStyle>
          <a:p>
            <a:pPr algn="ctr"/>
            <a:r>
              <a:rPr sz="6393" b="0">
                <a:solidFill>
                  <a:srgbClr val="EE3E8B"/>
                </a:solidFill>
              </a:rPr>
              <a:t>2. Unmet expectations:</a:t>
            </a:r>
          </a:p>
        </p:txBody>
      </p:sp>
      <p:sp>
        <p:nvSpPr>
          <p:cNvPr id="3" name="New Shape"/>
          <p:cNvSpPr>
            <a:spLocks noGrp="1"/>
          </p:cNvSpPr>
          <p:nvPr>
            <p:ph type="body" idx="1"/>
          </p:nvPr>
        </p:nvSpPr>
        <p:spPr>
          <a:xfrm>
            <a:off x="1276350" y="2686050"/>
            <a:ext cx="9594850" cy="8318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ctr">
              <a:defRPr sz="3920">
                <a:solidFill>
                  <a:srgbClr val="3F1C12"/>
                </a:solidFill>
              </a:defRPr>
            </a:lvl1pPr>
          </a:lstStyle>
          <a:p>
            <a:pPr algn="ctr"/>
            <a:r>
              <a:rPr sz="3920" b="0">
                <a:solidFill>
                  <a:srgbClr val="3F1C12"/>
                </a:solidFill>
              </a:rPr>
              <a:t>Keeping Your First Love, First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r>
              <a:rPr sz="2000" b="0" dirty="0">
                <a:solidFill>
                  <a:srgbClr val="3F1C12"/>
                </a:solidFill>
              </a:rPr>
              <a:t>6</a:t>
            </a:r>
            <a:r>
              <a:rPr sz="3920" b="0" dirty="0">
                <a:solidFill>
                  <a:srgbClr val="3F1C12"/>
                </a:solidFill>
              </a:rPr>
              <a:t> do not be anxious about anything, but in everything by prayer and supplication with thanksgiving let your requests be made known to God.</a:t>
            </a: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r>
              <a:rPr sz="3920" b="0">
                <a:solidFill>
                  <a:srgbClr val="EE3E8B"/>
                </a:solidFill>
              </a:rPr>
              <a:t>Philippians 4:6</a:t>
            </a: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fontScale="77500" lnSpcReduction="20000"/>
          </a:bodyPr>
          <a:lstStyle>
            <a:lvl1pPr algn="l">
              <a:defRPr sz="3920">
                <a:solidFill>
                  <a:srgbClr val="3F1C12"/>
                </a:solidFill>
              </a:defRPr>
            </a:lvl1pPr>
          </a:lstStyle>
          <a:p>
            <a:pPr algn="l"/>
            <a:r>
              <a:rPr sz="3920" b="0">
                <a:solidFill>
                  <a:srgbClr val="3F1C12"/>
                </a:solidFill>
              </a:rPr>
              <a:t>ESV</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3F1C12"/>
                </a:solidFill>
              </a:defRPr>
            </a:lvl1pPr>
          </a:lstStyle>
          <a:p>
            <a:pPr algn="l"/>
            <a:r>
              <a:rPr sz="2000" b="0" dirty="0">
                <a:solidFill>
                  <a:srgbClr val="3F1C12"/>
                </a:solidFill>
              </a:rPr>
              <a:t>12</a:t>
            </a:r>
            <a:r>
              <a:rPr sz="3920" b="0" dirty="0">
                <a:solidFill>
                  <a:srgbClr val="3F1C12"/>
                </a:solidFill>
              </a:rPr>
              <a:t> There is a way that seems right to a man, 
but its end is the way to death.</a:t>
            </a:r>
          </a:p>
        </p:txBody>
      </p:sp>
      <p:sp>
        <p:nvSpPr>
          <p:cNvPr id="3" name="New Shape"/>
          <p:cNvSpPr>
            <a:spLocks noGrp="1"/>
          </p:cNvSpPr>
          <p:nvPr>
            <p:ph type="body" idx="1"/>
          </p:nvPr>
        </p:nvSpPr>
        <p:spPr>
          <a:xfrm>
            <a:off x="698500" y="53340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EE3E8B"/>
                </a:solidFill>
              </a:defRPr>
            </a:lvl1pPr>
          </a:lstStyle>
          <a:p>
            <a:pPr algn="l"/>
            <a:r>
              <a:rPr sz="3920" b="0">
                <a:solidFill>
                  <a:srgbClr val="EE3E8B"/>
                </a:solidFill>
              </a:rPr>
              <a:t>Proverbs 14:12</a:t>
            </a:r>
          </a:p>
        </p:txBody>
      </p:sp>
      <p:sp>
        <p:nvSpPr>
          <p:cNvPr id="4" name="New Shape"/>
          <p:cNvSpPr>
            <a:spLocks noGrp="1"/>
          </p:cNvSpPr>
          <p:nvPr>
            <p:ph type="body" idx="2"/>
          </p:nvPr>
        </p:nvSpPr>
        <p:spPr>
          <a:xfrm>
            <a:off x="698500" y="6102350"/>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fontScale="77500" lnSpcReduction="20000"/>
          </a:bodyPr>
          <a:lstStyle>
            <a:lvl1pPr algn="l">
              <a:defRPr sz="3920">
                <a:solidFill>
                  <a:srgbClr val="3F1C12"/>
                </a:solidFill>
              </a:defRPr>
            </a:lvl1pPr>
          </a:lstStyle>
          <a:p>
            <a:pPr algn="l"/>
            <a:r>
              <a:rPr sz="3920" b="0">
                <a:solidFill>
                  <a:srgbClr val="3F1C12"/>
                </a:solidFill>
              </a:rPr>
              <a:t>ESV</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
        <a:ea typeface=""/>
        <a:cs typeface=""/>
      </a:majorFont>
      <a:minorFont>
        <a:latin typeface=""/>
        <a:ea typeface=""/>
        <a:cs typeface=""/>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noFill/>
        <a:pattFill/>
        <a:grpFill/>
      </a:fillStyleLst>
      <a:lnStyleLst>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Lst>
      <a:bgFillStyleLst>
        <a:solidFill>
          <a:schemeClr val="phClr"/>
        </a:solidFill>
        <a:gradFill>
          <a:gsLst>
            <a:gs pos="0">
              <a:schemeClr val="phClr">
                <a:tint val="50000"/>
                <a:satMod val="300000"/>
              </a:schemeClr>
            </a:gs>
            <a:gs pos="0">
              <a:schemeClr val="phClr">
                <a:tint val="50000"/>
                <a:satMod val="300000"/>
              </a:schemeClr>
            </a:gs>
            <a:gs pos="0">
              <a:schemeClr val="phClr">
                <a:tint val="50000"/>
                <a:satMod val="300000"/>
              </a:schemeClr>
            </a:gs>
          </a:gsLst>
          <a:lin ang="16200000" scaled="1"/>
        </a:gradFill>
        <a:gradFill>
          <a:gsLst>
            <a:gs pos="0">
              <a:schemeClr val="phClr">
                <a:tint val="50000"/>
                <a:satMod val="300000"/>
              </a:schemeClr>
            </a:gs>
            <a:gs pos="0">
              <a:schemeClr val="phClr">
                <a:tint val="50000"/>
                <a:satMod val="300000"/>
              </a:schemeClr>
            </a:gs>
          </a:gsLst>
          <a:lin ang="16200000" scaled="1"/>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575</Words>
  <Application>Microsoft Macintosh PowerPoint</Application>
  <PresentationFormat>Widescreen</PresentationFormat>
  <Paragraphs>49</Paragraphs>
  <Slides>19</Slides>
  <Notes>1</Notes>
  <HiddenSlides>0</HiddenSlides>
  <MMClips>1</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19</vt:i4>
      </vt:variant>
    </vt:vector>
  </HeadingPairs>
  <TitlesOfParts>
    <vt:vector size="21" baseType="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Barry Johnson</cp:lastModifiedBy>
  <cp:revision>3</cp:revision>
  <dcterms:modified xsi:type="dcterms:W3CDTF">2023-04-28T00:58:06Z</dcterms:modified>
</cp:coreProperties>
</file>