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9" r:id="rId2"/>
    <p:sldId id="288" r:id="rId3"/>
    <p:sldId id="262" r:id="rId4"/>
    <p:sldId id="285" r:id="rId5"/>
    <p:sldId id="275" r:id="rId6"/>
    <p:sldId id="261" r:id="rId7"/>
    <p:sldId id="264" r:id="rId8"/>
    <p:sldId id="265" r:id="rId9"/>
    <p:sldId id="266" r:id="rId10"/>
    <p:sldId id="267" r:id="rId11"/>
    <p:sldId id="268" r:id="rId12"/>
    <p:sldId id="274" r:id="rId13"/>
    <p:sldId id="269" r:id="rId14"/>
    <p:sldId id="270" r:id="rId15"/>
    <p:sldId id="271" r:id="rId16"/>
    <p:sldId id="272" r:id="rId17"/>
    <p:sldId id="273" r:id="rId18"/>
    <p:sldId id="286" r:id="rId19"/>
    <p:sldId id="276" r:id="rId20"/>
    <p:sldId id="277" r:id="rId21"/>
    <p:sldId id="278" r:id="rId22"/>
    <p:sldId id="279" r:id="rId23"/>
    <p:sldId id="287" r:id="rId24"/>
    <p:sldId id="280" r:id="rId25"/>
    <p:sldId id="281" r:id="rId26"/>
    <p:sldId id="282" r:id="rId27"/>
    <p:sldId id="283" r:id="rId28"/>
    <p:sldId id="290" r:id="rId29"/>
    <p:sldId id="284" r:id="rId3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9628"/>
    <a:srgbClr val="3E3E3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57" autoAdjust="0"/>
    <p:restoredTop sz="75893"/>
  </p:normalViewPr>
  <p:slideViewPr>
    <p:cSldViewPr snapToGrid="0" snapToObjects="1">
      <p:cViewPr>
        <p:scale>
          <a:sx n="95" d="100"/>
          <a:sy n="95" d="100"/>
        </p:scale>
        <p:origin x="1552" y="13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C203E-3A34-2C4B-B825-48D70018CB80}" type="datetimeFigureOut">
              <a:rPr lang="en-US" smtClean="0"/>
              <a:t>4/18/16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661C8-D35A-6248-A80C-F341DC0694BE}" type="slidenum">
              <a:rPr lang="en-US" smtClean="0"/>
              <a:t>‹#›</a:t>
            </a:fld>
            <a:endParaRPr lang="en-US"/>
          </a:p>
        </p:txBody>
      </p:sp>
    </p:spTree>
    <p:extLst>
      <p:ext uri="{BB962C8B-B14F-4D97-AF65-F5344CB8AC3E}">
        <p14:creationId xmlns:p14="http://schemas.microsoft.com/office/powerpoint/2010/main" val="21221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Mark 6:1–6 (NIV) </a:t>
            </a:r>
          </a:p>
          <a:p>
            <a:r>
              <a:rPr lang="en-US" sz="1200" b="1" kern="1200" dirty="0" smtClean="0">
                <a:solidFill>
                  <a:schemeClr val="tx1"/>
                </a:solidFill>
                <a:effectLst/>
                <a:latin typeface="+mn-lt"/>
                <a:ea typeface="+mn-ea"/>
                <a:cs typeface="+mn-cs"/>
              </a:rPr>
              <a:t>A Prophet Without Honor </a:t>
            </a:r>
          </a:p>
          <a:p>
            <a:r>
              <a:rPr lang="en-US" sz="1200" dirty="0" smtClean="0">
                <a:effectLst/>
              </a:rPr>
              <a:t>6:1–6pp—Mt 13:54–58 </a:t>
            </a:r>
          </a:p>
          <a:p>
            <a:r>
              <a:rPr lang="en-US" sz="1200" b="1" dirty="0" smtClean="0">
                <a:effectLst/>
              </a:rPr>
              <a:t>6 </a:t>
            </a:r>
            <a:r>
              <a:rPr lang="en-US" sz="1200" dirty="0" smtClean="0">
                <a:effectLst/>
              </a:rPr>
              <a:t>Jesus left there and went to his hometown, accompanied by his disciples. </a:t>
            </a:r>
            <a:r>
              <a:rPr lang="en-US" sz="1200" baseline="30000" dirty="0" smtClean="0">
                <a:effectLst/>
              </a:rPr>
              <a:t>2 </a:t>
            </a:r>
            <a:r>
              <a:rPr lang="en-US" sz="1200" dirty="0" smtClean="0">
                <a:effectLst/>
              </a:rPr>
              <a:t>When the Sabbath came, he began to teach in the synagogue, and many who heard him were amazed. </a:t>
            </a:r>
          </a:p>
          <a:p>
            <a:r>
              <a:rPr lang="en-US" sz="1200" dirty="0" smtClean="0">
                <a:effectLst/>
              </a:rPr>
              <a:t>“Where did this man get these things?” they asked. “What’s this wisdom that has been given him? What are these remarkable miracles he is performing? </a:t>
            </a:r>
            <a:r>
              <a:rPr lang="en-US" sz="1200" baseline="30000" dirty="0" smtClean="0">
                <a:effectLst/>
              </a:rPr>
              <a:t>3 </a:t>
            </a:r>
            <a:r>
              <a:rPr lang="en-US" sz="1200" dirty="0" smtClean="0">
                <a:effectLst/>
              </a:rPr>
              <a:t>Isn’t this the carpenter? Isn’t this Mary’s son and the brother of James, Joseph, Judas and Simon? Aren’t his sisters here with us?” And they took offense at him. </a:t>
            </a:r>
          </a:p>
          <a:p>
            <a:r>
              <a:rPr lang="en-US" sz="1200" baseline="30000" dirty="0" smtClean="0">
                <a:effectLst/>
              </a:rPr>
              <a:t>4 </a:t>
            </a:r>
            <a:r>
              <a:rPr lang="en-US" sz="1200" dirty="0" smtClean="0">
                <a:effectLst/>
              </a:rPr>
              <a:t>Jesus said to them, </a:t>
            </a:r>
            <a:r>
              <a:rPr lang="en-US" sz="1200" kern="1200" dirty="0" smtClean="0">
                <a:solidFill>
                  <a:schemeClr val="tx1"/>
                </a:solidFill>
                <a:effectLst/>
                <a:latin typeface="+mn-lt"/>
                <a:ea typeface="+mn-ea"/>
                <a:cs typeface="+mn-cs"/>
              </a:rPr>
              <a:t>“A prophet is not without honor except in his own town, among his relatives and in his own home.” </a:t>
            </a:r>
            <a:r>
              <a:rPr lang="en-US" sz="1200" baseline="30000" dirty="0" smtClean="0">
                <a:effectLst/>
              </a:rPr>
              <a:t>5 </a:t>
            </a:r>
            <a:r>
              <a:rPr lang="en-US" sz="1200" dirty="0" smtClean="0">
                <a:effectLst/>
              </a:rPr>
              <a:t>He could not do any miracles there, except lay his hands on a few sick people and heal them. </a:t>
            </a:r>
            <a:r>
              <a:rPr lang="en-US" sz="1200" baseline="30000" dirty="0" smtClean="0">
                <a:effectLst/>
              </a:rPr>
              <a:t>6 </a:t>
            </a:r>
            <a:r>
              <a:rPr lang="en-US" sz="1200" dirty="0" smtClean="0">
                <a:effectLst/>
              </a:rPr>
              <a:t>He was amazed at their lack of faith. </a:t>
            </a:r>
          </a:p>
          <a:p>
            <a:r>
              <a:rPr lang="en-US" sz="1200" b="1" kern="1200" dirty="0" smtClean="0">
                <a:solidFill>
                  <a:schemeClr val="tx1"/>
                </a:solidFill>
                <a:effectLst/>
                <a:latin typeface="+mn-lt"/>
                <a:ea typeface="+mn-ea"/>
                <a:cs typeface="+mn-cs"/>
              </a:rPr>
              <a:t>Jesus Sends Out the Twelve </a:t>
            </a:r>
          </a:p>
          <a:p>
            <a:r>
              <a:rPr lang="en-US" sz="1200" dirty="0" smtClean="0">
                <a:effectLst/>
              </a:rPr>
              <a:t>6:7–11pp—Mt 10:1,9–14; Lk 9:1,3–5 </a:t>
            </a:r>
          </a:p>
          <a:p>
            <a:r>
              <a:rPr lang="en-US" sz="1200" dirty="0" smtClean="0">
                <a:effectLst/>
              </a:rPr>
              <a:t>Then Jesus went around teaching from village to village. </a:t>
            </a:r>
          </a:p>
          <a:p>
            <a:endParaRPr lang="en-US" dirty="0" smtClean="0"/>
          </a:p>
          <a:p>
            <a:r>
              <a:rPr lang="en-US" b="1" dirty="0" smtClean="0"/>
              <a:t>Matthew 13:54–58 (NIV) </a:t>
            </a:r>
          </a:p>
          <a:p>
            <a:r>
              <a:rPr lang="en-US" sz="1200" baseline="30000" dirty="0" smtClean="0">
                <a:effectLst/>
              </a:rPr>
              <a:t>54 </a:t>
            </a:r>
            <a:r>
              <a:rPr lang="en-US" sz="1200" dirty="0" smtClean="0">
                <a:effectLst/>
              </a:rPr>
              <a:t>Coming to his hometown, he began teaching the people in their synagogue, and they were amazed. “Where did this man get this wisdom and these miraculous powers?” they asked. </a:t>
            </a:r>
            <a:r>
              <a:rPr lang="en-US" sz="1200" baseline="30000" dirty="0" smtClean="0">
                <a:effectLst/>
              </a:rPr>
              <a:t>55 </a:t>
            </a:r>
            <a:r>
              <a:rPr lang="en-US" sz="1200" dirty="0" smtClean="0">
                <a:effectLst/>
              </a:rPr>
              <a:t>“Isn’t this the carpenter’s son? Isn’t his mother’s name Mary, and aren’t his brothers James, Joseph, Simon and Judas? </a:t>
            </a:r>
            <a:r>
              <a:rPr lang="en-US" sz="1200" baseline="30000" dirty="0" smtClean="0">
                <a:effectLst/>
              </a:rPr>
              <a:t>56 </a:t>
            </a:r>
            <a:r>
              <a:rPr lang="en-US" sz="1200" dirty="0" smtClean="0">
                <a:effectLst/>
              </a:rPr>
              <a:t>Aren’t all his sisters with us? Where then did this man get all these things?” </a:t>
            </a:r>
            <a:r>
              <a:rPr lang="en-US" sz="1200" baseline="30000" dirty="0" smtClean="0">
                <a:effectLst/>
              </a:rPr>
              <a:t>57 </a:t>
            </a:r>
            <a:r>
              <a:rPr lang="en-US" sz="1200" dirty="0" smtClean="0">
                <a:effectLst/>
              </a:rPr>
              <a:t>And they took offense at him. </a:t>
            </a:r>
          </a:p>
          <a:p>
            <a:r>
              <a:rPr lang="en-US" sz="1200" dirty="0" smtClean="0">
                <a:effectLst/>
              </a:rPr>
              <a:t>But Jesus said to them, </a:t>
            </a:r>
            <a:r>
              <a:rPr lang="en-US" sz="1200" kern="1200" dirty="0" smtClean="0">
                <a:solidFill>
                  <a:schemeClr val="tx1"/>
                </a:solidFill>
                <a:effectLst/>
                <a:latin typeface="+mn-lt"/>
                <a:ea typeface="+mn-ea"/>
                <a:cs typeface="+mn-cs"/>
              </a:rPr>
              <a:t>“A prophet is not without honor except in his own town and in his own home.”</a:t>
            </a:r>
            <a:r>
              <a:rPr lang="en-US" sz="1200" dirty="0" smtClean="0">
                <a:effectLst/>
              </a:rPr>
              <a:t> </a:t>
            </a:r>
          </a:p>
          <a:p>
            <a:r>
              <a:rPr lang="en-US" sz="1200" baseline="30000" dirty="0" smtClean="0">
                <a:effectLst/>
              </a:rPr>
              <a:t>58 </a:t>
            </a:r>
            <a:r>
              <a:rPr lang="en-US" sz="1200" dirty="0" smtClean="0">
                <a:effectLst/>
              </a:rPr>
              <a:t>And he did not do many miracles there because of their lack of faith. </a:t>
            </a:r>
          </a:p>
          <a:p>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1</a:t>
            </a:fld>
            <a:endParaRPr lang="en-US"/>
          </a:p>
        </p:txBody>
      </p:sp>
    </p:spTree>
    <p:extLst>
      <p:ext uri="{BB962C8B-B14F-4D97-AF65-F5344CB8AC3E}">
        <p14:creationId xmlns:p14="http://schemas.microsoft.com/office/powerpoint/2010/main" val="63420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He performed mighty works and miracles</a:t>
            </a:r>
            <a:endParaRPr lang="en-US" sz="1200" b="0"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Luke 7:12–17 (NIV) — 12</a:t>
            </a:r>
            <a:r>
              <a:rPr lang="en-US" sz="1200" b="0" u="none" kern="1200" baseline="0" dirty="0" smtClean="0">
                <a:solidFill>
                  <a:schemeClr val="tx1"/>
                </a:solidFill>
                <a:latin typeface="+mn-lt"/>
                <a:ea typeface="+mn-ea"/>
                <a:cs typeface="+mn-cs"/>
              </a:rPr>
              <a:t> As he approached the town gate, a dead person was being carried out—the only son of his mother, and she was a widow. And a large crowd from the town was with her. </a:t>
            </a:r>
            <a:r>
              <a:rPr lang="en-US" sz="1200" b="1" u="none" kern="1200" baseline="0" dirty="0" smtClean="0">
                <a:solidFill>
                  <a:schemeClr val="tx1"/>
                </a:solidFill>
                <a:latin typeface="+mn-lt"/>
                <a:ea typeface="+mn-ea"/>
                <a:cs typeface="+mn-cs"/>
              </a:rPr>
              <a:t>13</a:t>
            </a:r>
            <a:r>
              <a:rPr lang="en-US" sz="1200" b="0" u="none" kern="1200" baseline="0" dirty="0" smtClean="0">
                <a:solidFill>
                  <a:schemeClr val="tx1"/>
                </a:solidFill>
                <a:latin typeface="+mn-lt"/>
                <a:ea typeface="+mn-ea"/>
                <a:cs typeface="+mn-cs"/>
              </a:rPr>
              <a:t> When the Lord saw her, his heart went out to her and he said, “Don’t cry.” </a:t>
            </a:r>
            <a:r>
              <a:rPr lang="en-US" sz="1200" b="1" u="none" kern="1200" baseline="0" dirty="0" smtClean="0">
                <a:solidFill>
                  <a:schemeClr val="tx1"/>
                </a:solidFill>
                <a:latin typeface="+mn-lt"/>
                <a:ea typeface="+mn-ea"/>
                <a:cs typeface="+mn-cs"/>
              </a:rPr>
              <a:t>14</a:t>
            </a:r>
            <a:r>
              <a:rPr lang="en-US" sz="1200" b="0" u="none" kern="1200" baseline="0" dirty="0" smtClean="0">
                <a:solidFill>
                  <a:schemeClr val="tx1"/>
                </a:solidFill>
                <a:latin typeface="+mn-lt"/>
                <a:ea typeface="+mn-ea"/>
                <a:cs typeface="+mn-cs"/>
              </a:rPr>
              <a:t> Then he went up and touched the bier they were carrying him on, and the bearers stood still. He said, “Young man, I say to you, get up!” </a:t>
            </a:r>
            <a:r>
              <a:rPr lang="en-US" sz="1200" b="1" u="none" kern="1200" baseline="0" dirty="0" smtClean="0">
                <a:solidFill>
                  <a:schemeClr val="tx1"/>
                </a:solidFill>
                <a:latin typeface="+mn-lt"/>
                <a:ea typeface="+mn-ea"/>
                <a:cs typeface="+mn-cs"/>
              </a:rPr>
              <a:t>15</a:t>
            </a:r>
            <a:r>
              <a:rPr lang="en-US" sz="1200" b="0" u="none" kern="1200" baseline="0" dirty="0" smtClean="0">
                <a:solidFill>
                  <a:schemeClr val="tx1"/>
                </a:solidFill>
                <a:latin typeface="+mn-lt"/>
                <a:ea typeface="+mn-ea"/>
                <a:cs typeface="+mn-cs"/>
              </a:rPr>
              <a:t> The dead man sat up and began to talk, and Jesus gave him back to his mother. </a:t>
            </a:r>
            <a:r>
              <a:rPr lang="en-US" sz="1200" b="1" u="none" kern="1200" baseline="0" dirty="0" smtClean="0">
                <a:solidFill>
                  <a:schemeClr val="tx1"/>
                </a:solidFill>
                <a:latin typeface="+mn-lt"/>
                <a:ea typeface="+mn-ea"/>
                <a:cs typeface="+mn-cs"/>
              </a:rPr>
              <a:t>16</a:t>
            </a:r>
            <a:r>
              <a:rPr lang="en-US" sz="1200" b="0" u="none" kern="1200" baseline="0" dirty="0" smtClean="0">
                <a:solidFill>
                  <a:schemeClr val="tx1"/>
                </a:solidFill>
                <a:latin typeface="+mn-lt"/>
                <a:ea typeface="+mn-ea"/>
                <a:cs typeface="+mn-cs"/>
              </a:rPr>
              <a:t> They were all filled with awe and praised God. “A great prophet has appeared among us,” they said. “God has come to help his people.” </a:t>
            </a:r>
            <a:r>
              <a:rPr lang="en-US" sz="1200" b="1" u="none" kern="1200" baseline="0" dirty="0" smtClean="0">
                <a:solidFill>
                  <a:schemeClr val="tx1"/>
                </a:solidFill>
                <a:latin typeface="+mn-lt"/>
                <a:ea typeface="+mn-ea"/>
                <a:cs typeface="+mn-cs"/>
              </a:rPr>
              <a:t>17</a:t>
            </a:r>
            <a:r>
              <a:rPr lang="en-US" sz="1200" b="0" u="none" kern="1200" baseline="0" dirty="0" smtClean="0">
                <a:solidFill>
                  <a:schemeClr val="tx1"/>
                </a:solidFill>
                <a:latin typeface="+mn-lt"/>
                <a:ea typeface="+mn-ea"/>
                <a:cs typeface="+mn-cs"/>
              </a:rPr>
              <a:t> This news about Jesus spread throughout Judea and the surrounding country.</a:t>
            </a:r>
          </a:p>
          <a:p>
            <a:r>
              <a:rPr lang="en-US" sz="1200" b="1" u="none" kern="1200" baseline="0" dirty="0" smtClean="0">
                <a:solidFill>
                  <a:schemeClr val="tx1"/>
                </a:solidFill>
                <a:latin typeface="+mn-lt"/>
                <a:ea typeface="+mn-ea"/>
                <a:cs typeface="+mn-cs"/>
              </a:rPr>
              <a:t>John 9:17 (NIV) — 17</a:t>
            </a:r>
            <a:r>
              <a:rPr lang="en-US" sz="1200" b="0" u="none" kern="1200" baseline="0" dirty="0" smtClean="0">
                <a:solidFill>
                  <a:schemeClr val="tx1"/>
                </a:solidFill>
                <a:latin typeface="+mn-lt"/>
                <a:ea typeface="+mn-ea"/>
                <a:cs typeface="+mn-cs"/>
              </a:rPr>
              <a:t> Then they turned again to the blind man, “What have you to say about him? It was your eyes he opened.” The man replied, “He is a prophet.”</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17</a:t>
            </a:fld>
            <a:endParaRPr lang="en-US"/>
          </a:p>
        </p:txBody>
      </p:sp>
    </p:spTree>
    <p:extLst>
      <p:ext uri="{BB962C8B-B14F-4D97-AF65-F5344CB8AC3E}">
        <p14:creationId xmlns:p14="http://schemas.microsoft.com/office/powerpoint/2010/main" val="88677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As a rejected prophet</a:t>
            </a:r>
            <a:endParaRPr lang="en-US" sz="1200" b="0"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Luke 13:31–35 (NIV) — 31</a:t>
            </a:r>
            <a:r>
              <a:rPr lang="en-US" sz="1200" b="0" u="none" kern="1200" baseline="0" dirty="0" smtClean="0">
                <a:solidFill>
                  <a:schemeClr val="tx1"/>
                </a:solidFill>
                <a:latin typeface="+mn-lt"/>
                <a:ea typeface="+mn-ea"/>
                <a:cs typeface="+mn-cs"/>
              </a:rPr>
              <a:t> At that time some Pharisees came to Jesus and said to him, “Leave this place and go somewhere else. Herod wants to kill you.” </a:t>
            </a:r>
            <a:r>
              <a:rPr lang="en-US" sz="1200" b="1" u="none" kern="1200" baseline="0" dirty="0" smtClean="0">
                <a:solidFill>
                  <a:schemeClr val="tx1"/>
                </a:solidFill>
                <a:latin typeface="+mn-lt"/>
                <a:ea typeface="+mn-ea"/>
                <a:cs typeface="+mn-cs"/>
              </a:rPr>
              <a:t>32</a:t>
            </a:r>
            <a:r>
              <a:rPr lang="en-US" sz="1200" b="0" u="none" kern="1200" baseline="0" dirty="0" smtClean="0">
                <a:solidFill>
                  <a:schemeClr val="tx1"/>
                </a:solidFill>
                <a:latin typeface="+mn-lt"/>
                <a:ea typeface="+mn-ea"/>
                <a:cs typeface="+mn-cs"/>
              </a:rPr>
              <a:t> He replied, “Go tell that fox, ‘I will keep on driving out demons and healing people today and tomorrow, and on the third day I will reach my goal.’ </a:t>
            </a:r>
            <a:r>
              <a:rPr lang="en-US" sz="1200" b="1" u="none" kern="1200" baseline="0" dirty="0" smtClean="0">
                <a:solidFill>
                  <a:schemeClr val="tx1"/>
                </a:solidFill>
                <a:latin typeface="+mn-lt"/>
                <a:ea typeface="+mn-ea"/>
                <a:cs typeface="+mn-cs"/>
              </a:rPr>
              <a:t>33</a:t>
            </a:r>
            <a:r>
              <a:rPr lang="en-US" sz="1200" b="0" u="none" kern="1200" baseline="0" dirty="0" smtClean="0">
                <a:solidFill>
                  <a:schemeClr val="tx1"/>
                </a:solidFill>
                <a:latin typeface="+mn-lt"/>
                <a:ea typeface="+mn-ea"/>
                <a:cs typeface="+mn-cs"/>
              </a:rPr>
              <a:t> In any case, I must press on today and tomorrow and the next day—for surely no prophet can die outside Jerusalem! </a:t>
            </a:r>
            <a:r>
              <a:rPr lang="en-US" sz="1200" b="1" u="none" kern="1200" baseline="0" dirty="0" smtClean="0">
                <a:solidFill>
                  <a:schemeClr val="tx1"/>
                </a:solidFill>
                <a:latin typeface="+mn-lt"/>
                <a:ea typeface="+mn-ea"/>
                <a:cs typeface="+mn-cs"/>
              </a:rPr>
              <a:t>34</a:t>
            </a:r>
            <a:r>
              <a:rPr lang="en-US" sz="1200" b="0" u="none" kern="1200" baseline="0" dirty="0" smtClean="0">
                <a:solidFill>
                  <a:schemeClr val="tx1"/>
                </a:solidFill>
                <a:latin typeface="+mn-lt"/>
                <a:ea typeface="+mn-ea"/>
                <a:cs typeface="+mn-cs"/>
              </a:rPr>
              <a:t> “Jerusalem, Jerusalem, you who kill the prophets and stone those sent to you, how often I have longed to gather your children together, as a hen gathers her chicks under her wings, and you were not willing. </a:t>
            </a:r>
            <a:r>
              <a:rPr lang="en-US" sz="1200" b="1" u="none" kern="1200" baseline="0" dirty="0" smtClean="0">
                <a:solidFill>
                  <a:schemeClr val="tx1"/>
                </a:solidFill>
                <a:latin typeface="+mn-lt"/>
                <a:ea typeface="+mn-ea"/>
                <a:cs typeface="+mn-cs"/>
              </a:rPr>
              <a:t>35</a:t>
            </a:r>
            <a:r>
              <a:rPr lang="en-US" sz="1200" b="0" u="none" kern="1200" baseline="0" dirty="0" smtClean="0">
                <a:solidFill>
                  <a:schemeClr val="tx1"/>
                </a:solidFill>
                <a:latin typeface="+mn-lt"/>
                <a:ea typeface="+mn-ea"/>
                <a:cs typeface="+mn-cs"/>
              </a:rPr>
              <a:t> Look, your house is left to you desolate. I tell you, you will not see me again until you say, ‘Blessed is he who comes in the name of the Lord.’”</a:t>
            </a:r>
          </a:p>
          <a:p>
            <a:r>
              <a:rPr lang="en-US" sz="1200" b="0" u="none" kern="1200" baseline="0" dirty="0" smtClean="0">
                <a:solidFill>
                  <a:schemeClr val="tx1"/>
                </a:solidFill>
                <a:latin typeface="+mn-lt"/>
                <a:ea typeface="+mn-ea"/>
                <a:cs typeface="+mn-cs"/>
              </a:rPr>
              <a:t>See also Mt 13:57 ; Lk 4:24–27 ; </a:t>
            </a:r>
            <a:r>
              <a:rPr lang="en-US" sz="1200" b="0" u="none" kern="1200" baseline="0" dirty="0" err="1" smtClean="0">
                <a:solidFill>
                  <a:schemeClr val="tx1"/>
                </a:solidFill>
                <a:latin typeface="+mn-lt"/>
                <a:ea typeface="+mn-ea"/>
                <a:cs typeface="+mn-cs"/>
              </a:rPr>
              <a:t>Jn</a:t>
            </a:r>
            <a:r>
              <a:rPr lang="en-US" sz="1200" b="0" u="none" kern="1200" baseline="0" dirty="0" smtClean="0">
                <a:solidFill>
                  <a:schemeClr val="tx1"/>
                </a:solidFill>
                <a:latin typeface="+mn-lt"/>
                <a:ea typeface="+mn-ea"/>
                <a:cs typeface="+mn-cs"/>
              </a:rPr>
              <a:t> 5:46</a:t>
            </a:r>
          </a:p>
          <a:p>
            <a:r>
              <a:rPr lang="en-US" sz="1200" b="1" u="none" kern="1200" baseline="0" dirty="0" smtClean="0">
                <a:solidFill>
                  <a:schemeClr val="tx1"/>
                </a:solidFill>
                <a:latin typeface="+mn-lt"/>
                <a:ea typeface="+mn-ea"/>
                <a:cs typeface="+mn-cs"/>
              </a:rPr>
              <a:t>Matthew 13:57 (NIV) — 57</a:t>
            </a:r>
            <a:r>
              <a:rPr lang="en-US" sz="1200" b="0" u="none" kern="1200" baseline="0" dirty="0" smtClean="0">
                <a:solidFill>
                  <a:schemeClr val="tx1"/>
                </a:solidFill>
                <a:latin typeface="+mn-lt"/>
                <a:ea typeface="+mn-ea"/>
                <a:cs typeface="+mn-cs"/>
              </a:rPr>
              <a:t> And they took offense at him. But Jesus said to them, “A prophet is not without honor except in his own town and in his own home.”</a:t>
            </a:r>
          </a:p>
          <a:p>
            <a:r>
              <a:rPr lang="en-US" sz="1200" b="1" u="none" kern="1200" baseline="0" dirty="0" smtClean="0">
                <a:solidFill>
                  <a:schemeClr val="tx1"/>
                </a:solidFill>
                <a:latin typeface="+mn-lt"/>
                <a:ea typeface="+mn-ea"/>
                <a:cs typeface="+mn-cs"/>
              </a:rPr>
              <a:t>Luke 4:24–27 (NIV) — 24</a:t>
            </a:r>
            <a:r>
              <a:rPr lang="en-US" sz="1200" b="0" u="none" kern="1200" baseline="0" dirty="0" smtClean="0">
                <a:solidFill>
                  <a:schemeClr val="tx1"/>
                </a:solidFill>
                <a:latin typeface="+mn-lt"/>
                <a:ea typeface="+mn-ea"/>
                <a:cs typeface="+mn-cs"/>
              </a:rPr>
              <a:t> “Truly I tell you,” he continued, “no prophet is accepted in his hometown. </a:t>
            </a:r>
            <a:r>
              <a:rPr lang="en-US" sz="1200" b="1" u="none" kern="1200" baseline="0" dirty="0" smtClean="0">
                <a:solidFill>
                  <a:schemeClr val="tx1"/>
                </a:solidFill>
                <a:latin typeface="+mn-lt"/>
                <a:ea typeface="+mn-ea"/>
                <a:cs typeface="+mn-cs"/>
              </a:rPr>
              <a:t>25</a:t>
            </a:r>
            <a:r>
              <a:rPr lang="en-US" sz="1200" b="0" u="none" kern="1200" baseline="0" dirty="0" smtClean="0">
                <a:solidFill>
                  <a:schemeClr val="tx1"/>
                </a:solidFill>
                <a:latin typeface="+mn-lt"/>
                <a:ea typeface="+mn-ea"/>
                <a:cs typeface="+mn-cs"/>
              </a:rPr>
              <a:t> I assure you that there were many widows in Israel in Elijah’s time, when the sky was shut for three and a half years and there was a severe famine throughout the land. </a:t>
            </a:r>
            <a:r>
              <a:rPr lang="en-US" sz="1200" b="1" u="none" kern="1200" baseline="0" dirty="0" smtClean="0">
                <a:solidFill>
                  <a:schemeClr val="tx1"/>
                </a:solidFill>
                <a:latin typeface="+mn-lt"/>
                <a:ea typeface="+mn-ea"/>
                <a:cs typeface="+mn-cs"/>
              </a:rPr>
              <a:t>26</a:t>
            </a:r>
            <a:r>
              <a:rPr lang="en-US" sz="1200" b="0" u="none" kern="1200" baseline="0" dirty="0" smtClean="0">
                <a:solidFill>
                  <a:schemeClr val="tx1"/>
                </a:solidFill>
                <a:latin typeface="+mn-lt"/>
                <a:ea typeface="+mn-ea"/>
                <a:cs typeface="+mn-cs"/>
              </a:rPr>
              <a:t> Yet Elijah was not sent to any of them, but to a widow in </a:t>
            </a:r>
            <a:r>
              <a:rPr lang="en-US" sz="1200" b="0" u="none" kern="1200" baseline="0" dirty="0" err="1" smtClean="0">
                <a:solidFill>
                  <a:schemeClr val="tx1"/>
                </a:solidFill>
                <a:latin typeface="+mn-lt"/>
                <a:ea typeface="+mn-ea"/>
                <a:cs typeface="+mn-cs"/>
              </a:rPr>
              <a:t>Zarephath</a:t>
            </a:r>
            <a:r>
              <a:rPr lang="en-US" sz="1200" b="0" u="none" kern="1200" baseline="0" dirty="0" smtClean="0">
                <a:solidFill>
                  <a:schemeClr val="tx1"/>
                </a:solidFill>
                <a:latin typeface="+mn-lt"/>
                <a:ea typeface="+mn-ea"/>
                <a:cs typeface="+mn-cs"/>
              </a:rPr>
              <a:t> in the region of Sidon. </a:t>
            </a:r>
            <a:r>
              <a:rPr lang="en-US" sz="1200" b="1" u="none" kern="1200" baseline="0" dirty="0" smtClean="0">
                <a:solidFill>
                  <a:schemeClr val="tx1"/>
                </a:solidFill>
                <a:latin typeface="+mn-lt"/>
                <a:ea typeface="+mn-ea"/>
                <a:cs typeface="+mn-cs"/>
              </a:rPr>
              <a:t>27</a:t>
            </a:r>
            <a:r>
              <a:rPr lang="en-US" sz="1200" b="0" u="none" kern="1200" baseline="0" dirty="0" smtClean="0">
                <a:solidFill>
                  <a:schemeClr val="tx1"/>
                </a:solidFill>
                <a:latin typeface="+mn-lt"/>
                <a:ea typeface="+mn-ea"/>
                <a:cs typeface="+mn-cs"/>
              </a:rPr>
              <a:t> And there were many in Israel with leprosy in the time of Elisha the prophet, yet not one of them was cleansed—only </a:t>
            </a:r>
            <a:r>
              <a:rPr lang="en-US" sz="1200" b="0" u="none" kern="1200" baseline="0" dirty="0" err="1" smtClean="0">
                <a:solidFill>
                  <a:schemeClr val="tx1"/>
                </a:solidFill>
                <a:latin typeface="+mn-lt"/>
                <a:ea typeface="+mn-ea"/>
                <a:cs typeface="+mn-cs"/>
              </a:rPr>
              <a:t>Naaman</a:t>
            </a:r>
            <a:r>
              <a:rPr lang="en-US" sz="1200" b="0" u="none" kern="1200" baseline="0" dirty="0" smtClean="0">
                <a:solidFill>
                  <a:schemeClr val="tx1"/>
                </a:solidFill>
                <a:latin typeface="+mn-lt"/>
                <a:ea typeface="+mn-ea"/>
                <a:cs typeface="+mn-cs"/>
              </a:rPr>
              <a:t> the Syrian.”</a:t>
            </a:r>
          </a:p>
          <a:p>
            <a:r>
              <a:rPr lang="en-US" sz="1200" b="1" u="none" kern="1200" baseline="0" dirty="0" smtClean="0">
                <a:solidFill>
                  <a:schemeClr val="tx1"/>
                </a:solidFill>
                <a:latin typeface="+mn-lt"/>
                <a:ea typeface="+mn-ea"/>
                <a:cs typeface="+mn-cs"/>
              </a:rPr>
              <a:t>John 5:46 (NIV) — 46</a:t>
            </a:r>
            <a:r>
              <a:rPr lang="en-US" sz="1200" b="0" u="none" kern="1200" baseline="0" dirty="0" smtClean="0">
                <a:solidFill>
                  <a:schemeClr val="tx1"/>
                </a:solidFill>
                <a:latin typeface="+mn-lt"/>
                <a:ea typeface="+mn-ea"/>
                <a:cs typeface="+mn-cs"/>
              </a:rPr>
              <a:t> If you believed Moses, you would believe me, for he wrote about me.</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20</a:t>
            </a:fld>
            <a:endParaRPr lang="en-US"/>
          </a:p>
        </p:txBody>
      </p:sp>
    </p:spTree>
    <p:extLst>
      <p:ext uri="{BB962C8B-B14F-4D97-AF65-F5344CB8AC3E}">
        <p14:creationId xmlns:p14="http://schemas.microsoft.com/office/powerpoint/2010/main" val="1248652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See also Lk 4:16–21 ; Is 61:1–2</a:t>
            </a:r>
          </a:p>
          <a:p>
            <a:r>
              <a:rPr lang="en-US" sz="1200" b="1" u="none" kern="1200" baseline="0" dirty="0" smtClean="0">
                <a:solidFill>
                  <a:schemeClr val="tx1"/>
                </a:solidFill>
                <a:latin typeface="+mn-lt"/>
                <a:ea typeface="+mn-ea"/>
                <a:cs typeface="+mn-cs"/>
              </a:rPr>
              <a:t>Luke 4:16–21 (NIV) — 16</a:t>
            </a:r>
            <a:r>
              <a:rPr lang="en-US" sz="1200" b="0" u="none" kern="1200" baseline="0" dirty="0" smtClean="0">
                <a:solidFill>
                  <a:schemeClr val="tx1"/>
                </a:solidFill>
                <a:latin typeface="+mn-lt"/>
                <a:ea typeface="+mn-ea"/>
                <a:cs typeface="+mn-cs"/>
              </a:rPr>
              <a:t> He went to Nazareth, where he had been brought up, and on the Sabbath day he went into the synagogue, as was his custom. He stood up to read, </a:t>
            </a:r>
            <a:r>
              <a:rPr lang="en-US" sz="1200" b="1" u="none" kern="1200" baseline="0" dirty="0" smtClean="0">
                <a:solidFill>
                  <a:schemeClr val="tx1"/>
                </a:solidFill>
                <a:latin typeface="+mn-lt"/>
                <a:ea typeface="+mn-ea"/>
                <a:cs typeface="+mn-cs"/>
              </a:rPr>
              <a:t>17</a:t>
            </a:r>
            <a:r>
              <a:rPr lang="en-US" sz="1200" b="0" u="none" kern="1200" baseline="0" dirty="0" smtClean="0">
                <a:solidFill>
                  <a:schemeClr val="tx1"/>
                </a:solidFill>
                <a:latin typeface="+mn-lt"/>
                <a:ea typeface="+mn-ea"/>
                <a:cs typeface="+mn-cs"/>
              </a:rPr>
              <a:t> and the scroll of the prophet Isaiah was handed to him. Unrolling it, he found the place where it is written: </a:t>
            </a:r>
            <a:r>
              <a:rPr lang="en-US" sz="1200" b="1" u="none" kern="1200" baseline="0" dirty="0" smtClean="0">
                <a:solidFill>
                  <a:schemeClr val="tx1"/>
                </a:solidFill>
                <a:latin typeface="+mn-lt"/>
                <a:ea typeface="+mn-ea"/>
                <a:cs typeface="+mn-cs"/>
              </a:rPr>
              <a:t>18</a:t>
            </a:r>
            <a:r>
              <a:rPr lang="en-US" sz="1200" b="0" u="none" kern="1200" baseline="0" dirty="0" smtClean="0">
                <a:solidFill>
                  <a:schemeClr val="tx1"/>
                </a:solidFill>
                <a:latin typeface="+mn-lt"/>
                <a:ea typeface="+mn-ea"/>
                <a:cs typeface="+mn-cs"/>
              </a:rPr>
              <a:t> “The Spirit of the Lord is on me, because he has anointed me to proclaim good news to the poor. He has sent me to proclaim freedom for the prisoners and recovery of sight for the blind, to set the oppressed free, </a:t>
            </a:r>
            <a:r>
              <a:rPr lang="en-US" sz="1200" b="1" u="none" kern="1200" baseline="0" dirty="0" smtClean="0">
                <a:solidFill>
                  <a:schemeClr val="tx1"/>
                </a:solidFill>
                <a:latin typeface="+mn-lt"/>
                <a:ea typeface="+mn-ea"/>
                <a:cs typeface="+mn-cs"/>
              </a:rPr>
              <a:t>19</a:t>
            </a:r>
            <a:r>
              <a:rPr lang="en-US" sz="1200" b="0" u="none" kern="1200" baseline="0" dirty="0" smtClean="0">
                <a:solidFill>
                  <a:schemeClr val="tx1"/>
                </a:solidFill>
                <a:latin typeface="+mn-lt"/>
                <a:ea typeface="+mn-ea"/>
                <a:cs typeface="+mn-cs"/>
              </a:rPr>
              <a:t> to proclaim the year of the Lord’s favor.” </a:t>
            </a:r>
            <a:r>
              <a:rPr lang="en-US" sz="1200" b="1" u="none" kern="1200" baseline="0" dirty="0" smtClean="0">
                <a:solidFill>
                  <a:schemeClr val="tx1"/>
                </a:solidFill>
                <a:latin typeface="+mn-lt"/>
                <a:ea typeface="+mn-ea"/>
                <a:cs typeface="+mn-cs"/>
              </a:rPr>
              <a:t>20</a:t>
            </a:r>
            <a:r>
              <a:rPr lang="en-US" sz="1200" b="0" u="none" kern="1200" baseline="0" dirty="0" smtClean="0">
                <a:solidFill>
                  <a:schemeClr val="tx1"/>
                </a:solidFill>
                <a:latin typeface="+mn-lt"/>
                <a:ea typeface="+mn-ea"/>
                <a:cs typeface="+mn-cs"/>
              </a:rPr>
              <a:t> Then he rolled up the scroll, gave it back to the attendant and sat down. The eyes of everyone in the synagogue were fastened on him. </a:t>
            </a:r>
            <a:r>
              <a:rPr lang="en-US" sz="1200" b="1" u="none" kern="1200" baseline="0" dirty="0" smtClean="0">
                <a:solidFill>
                  <a:schemeClr val="tx1"/>
                </a:solidFill>
                <a:latin typeface="+mn-lt"/>
                <a:ea typeface="+mn-ea"/>
                <a:cs typeface="+mn-cs"/>
              </a:rPr>
              <a:t>21</a:t>
            </a:r>
            <a:r>
              <a:rPr lang="en-US" sz="1200" b="0" u="none" kern="1200" baseline="0" dirty="0" smtClean="0">
                <a:solidFill>
                  <a:schemeClr val="tx1"/>
                </a:solidFill>
                <a:latin typeface="+mn-lt"/>
                <a:ea typeface="+mn-ea"/>
                <a:cs typeface="+mn-cs"/>
              </a:rPr>
              <a:t> He began by saying to them, “Today this scripture is fulfilled in your hearing.”</a:t>
            </a:r>
          </a:p>
          <a:p>
            <a:r>
              <a:rPr lang="en-US" sz="1200" b="1" u="none" kern="1200" baseline="0" dirty="0" smtClean="0">
                <a:solidFill>
                  <a:schemeClr val="tx1"/>
                </a:solidFill>
                <a:latin typeface="+mn-lt"/>
                <a:ea typeface="+mn-ea"/>
                <a:cs typeface="+mn-cs"/>
              </a:rPr>
              <a:t>Isaiah 61:1–2 (NIV) — 1</a:t>
            </a:r>
            <a:r>
              <a:rPr lang="en-US" sz="1200" b="0" u="none" kern="1200" baseline="0" dirty="0" smtClean="0">
                <a:solidFill>
                  <a:schemeClr val="tx1"/>
                </a:solidFill>
                <a:latin typeface="+mn-lt"/>
                <a:ea typeface="+mn-ea"/>
                <a:cs typeface="+mn-cs"/>
              </a:rPr>
              <a:t> The Spirit of the Sovereign Lord is on me, because the Lord has anointed me to proclaim good news to the poor. He has sent me to bind up the brokenhearted, to proclaim freedom for the captives and release from darkness for the prisoners, </a:t>
            </a:r>
            <a:r>
              <a:rPr lang="en-US" sz="1200" b="1" u="none" kern="1200" baseline="0" dirty="0" smtClean="0">
                <a:solidFill>
                  <a:schemeClr val="tx1"/>
                </a:solidFill>
                <a:latin typeface="+mn-lt"/>
                <a:ea typeface="+mn-ea"/>
                <a:cs typeface="+mn-cs"/>
              </a:rPr>
              <a:t>2</a:t>
            </a:r>
            <a:r>
              <a:rPr lang="en-US" sz="1200" b="0" u="none" kern="1200" baseline="0" dirty="0" smtClean="0">
                <a:solidFill>
                  <a:schemeClr val="tx1"/>
                </a:solidFill>
                <a:latin typeface="+mn-lt"/>
                <a:ea typeface="+mn-ea"/>
                <a:cs typeface="+mn-cs"/>
              </a:rPr>
              <a:t> to proclaim the year of the Lord’s favor and the day of vengeance of our God, to comfort all who mourn,</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21</a:t>
            </a:fld>
            <a:endParaRPr lang="en-US"/>
          </a:p>
        </p:txBody>
      </p:sp>
    </p:spTree>
    <p:extLst>
      <p:ext uri="{BB962C8B-B14F-4D97-AF65-F5344CB8AC3E}">
        <p14:creationId xmlns:p14="http://schemas.microsoft.com/office/powerpoint/2010/main" val="1478522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As a prophet who speaks with authority</a:t>
            </a:r>
            <a:endParaRPr lang="en-US" sz="1200" b="0" u="none" kern="1200" baseline="0" dirty="0" smtClean="0">
              <a:solidFill>
                <a:schemeClr val="tx1"/>
              </a:solidFill>
              <a:latin typeface="+mn-lt"/>
              <a:ea typeface="+mn-ea"/>
              <a:cs typeface="+mn-cs"/>
            </a:endParaRPr>
          </a:p>
          <a:p>
            <a:r>
              <a:rPr lang="fi-FI" sz="1200" b="0" u="none" kern="1200" baseline="0" dirty="0" smtClean="0">
                <a:solidFill>
                  <a:schemeClr val="tx1"/>
                </a:solidFill>
                <a:latin typeface="+mn-lt"/>
                <a:ea typeface="+mn-ea"/>
                <a:cs typeface="+mn-cs"/>
              </a:rPr>
              <a:t>Mk 1:22; Mk 3:28; </a:t>
            </a:r>
            <a:r>
              <a:rPr lang="fi-FI" sz="1200" b="0" u="none" kern="1200" baseline="0" dirty="0" err="1" smtClean="0">
                <a:solidFill>
                  <a:schemeClr val="tx1"/>
                </a:solidFill>
                <a:latin typeface="+mn-lt"/>
                <a:ea typeface="+mn-ea"/>
                <a:cs typeface="+mn-cs"/>
              </a:rPr>
              <a:t>Jn</a:t>
            </a:r>
            <a:r>
              <a:rPr lang="fi-FI" sz="1200" b="0" u="none" kern="1200" baseline="0" dirty="0" smtClean="0">
                <a:solidFill>
                  <a:schemeClr val="tx1"/>
                </a:solidFill>
                <a:latin typeface="+mn-lt"/>
                <a:ea typeface="+mn-ea"/>
                <a:cs typeface="+mn-cs"/>
              </a:rPr>
              <a:t> 7:16; </a:t>
            </a:r>
            <a:r>
              <a:rPr lang="fi-FI" sz="1200" b="0" u="none" kern="1200" baseline="0" dirty="0" err="1" smtClean="0">
                <a:solidFill>
                  <a:schemeClr val="tx1"/>
                </a:solidFill>
                <a:latin typeface="+mn-lt"/>
                <a:ea typeface="+mn-ea"/>
                <a:cs typeface="+mn-cs"/>
              </a:rPr>
              <a:t>Jn</a:t>
            </a:r>
            <a:r>
              <a:rPr lang="fi-FI" sz="1200" b="0" u="none" kern="1200" baseline="0" dirty="0" smtClean="0">
                <a:solidFill>
                  <a:schemeClr val="tx1"/>
                </a:solidFill>
                <a:latin typeface="+mn-lt"/>
                <a:ea typeface="+mn-ea"/>
                <a:cs typeface="+mn-cs"/>
              </a:rPr>
              <a:t> 14:10</a:t>
            </a:r>
          </a:p>
          <a:p>
            <a:pPr lvl="0"/>
            <a:r>
              <a:rPr lang="fi-FI" sz="1200" b="1" u="none" kern="1200" baseline="0" dirty="0" smtClean="0">
                <a:solidFill>
                  <a:schemeClr val="tx1"/>
                </a:solidFill>
                <a:latin typeface="+mn-lt"/>
                <a:ea typeface="+mn-ea"/>
                <a:cs typeface="+mn-cs"/>
              </a:rPr>
              <a:t>Mark 1:22 (NIV) — 22</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people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were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amazed</a:t>
            </a:r>
            <a:r>
              <a:rPr lang="fi-FI" sz="1200" b="0" u="none" kern="1200" baseline="0" dirty="0" smtClean="0">
                <a:solidFill>
                  <a:schemeClr val="tx1"/>
                </a:solidFill>
                <a:latin typeface="+mn-lt"/>
                <a:ea typeface="+mn-ea"/>
                <a:cs typeface="+mn-cs"/>
              </a:rPr>
              <a:t> at </a:t>
            </a:r>
            <a:r>
              <a:rPr lang="fi-FI" sz="1200" b="0" u="none" kern="1200" baseline="0" dirty="0" err="1" smtClean="0">
                <a:solidFill>
                  <a:schemeClr val="tx1"/>
                </a:solidFill>
                <a:latin typeface="+mn-lt"/>
                <a:ea typeface="+mn-ea"/>
                <a:cs typeface="+mn-cs"/>
              </a:rPr>
              <a: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teaching</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because</a:t>
            </a:r>
            <a:r>
              <a:rPr lang="fi-FI" sz="1200" b="0" u="none" kern="1200" baseline="0" dirty="0" smtClean="0">
                <a:solidFill>
                  <a:schemeClr val="tx1"/>
                </a:solidFill>
                <a:latin typeface="+mn-lt"/>
                <a:ea typeface="+mn-ea"/>
                <a:cs typeface="+mn-cs"/>
              </a:rPr>
              <a:t> he </a:t>
            </a:r>
            <a:r>
              <a:rPr lang="fi-FI" sz="1200" b="0" u="none" kern="1200" baseline="0" dirty="0" err="1" smtClean="0">
                <a:solidFill>
                  <a:schemeClr val="tx1"/>
                </a:solidFill>
                <a:latin typeface="+mn-lt"/>
                <a:ea typeface="+mn-ea"/>
                <a:cs typeface="+mn-cs"/>
              </a:rPr>
              <a:t>taught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them</a:t>
            </a:r>
            <a:r>
              <a:rPr lang="fi-FI" sz="1200" b="0" u="none" kern="1200" baseline="0" dirty="0" smtClean="0">
                <a:solidFill>
                  <a:schemeClr val="tx1"/>
                </a:solidFill>
                <a:latin typeface="+mn-lt"/>
                <a:ea typeface="+mn-ea"/>
                <a:cs typeface="+mn-cs"/>
              </a:rPr>
              <a:t> as </a:t>
            </a:r>
            <a:r>
              <a:rPr lang="fi-FI" sz="1200" b="0" u="none" kern="1200" baseline="0" dirty="0" err="1" smtClean="0">
                <a:solidFill>
                  <a:schemeClr val="tx1"/>
                </a:solidFill>
                <a:latin typeface="+mn-lt"/>
                <a:ea typeface="+mn-ea"/>
                <a:cs typeface="+mn-cs"/>
              </a:rPr>
              <a:t>one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had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authority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not</a:t>
            </a:r>
            <a:r>
              <a:rPr lang="fi-FI" sz="1200" b="0" u="none" kern="1200" baseline="0" dirty="0" smtClean="0">
                <a:solidFill>
                  <a:schemeClr val="tx1"/>
                </a:solidFill>
                <a:latin typeface="+mn-lt"/>
                <a:ea typeface="+mn-ea"/>
                <a:cs typeface="+mn-cs"/>
              </a:rPr>
              <a:t> as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teachers</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law</a:t>
            </a:r>
            <a:r>
              <a:rPr lang="fi-FI" sz="1200" b="0" u="none" kern="1200" baseline="0" dirty="0" smtClean="0">
                <a:solidFill>
                  <a:schemeClr val="tx1"/>
                </a:solidFill>
                <a:latin typeface="+mn-lt"/>
                <a:ea typeface="+mn-ea"/>
                <a:cs typeface="+mn-cs"/>
              </a:rPr>
              <a:t>.</a:t>
            </a:r>
          </a:p>
          <a:p>
            <a:pPr lvl="0"/>
            <a:r>
              <a:rPr lang="fi-FI" sz="1200" b="1" u="none" kern="1200" baseline="0" dirty="0" smtClean="0">
                <a:solidFill>
                  <a:schemeClr val="tx1"/>
                </a:solidFill>
                <a:latin typeface="+mn-lt"/>
                <a:ea typeface="+mn-ea"/>
                <a:cs typeface="+mn-cs"/>
              </a:rPr>
              <a:t>Mark 3:28 (NIV) — 28</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Truly</a:t>
            </a:r>
            <a:r>
              <a:rPr lang="fi-FI" sz="1200" b="0" u="none" kern="1200" baseline="0" dirty="0" smtClean="0">
                <a:solidFill>
                  <a:schemeClr val="tx1"/>
                </a:solidFill>
                <a:latin typeface="+mn-lt"/>
                <a:ea typeface="+mn-ea"/>
                <a:cs typeface="+mn-cs"/>
              </a:rPr>
              <a:t> I </a:t>
            </a:r>
            <a:r>
              <a:rPr lang="fi-FI" sz="1200" b="0" u="none" kern="1200" baseline="0" dirty="0" err="1" smtClean="0">
                <a:solidFill>
                  <a:schemeClr val="tx1"/>
                </a:solidFill>
                <a:latin typeface="+mn-lt"/>
                <a:ea typeface="+mn-ea"/>
                <a:cs typeface="+mn-cs"/>
              </a:rPr>
              <a:t>tell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people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can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forgiven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their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sins</a:t>
            </a:r>
            <a:r>
              <a:rPr lang="fi-FI" sz="1200" b="0" u="none" kern="1200" baseline="0" dirty="0" smtClean="0">
                <a:solidFill>
                  <a:schemeClr val="tx1"/>
                </a:solidFill>
                <a:latin typeface="+mn-lt"/>
                <a:ea typeface="+mn-ea"/>
                <a:cs typeface="+mn-cs"/>
              </a:rPr>
              <a:t> and </a:t>
            </a:r>
            <a:r>
              <a:rPr lang="fi-FI" sz="1200" b="0" u="none" kern="1200" baseline="0" dirty="0" err="1" smtClean="0">
                <a:solidFill>
                  <a:schemeClr val="tx1"/>
                </a:solidFill>
                <a:latin typeface="+mn-lt"/>
                <a:ea typeface="+mn-ea"/>
                <a:cs typeface="+mn-cs"/>
              </a:rPr>
              <a:t>every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slander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utter</a:t>
            </a:r>
            <a:r>
              <a:rPr lang="fi-FI" sz="1200" b="0" u="none" kern="1200" baseline="0" dirty="0" smtClean="0">
                <a:solidFill>
                  <a:schemeClr val="tx1"/>
                </a:solidFill>
                <a:latin typeface="+mn-lt"/>
                <a:ea typeface="+mn-ea"/>
                <a:cs typeface="+mn-cs"/>
              </a:rPr>
              <a:t>,</a:t>
            </a:r>
          </a:p>
          <a:p>
            <a:pPr lvl="0"/>
            <a:r>
              <a:rPr lang="fi-FI" sz="1200" b="1" u="none" kern="1200" baseline="0" dirty="0" smtClean="0">
                <a:solidFill>
                  <a:schemeClr val="tx1"/>
                </a:solidFill>
                <a:latin typeface="+mn-lt"/>
                <a:ea typeface="+mn-ea"/>
                <a:cs typeface="+mn-cs"/>
              </a:rPr>
              <a:t>John 7:16 (NIV) — 16</a:t>
            </a:r>
            <a:r>
              <a:rPr lang="fi-FI" sz="1200" b="0" u="none" kern="1200" baseline="0" dirty="0" smtClean="0">
                <a:solidFill>
                  <a:schemeClr val="tx1"/>
                </a:solidFill>
                <a:latin typeface="+mn-lt"/>
                <a:ea typeface="+mn-ea"/>
                <a:cs typeface="+mn-cs"/>
              </a:rPr>
              <a:t> Jesus </a:t>
            </a:r>
            <a:r>
              <a:rPr lang="fi-FI" sz="1200" b="0" u="none" kern="1200" baseline="0" dirty="0" err="1" smtClean="0">
                <a:solidFill>
                  <a:schemeClr val="tx1"/>
                </a:solidFill>
                <a:latin typeface="+mn-lt"/>
                <a:ea typeface="+mn-ea"/>
                <a:cs typeface="+mn-cs"/>
              </a:rPr>
              <a:t>answered</a:t>
            </a:r>
            <a:r>
              <a:rPr lang="fi-FI" sz="1200" b="0" u="none" kern="1200" baseline="0" dirty="0" smtClean="0">
                <a:solidFill>
                  <a:schemeClr val="tx1"/>
                </a:solidFill>
                <a:latin typeface="+mn-lt"/>
                <a:ea typeface="+mn-ea"/>
                <a:cs typeface="+mn-cs"/>
              </a:rPr>
              <a:t>, “My </a:t>
            </a:r>
            <a:r>
              <a:rPr lang="fi-FI" sz="1200" b="0" u="none" kern="1200" baseline="0" dirty="0" err="1" smtClean="0">
                <a:solidFill>
                  <a:schemeClr val="tx1"/>
                </a:solidFill>
                <a:latin typeface="+mn-lt"/>
                <a:ea typeface="+mn-ea"/>
                <a:cs typeface="+mn-cs"/>
              </a:rPr>
              <a:t>teaching</a:t>
            </a:r>
            <a:r>
              <a:rPr lang="fi-FI" sz="1200" b="0" u="none" kern="1200" baseline="0" dirty="0" smtClean="0">
                <a:solidFill>
                  <a:schemeClr val="tx1"/>
                </a:solidFill>
                <a:latin typeface="+mn-lt"/>
                <a:ea typeface="+mn-ea"/>
                <a:cs typeface="+mn-cs"/>
              </a:rPr>
              <a:t> is </a:t>
            </a:r>
            <a:r>
              <a:rPr lang="fi-FI" sz="1200" b="0" u="none" kern="1200" baseline="0" dirty="0" err="1" smtClean="0">
                <a:solidFill>
                  <a:schemeClr val="tx1"/>
                </a:solidFill>
                <a:latin typeface="+mn-lt"/>
                <a:ea typeface="+mn-ea"/>
                <a:cs typeface="+mn-cs"/>
              </a:rPr>
              <a:t>not</a:t>
            </a:r>
            <a:r>
              <a:rPr lang="fi-FI" sz="1200" b="0" u="none" kern="1200" baseline="0" dirty="0" smtClean="0">
                <a:solidFill>
                  <a:schemeClr val="tx1"/>
                </a:solidFill>
                <a:latin typeface="+mn-lt"/>
                <a:ea typeface="+mn-ea"/>
                <a:cs typeface="+mn-cs"/>
              </a:rPr>
              <a:t> my </a:t>
            </a:r>
            <a:r>
              <a:rPr lang="fi-FI" sz="1200" b="0" u="none" kern="1200" baseline="0" dirty="0" err="1" smtClean="0">
                <a:solidFill>
                  <a:schemeClr val="tx1"/>
                </a:solidFill>
                <a:latin typeface="+mn-lt"/>
                <a:ea typeface="+mn-ea"/>
                <a:cs typeface="+mn-cs"/>
              </a:rPr>
              <a:t>own</a:t>
            </a:r>
            <a:r>
              <a:rPr lang="fi-FI" sz="1200" b="0" u="none" kern="1200" baseline="0" dirty="0" smtClean="0">
                <a:solidFill>
                  <a:schemeClr val="tx1"/>
                </a:solidFill>
                <a:latin typeface="+mn-lt"/>
                <a:ea typeface="+mn-ea"/>
                <a:cs typeface="+mn-cs"/>
              </a:rPr>
              <a:t>. It </a:t>
            </a:r>
            <a:r>
              <a:rPr lang="fi-FI" sz="1200" b="0" u="none" kern="1200" baseline="0" dirty="0" err="1" smtClean="0">
                <a:solidFill>
                  <a:schemeClr val="tx1"/>
                </a:solidFill>
                <a:latin typeface="+mn-lt"/>
                <a:ea typeface="+mn-ea"/>
                <a:cs typeface="+mn-cs"/>
              </a:rPr>
              <a:t>comes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one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sent</a:t>
            </a:r>
            <a:r>
              <a:rPr lang="fi-FI" sz="1200" b="0" u="none" kern="1200" baseline="0" dirty="0" smtClean="0">
                <a:solidFill>
                  <a:schemeClr val="tx1"/>
                </a:solidFill>
                <a:latin typeface="+mn-lt"/>
                <a:ea typeface="+mn-ea"/>
                <a:cs typeface="+mn-cs"/>
              </a:rPr>
              <a:t> me.</a:t>
            </a:r>
          </a:p>
          <a:p>
            <a:r>
              <a:rPr lang="fi-FI" sz="1200" b="1" u="none" kern="1200" baseline="0" dirty="0" smtClean="0">
                <a:solidFill>
                  <a:schemeClr val="tx1"/>
                </a:solidFill>
                <a:latin typeface="+mn-lt"/>
                <a:ea typeface="+mn-ea"/>
                <a:cs typeface="+mn-cs"/>
              </a:rPr>
              <a:t>John 14:10 (NIV) — 10</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Don’t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believe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that</a:t>
            </a:r>
            <a:r>
              <a:rPr lang="fi-FI" sz="1200" b="0" u="none" kern="1200" baseline="0" dirty="0" smtClean="0">
                <a:solidFill>
                  <a:schemeClr val="tx1"/>
                </a:solidFill>
                <a:latin typeface="+mn-lt"/>
                <a:ea typeface="+mn-ea"/>
                <a:cs typeface="+mn-cs"/>
              </a:rPr>
              <a:t> I am in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Father</a:t>
            </a:r>
            <a:r>
              <a:rPr lang="fi-FI" sz="1200" b="0" u="none" kern="1200" baseline="0" dirty="0" smtClean="0">
                <a:solidFill>
                  <a:schemeClr val="tx1"/>
                </a:solidFill>
                <a:latin typeface="+mn-lt"/>
                <a:ea typeface="+mn-ea"/>
                <a:cs typeface="+mn-cs"/>
              </a:rPr>
              <a:t>, and </a:t>
            </a:r>
            <a:r>
              <a:rPr lang="fi-FI" sz="1200" b="0" u="none" kern="1200" baseline="0" dirty="0" err="1" smtClean="0">
                <a:solidFill>
                  <a:schemeClr val="tx1"/>
                </a:solidFill>
                <a:latin typeface="+mn-lt"/>
                <a:ea typeface="+mn-ea"/>
                <a:cs typeface="+mn-cs"/>
              </a:rPr>
              <a:t>that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Father</a:t>
            </a:r>
            <a:r>
              <a:rPr lang="fi-FI" sz="1200" b="0" u="none" kern="1200" baseline="0" dirty="0" smtClean="0">
                <a:solidFill>
                  <a:schemeClr val="tx1"/>
                </a:solidFill>
                <a:latin typeface="+mn-lt"/>
                <a:ea typeface="+mn-ea"/>
                <a:cs typeface="+mn-cs"/>
              </a:rPr>
              <a:t> is in me?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words</a:t>
            </a:r>
            <a:r>
              <a:rPr lang="fi-FI" sz="1200" b="0" u="none" kern="1200" baseline="0" dirty="0" smtClean="0">
                <a:solidFill>
                  <a:schemeClr val="tx1"/>
                </a:solidFill>
                <a:latin typeface="+mn-lt"/>
                <a:ea typeface="+mn-ea"/>
                <a:cs typeface="+mn-cs"/>
              </a:rPr>
              <a:t> I </a:t>
            </a:r>
            <a:r>
              <a:rPr lang="fi-FI" sz="1200" b="0" u="none" kern="1200" baseline="0" dirty="0" err="1" smtClean="0">
                <a:solidFill>
                  <a:schemeClr val="tx1"/>
                </a:solidFill>
                <a:latin typeface="+mn-lt"/>
                <a:ea typeface="+mn-ea"/>
                <a:cs typeface="+mn-cs"/>
              </a:rPr>
              <a:t>say</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I </a:t>
            </a:r>
            <a:r>
              <a:rPr lang="fi-FI" sz="1200" b="0" u="none" kern="1200" baseline="0" dirty="0" err="1" smtClean="0">
                <a:solidFill>
                  <a:schemeClr val="tx1"/>
                </a:solidFill>
                <a:latin typeface="+mn-lt"/>
                <a:ea typeface="+mn-ea"/>
                <a:cs typeface="+mn-cs"/>
              </a:rPr>
              <a:t>do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not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speak</a:t>
            </a:r>
            <a:r>
              <a:rPr lang="fi-FI" sz="1200" b="0" u="none" kern="1200" baseline="0" dirty="0" smtClean="0">
                <a:solidFill>
                  <a:schemeClr val="tx1"/>
                </a:solidFill>
                <a:latin typeface="+mn-lt"/>
                <a:ea typeface="+mn-ea"/>
                <a:cs typeface="+mn-cs"/>
              </a:rPr>
              <a:t> on my </a:t>
            </a:r>
            <a:r>
              <a:rPr lang="fi-FI" sz="1200" b="0" u="none" kern="1200" baseline="0" dirty="0" err="1" smtClean="0">
                <a:solidFill>
                  <a:schemeClr val="tx1"/>
                </a:solidFill>
                <a:latin typeface="+mn-lt"/>
                <a:ea typeface="+mn-ea"/>
                <a:cs typeface="+mn-cs"/>
              </a:rPr>
              <a:t>own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authority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Rather</a:t>
            </a:r>
            <a:r>
              <a:rPr lang="fi-FI" sz="1200" b="0" u="none" kern="1200" baseline="0" dirty="0" smtClean="0">
                <a:solidFill>
                  <a:schemeClr val="tx1"/>
                </a:solidFill>
                <a:latin typeface="+mn-lt"/>
                <a:ea typeface="+mn-ea"/>
                <a:cs typeface="+mn-cs"/>
              </a:rPr>
              <a:t>, it is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Father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living</a:t>
            </a:r>
            <a:r>
              <a:rPr lang="fi-FI" sz="1200" b="0" u="none" kern="1200" baseline="0" dirty="0" smtClean="0">
                <a:solidFill>
                  <a:schemeClr val="tx1"/>
                </a:solidFill>
                <a:latin typeface="+mn-lt"/>
                <a:ea typeface="+mn-ea"/>
                <a:cs typeface="+mn-cs"/>
              </a:rPr>
              <a:t> in me,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is </a:t>
            </a:r>
            <a:r>
              <a:rPr lang="fi-FI" sz="1200" b="0" u="none" kern="1200" baseline="0" dirty="0" err="1" smtClean="0">
                <a:solidFill>
                  <a:schemeClr val="tx1"/>
                </a:solidFill>
                <a:latin typeface="+mn-lt"/>
                <a:ea typeface="+mn-ea"/>
                <a:cs typeface="+mn-cs"/>
              </a:rPr>
              <a:t>doing</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work</a:t>
            </a:r>
            <a:r>
              <a:rPr lang="fi-FI" sz="1200" b="0" u="non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22</a:t>
            </a:fld>
            <a:endParaRPr lang="en-US"/>
          </a:p>
        </p:txBody>
      </p:sp>
    </p:spTree>
    <p:extLst>
      <p:ext uri="{BB962C8B-B14F-4D97-AF65-F5344CB8AC3E}">
        <p14:creationId xmlns:p14="http://schemas.microsoft.com/office/powerpoint/2010/main" val="989907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Jesus Christ is greater than other prophets</a:t>
            </a:r>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See also </a:t>
            </a:r>
            <a:r>
              <a:rPr lang="en-US" sz="1200" b="0" u="none" kern="1200" baseline="0" dirty="0" err="1" smtClean="0">
                <a:solidFill>
                  <a:schemeClr val="tx1"/>
                </a:solidFill>
                <a:latin typeface="+mn-lt"/>
                <a:ea typeface="+mn-ea"/>
                <a:cs typeface="+mn-cs"/>
              </a:rPr>
              <a:t>Jn</a:t>
            </a:r>
            <a:r>
              <a:rPr lang="en-US" sz="1200" b="0" u="none" kern="1200" baseline="0" dirty="0" smtClean="0">
                <a:solidFill>
                  <a:schemeClr val="tx1"/>
                </a:solidFill>
                <a:latin typeface="+mn-lt"/>
                <a:ea typeface="+mn-ea"/>
                <a:cs typeface="+mn-cs"/>
              </a:rPr>
              <a:t> 1:15 John the Baptist was accepted as a prophet (e.g., Mt 11:9).</a:t>
            </a:r>
          </a:p>
          <a:p>
            <a:r>
              <a:rPr lang="en-US" sz="1200" b="1" u="none" kern="1200" baseline="0" dirty="0" smtClean="0">
                <a:solidFill>
                  <a:schemeClr val="tx1"/>
                </a:solidFill>
                <a:latin typeface="+mn-lt"/>
                <a:ea typeface="+mn-ea"/>
                <a:cs typeface="+mn-cs"/>
              </a:rPr>
              <a:t>John 1:15 (NIV) — 15</a:t>
            </a:r>
            <a:r>
              <a:rPr lang="en-US" sz="1200" b="0" u="none" kern="1200" baseline="0" dirty="0" smtClean="0">
                <a:solidFill>
                  <a:schemeClr val="tx1"/>
                </a:solidFill>
                <a:latin typeface="+mn-lt"/>
                <a:ea typeface="+mn-ea"/>
                <a:cs typeface="+mn-cs"/>
              </a:rPr>
              <a:t> (John testified concerning him. He cried out, saying, “This is the one I spoke about when I said, ‘He who comes after me has surpassed me because he was before me.’ ”)</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25</a:t>
            </a:fld>
            <a:endParaRPr lang="en-US"/>
          </a:p>
        </p:txBody>
      </p:sp>
    </p:spTree>
    <p:extLst>
      <p:ext uri="{BB962C8B-B14F-4D97-AF65-F5344CB8AC3E}">
        <p14:creationId xmlns:p14="http://schemas.microsoft.com/office/powerpoint/2010/main" val="1675271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Jesus Christ is the Messiah and Son of God</a:t>
            </a:r>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See also </a:t>
            </a:r>
            <a:r>
              <a:rPr lang="en-US" sz="1200" b="0" u="none" kern="1200" baseline="0" dirty="0" err="1" smtClean="0">
                <a:solidFill>
                  <a:schemeClr val="tx1"/>
                </a:solidFill>
                <a:latin typeface="+mn-lt"/>
                <a:ea typeface="+mn-ea"/>
                <a:cs typeface="+mn-cs"/>
              </a:rPr>
              <a:t>Heb</a:t>
            </a:r>
            <a:r>
              <a:rPr lang="en-US" sz="1200" b="0" u="none" kern="1200" baseline="0" dirty="0" smtClean="0">
                <a:solidFill>
                  <a:schemeClr val="tx1"/>
                </a:solidFill>
                <a:latin typeface="+mn-lt"/>
                <a:ea typeface="+mn-ea"/>
                <a:cs typeface="+mn-cs"/>
              </a:rPr>
              <a:t> 1:1–2</a:t>
            </a:r>
          </a:p>
          <a:p>
            <a:r>
              <a:rPr lang="en-US" sz="1200" b="1" u="none" kern="1200" baseline="0" dirty="0" smtClean="0">
                <a:solidFill>
                  <a:schemeClr val="tx1"/>
                </a:solidFill>
                <a:latin typeface="+mn-lt"/>
                <a:ea typeface="+mn-ea"/>
                <a:cs typeface="+mn-cs"/>
              </a:rPr>
              <a:t>Hebrews 1:1–2 (NIV) — 1</a:t>
            </a:r>
            <a:r>
              <a:rPr lang="en-US" sz="1200" b="0" u="none" kern="1200" baseline="0" dirty="0" smtClean="0">
                <a:solidFill>
                  <a:schemeClr val="tx1"/>
                </a:solidFill>
                <a:latin typeface="+mn-lt"/>
                <a:ea typeface="+mn-ea"/>
                <a:cs typeface="+mn-cs"/>
              </a:rPr>
              <a:t> In the past God spoke to our ancestors through the prophets at many times and in various ways, </a:t>
            </a:r>
            <a:r>
              <a:rPr lang="en-US" sz="1200" b="1" u="none" kern="1200" baseline="0" dirty="0" smtClean="0">
                <a:solidFill>
                  <a:schemeClr val="tx1"/>
                </a:solidFill>
                <a:latin typeface="+mn-lt"/>
                <a:ea typeface="+mn-ea"/>
                <a:cs typeface="+mn-cs"/>
              </a:rPr>
              <a:t>2</a:t>
            </a:r>
            <a:r>
              <a:rPr lang="en-US" sz="1200" b="0" u="none" kern="1200" baseline="0" dirty="0" smtClean="0">
                <a:solidFill>
                  <a:schemeClr val="tx1"/>
                </a:solidFill>
                <a:latin typeface="+mn-lt"/>
                <a:ea typeface="+mn-ea"/>
                <a:cs typeface="+mn-cs"/>
              </a:rPr>
              <a:t> but in these last days he has spoken to us by his Son, whom he appointed heir of all things, and through whom also he made the universe.</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26</a:t>
            </a:fld>
            <a:endParaRPr lang="en-US"/>
          </a:p>
        </p:txBody>
      </p:sp>
    </p:spTree>
    <p:extLst>
      <p:ext uri="{BB962C8B-B14F-4D97-AF65-F5344CB8AC3E}">
        <p14:creationId xmlns:p14="http://schemas.microsoft.com/office/powerpoint/2010/main" val="931742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29</a:t>
            </a:fld>
            <a:endParaRPr lang="en-US"/>
          </a:p>
        </p:txBody>
      </p:sp>
    </p:spTree>
    <p:extLst>
      <p:ext uri="{BB962C8B-B14F-4D97-AF65-F5344CB8AC3E}">
        <p14:creationId xmlns:p14="http://schemas.microsoft.com/office/powerpoint/2010/main" val="29498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Deuteronomy 18:15 (NIV) </a:t>
            </a:r>
          </a:p>
          <a:p>
            <a:r>
              <a:rPr lang="en-US" sz="1200" baseline="30000" dirty="0" smtClean="0">
                <a:effectLst/>
              </a:rPr>
              <a:t>15 </a:t>
            </a:r>
            <a:r>
              <a:rPr lang="en-US" sz="1200" dirty="0" smtClean="0">
                <a:effectLst/>
              </a:rPr>
              <a:t>The </a:t>
            </a:r>
            <a:r>
              <a:rPr lang="en-US" sz="1200" cap="small" dirty="0" smtClean="0">
                <a:effectLst/>
              </a:rPr>
              <a:t>Lord</a:t>
            </a:r>
            <a:r>
              <a:rPr lang="en-US" sz="1200" dirty="0" smtClean="0">
                <a:effectLst/>
              </a:rPr>
              <a:t> your God will raise up for you a prophet like me from among you, from your fellow Israelites. You must listen to him. </a:t>
            </a:r>
          </a:p>
          <a:p>
            <a:r>
              <a:rPr lang="en-US" b="1" dirty="0" smtClean="0"/>
              <a:t>Deuteronomy 18:18 (NIV) </a:t>
            </a:r>
          </a:p>
          <a:p>
            <a:r>
              <a:rPr lang="en-US" sz="1200" baseline="30000" dirty="0" smtClean="0">
                <a:effectLst/>
              </a:rPr>
              <a:t>18 </a:t>
            </a:r>
            <a:r>
              <a:rPr lang="en-US" sz="1200" dirty="0" smtClean="0">
                <a:effectLst/>
              </a:rPr>
              <a:t>I will raise up for them a prophet like you from among their fellow Israelites, and I will put my words in his mouth. He will tell them everything I command him. </a:t>
            </a:r>
          </a:p>
          <a:p>
            <a:endParaRPr lang="en-US" sz="12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u="none" kern="1200" baseline="0" dirty="0" smtClean="0">
                <a:solidFill>
                  <a:schemeClr val="tx1"/>
                </a:solidFill>
                <a:latin typeface="+mn-lt"/>
                <a:ea typeface="+mn-ea"/>
                <a:cs typeface="+mn-cs"/>
              </a:rPr>
              <a:t>See also </a:t>
            </a:r>
            <a:r>
              <a:rPr lang="en-US" sz="1200" i="1" u="none" kern="1200" baseline="0" dirty="0" err="1" smtClean="0">
                <a:solidFill>
                  <a:schemeClr val="tx1"/>
                </a:solidFill>
                <a:latin typeface="+mn-lt"/>
                <a:ea typeface="+mn-ea"/>
                <a:cs typeface="+mn-cs"/>
              </a:rPr>
              <a:t>Jn</a:t>
            </a:r>
            <a:r>
              <a:rPr lang="en-US" sz="1200" i="1" u="none" kern="1200" baseline="0" dirty="0" smtClean="0">
                <a:solidFill>
                  <a:schemeClr val="tx1"/>
                </a:solidFill>
                <a:latin typeface="+mn-lt"/>
                <a:ea typeface="+mn-ea"/>
                <a:cs typeface="+mn-cs"/>
              </a:rPr>
              <a:t> 1:21 ; </a:t>
            </a:r>
            <a:r>
              <a:rPr lang="en-US" sz="1200" i="1" u="none" kern="1200" baseline="0" dirty="0" err="1" smtClean="0">
                <a:solidFill>
                  <a:schemeClr val="tx1"/>
                </a:solidFill>
                <a:latin typeface="+mn-lt"/>
                <a:ea typeface="+mn-ea"/>
                <a:cs typeface="+mn-cs"/>
              </a:rPr>
              <a:t>Jn</a:t>
            </a:r>
            <a:r>
              <a:rPr lang="en-US" sz="1200" i="1" u="none" kern="1200" baseline="0" dirty="0" smtClean="0">
                <a:solidFill>
                  <a:schemeClr val="tx1"/>
                </a:solidFill>
                <a:latin typeface="+mn-lt"/>
                <a:ea typeface="+mn-ea"/>
                <a:cs typeface="+mn-cs"/>
              </a:rPr>
              <a:t> 7:40 ; </a:t>
            </a:r>
            <a:r>
              <a:rPr lang="en-US" sz="1200" i="1" u="none" kern="1200" baseline="0" dirty="0" err="1" smtClean="0">
                <a:solidFill>
                  <a:schemeClr val="tx1"/>
                </a:solidFill>
                <a:latin typeface="+mn-lt"/>
                <a:ea typeface="+mn-ea"/>
                <a:cs typeface="+mn-cs"/>
              </a:rPr>
              <a:t>Jn</a:t>
            </a:r>
            <a:r>
              <a:rPr lang="en-US" sz="1200" i="1" u="none" kern="1200" baseline="0" dirty="0" smtClean="0">
                <a:solidFill>
                  <a:schemeClr val="tx1"/>
                </a:solidFill>
                <a:latin typeface="+mn-lt"/>
                <a:ea typeface="+mn-ea"/>
                <a:cs typeface="+mn-cs"/>
              </a:rPr>
              <a:t> 7:52</a:t>
            </a:r>
            <a:endParaRPr lang="en-US" sz="1200" b="1" u="none" kern="1200" baseline="0" dirty="0" smtClean="0">
              <a:solidFill>
                <a:schemeClr val="tx1"/>
              </a:solidFill>
              <a:latin typeface="+mn-lt"/>
              <a:ea typeface="+mn-ea"/>
              <a:cs typeface="+mn-cs"/>
            </a:endParaRPr>
          </a:p>
          <a:p>
            <a:r>
              <a:rPr lang="en-US" sz="1200" b="1" u="none" kern="1200" baseline="0" dirty="0" smtClean="0">
                <a:solidFill>
                  <a:schemeClr val="tx1"/>
                </a:solidFill>
                <a:latin typeface="+mn-lt"/>
                <a:ea typeface="+mn-ea"/>
                <a:cs typeface="+mn-cs"/>
              </a:rPr>
              <a:t>John 1:21 (NIV) — 21</a:t>
            </a:r>
            <a:r>
              <a:rPr lang="en-US" sz="1200" b="0" u="none" kern="1200" baseline="0" dirty="0" smtClean="0">
                <a:solidFill>
                  <a:schemeClr val="tx1"/>
                </a:solidFill>
                <a:latin typeface="+mn-lt"/>
                <a:ea typeface="+mn-ea"/>
                <a:cs typeface="+mn-cs"/>
              </a:rPr>
              <a:t> They asked him, “Then who are you? Are you Elijah?” He said, “I am not.” “Are you the Prophet?” He answered, “No.”</a:t>
            </a:r>
          </a:p>
          <a:p>
            <a:r>
              <a:rPr lang="en-US" sz="1200" b="1" u="none" kern="1200" baseline="0" dirty="0" smtClean="0">
                <a:solidFill>
                  <a:schemeClr val="tx1"/>
                </a:solidFill>
                <a:latin typeface="+mn-lt"/>
                <a:ea typeface="+mn-ea"/>
                <a:cs typeface="+mn-cs"/>
              </a:rPr>
              <a:t>John 7:40 (NIV) — 40</a:t>
            </a:r>
            <a:r>
              <a:rPr lang="en-US" sz="1200" b="0" u="none" kern="1200" baseline="0" dirty="0" smtClean="0">
                <a:solidFill>
                  <a:schemeClr val="tx1"/>
                </a:solidFill>
                <a:latin typeface="+mn-lt"/>
                <a:ea typeface="+mn-ea"/>
                <a:cs typeface="+mn-cs"/>
              </a:rPr>
              <a:t> On hearing his words, some of the people said, “Surely this man is the Prophet.”</a:t>
            </a:r>
          </a:p>
          <a:p>
            <a:r>
              <a:rPr lang="en-US" sz="1200" b="1" u="none" kern="1200" baseline="0" dirty="0" smtClean="0">
                <a:solidFill>
                  <a:schemeClr val="tx1"/>
                </a:solidFill>
                <a:latin typeface="+mn-lt"/>
                <a:ea typeface="+mn-ea"/>
                <a:cs typeface="+mn-cs"/>
              </a:rPr>
              <a:t>John 7:52 (NIV) — 52</a:t>
            </a:r>
            <a:r>
              <a:rPr lang="en-US" sz="1200" b="0" u="none" kern="1200" baseline="0" dirty="0" smtClean="0">
                <a:solidFill>
                  <a:schemeClr val="tx1"/>
                </a:solidFill>
                <a:latin typeface="+mn-lt"/>
                <a:ea typeface="+mn-ea"/>
                <a:cs typeface="+mn-cs"/>
              </a:rPr>
              <a:t> They replied, “Are you from Galilee, too? Look into it, and you will find that a prophet does not come out of Galilee.”</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6</a:t>
            </a:fld>
            <a:endParaRPr lang="en-US"/>
          </a:p>
        </p:txBody>
      </p:sp>
    </p:spTree>
    <p:extLst>
      <p:ext uri="{BB962C8B-B14F-4D97-AF65-F5344CB8AC3E}">
        <p14:creationId xmlns:p14="http://schemas.microsoft.com/office/powerpoint/2010/main" val="1811170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Witnesses of Jesus Christ’s miracles</a:t>
            </a:r>
            <a:endParaRPr lang="en-US" sz="1200" b="0" u="none" kern="1200" baseline="0" dirty="0" smtClean="0">
              <a:solidFill>
                <a:schemeClr val="tx1"/>
              </a:solidFill>
              <a:latin typeface="+mn-lt"/>
              <a:ea typeface="+mn-ea"/>
              <a:cs typeface="+mn-cs"/>
            </a:endParaRPr>
          </a:p>
          <a:p>
            <a:r>
              <a:rPr lang="fi-FI" sz="1200" b="0" u="none" kern="1200" baseline="0" dirty="0" smtClean="0">
                <a:solidFill>
                  <a:schemeClr val="tx1"/>
                </a:solidFill>
                <a:latin typeface="+mn-lt"/>
                <a:ea typeface="+mn-ea"/>
                <a:cs typeface="+mn-cs"/>
              </a:rPr>
              <a:t>Mt 14:1–5; Mt 16:13–14</a:t>
            </a:r>
          </a:p>
          <a:p>
            <a:pPr lvl="0"/>
            <a:r>
              <a:rPr lang="fi-FI" sz="1200" b="1" u="none" kern="1200" baseline="0" dirty="0" smtClean="0">
                <a:solidFill>
                  <a:schemeClr val="tx1"/>
                </a:solidFill>
                <a:latin typeface="+mn-lt"/>
                <a:ea typeface="+mn-ea"/>
                <a:cs typeface="+mn-cs"/>
              </a:rPr>
              <a:t>Matthew 14:1–5 (NIV) — 1</a:t>
            </a:r>
            <a:r>
              <a:rPr lang="fi-FI" sz="1200" b="0" u="none" kern="1200" baseline="0" dirty="0" smtClean="0">
                <a:solidFill>
                  <a:schemeClr val="tx1"/>
                </a:solidFill>
                <a:latin typeface="+mn-lt"/>
                <a:ea typeface="+mn-ea"/>
                <a:cs typeface="+mn-cs"/>
              </a:rPr>
              <a:t> At </a:t>
            </a:r>
            <a:r>
              <a:rPr lang="fi-FI" sz="1200" b="0" u="none" kern="1200" baseline="0" dirty="0" err="1" smtClean="0">
                <a:solidFill>
                  <a:schemeClr val="tx1"/>
                </a:solidFill>
                <a:latin typeface="+mn-lt"/>
                <a:ea typeface="+mn-ea"/>
                <a:cs typeface="+mn-cs"/>
              </a:rPr>
              <a:t>that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time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Herod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tetrarch</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heard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reports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about</a:t>
            </a:r>
            <a:r>
              <a:rPr lang="fi-FI" sz="1200" b="0" u="none" kern="1200" baseline="0" dirty="0" smtClean="0">
                <a:solidFill>
                  <a:schemeClr val="tx1"/>
                </a:solidFill>
                <a:latin typeface="+mn-lt"/>
                <a:ea typeface="+mn-ea"/>
                <a:cs typeface="+mn-cs"/>
              </a:rPr>
              <a:t> Jesus, </a:t>
            </a:r>
            <a:r>
              <a:rPr lang="fi-FI" sz="1200" b="1" u="none" kern="1200" baseline="0" dirty="0" smtClean="0">
                <a:solidFill>
                  <a:schemeClr val="tx1"/>
                </a:solidFill>
                <a:latin typeface="+mn-lt"/>
                <a:ea typeface="+mn-ea"/>
                <a:cs typeface="+mn-cs"/>
              </a:rPr>
              <a:t>2</a:t>
            </a:r>
            <a:r>
              <a:rPr lang="fi-FI" sz="1200" b="0" u="none" kern="1200" baseline="0" dirty="0" smtClean="0">
                <a:solidFill>
                  <a:schemeClr val="tx1"/>
                </a:solidFill>
                <a:latin typeface="+mn-lt"/>
                <a:ea typeface="+mn-ea"/>
                <a:cs typeface="+mn-cs"/>
              </a:rPr>
              <a:t> and he </a:t>
            </a:r>
            <a:r>
              <a:rPr lang="fi-FI" sz="1200" b="0" u="none" kern="1200" baseline="0" dirty="0" err="1" smtClean="0">
                <a:solidFill>
                  <a:schemeClr val="tx1"/>
                </a:solidFill>
                <a:latin typeface="+mn-lt"/>
                <a:ea typeface="+mn-ea"/>
                <a:cs typeface="+mn-cs"/>
              </a:rPr>
              <a:t>said</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attendants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This</a:t>
            </a:r>
            <a:r>
              <a:rPr lang="fi-FI" sz="1200" b="0" u="none" kern="1200" baseline="0" dirty="0" smtClean="0">
                <a:solidFill>
                  <a:schemeClr val="tx1"/>
                </a:solidFill>
                <a:latin typeface="+mn-lt"/>
                <a:ea typeface="+mn-ea"/>
                <a:cs typeface="+mn-cs"/>
              </a:rPr>
              <a:t> is John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Baptist</a:t>
            </a:r>
            <a:r>
              <a:rPr lang="fi-FI" sz="1200" b="0" u="none" kern="1200" baseline="0" dirty="0" smtClean="0">
                <a:solidFill>
                  <a:schemeClr val="tx1"/>
                </a:solidFill>
                <a:latin typeface="+mn-lt"/>
                <a:ea typeface="+mn-ea"/>
                <a:cs typeface="+mn-cs"/>
              </a:rPr>
              <a:t>; he </a:t>
            </a:r>
            <a:r>
              <a:rPr lang="fi-FI" sz="1200" b="0" u="none" kern="1200" baseline="0" dirty="0" err="1" smtClean="0">
                <a:solidFill>
                  <a:schemeClr val="tx1"/>
                </a:solidFill>
                <a:latin typeface="+mn-lt"/>
                <a:ea typeface="+mn-ea"/>
                <a:cs typeface="+mn-cs"/>
              </a:rPr>
              <a:t>has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risen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dead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That</a:t>
            </a:r>
            <a:r>
              <a:rPr lang="fi-FI" sz="1200" b="0" u="none" kern="1200" baseline="0" dirty="0" smtClean="0">
                <a:solidFill>
                  <a:schemeClr val="tx1"/>
                </a:solidFill>
                <a:latin typeface="+mn-lt"/>
                <a:ea typeface="+mn-ea"/>
                <a:cs typeface="+mn-cs"/>
              </a:rPr>
              <a:t> is </a:t>
            </a:r>
            <a:r>
              <a:rPr lang="fi-FI" sz="1200" b="0" u="none" kern="1200" baseline="0" dirty="0" err="1" smtClean="0">
                <a:solidFill>
                  <a:schemeClr val="tx1"/>
                </a:solidFill>
                <a:latin typeface="+mn-lt"/>
                <a:ea typeface="+mn-ea"/>
                <a:cs typeface="+mn-cs"/>
              </a:rPr>
              <a:t>why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miraculous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powers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are</a:t>
            </a:r>
            <a:r>
              <a:rPr lang="fi-FI" sz="1200" b="0" u="none" kern="1200" baseline="0" dirty="0" smtClean="0">
                <a:solidFill>
                  <a:schemeClr val="tx1"/>
                </a:solidFill>
                <a:latin typeface="+mn-lt"/>
                <a:ea typeface="+mn-ea"/>
                <a:cs typeface="+mn-cs"/>
              </a:rPr>
              <a:t> at </a:t>
            </a:r>
            <a:r>
              <a:rPr lang="fi-FI" sz="1200" b="0" u="none" kern="1200" baseline="0" dirty="0" err="1" smtClean="0">
                <a:solidFill>
                  <a:schemeClr val="tx1"/>
                </a:solidFill>
                <a:latin typeface="+mn-lt"/>
                <a:ea typeface="+mn-ea"/>
                <a:cs typeface="+mn-cs"/>
              </a:rPr>
              <a:t>work</a:t>
            </a:r>
            <a:r>
              <a:rPr lang="fi-FI" sz="1200" b="0" u="none" kern="1200" baseline="0" dirty="0" smtClean="0">
                <a:solidFill>
                  <a:schemeClr val="tx1"/>
                </a:solidFill>
                <a:latin typeface="+mn-lt"/>
                <a:ea typeface="+mn-ea"/>
                <a:cs typeface="+mn-cs"/>
              </a:rPr>
              <a:t> in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3</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Now</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Herod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had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arrested</a:t>
            </a:r>
            <a:r>
              <a:rPr lang="fi-FI" sz="1200" b="0" u="none" kern="1200" baseline="0" dirty="0" smtClean="0">
                <a:solidFill>
                  <a:schemeClr val="tx1"/>
                </a:solidFill>
                <a:latin typeface="+mn-lt"/>
                <a:ea typeface="+mn-ea"/>
                <a:cs typeface="+mn-cs"/>
              </a:rPr>
              <a:t> John and </a:t>
            </a:r>
            <a:r>
              <a:rPr lang="fi-FI" sz="1200" b="0" u="none" kern="1200" baseline="0" dirty="0" err="1" smtClean="0">
                <a:solidFill>
                  <a:schemeClr val="tx1"/>
                </a:solidFill>
                <a:latin typeface="+mn-lt"/>
                <a:ea typeface="+mn-ea"/>
                <a:cs typeface="+mn-cs"/>
              </a:rPr>
              <a:t>bound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 and </a:t>
            </a:r>
            <a:r>
              <a:rPr lang="fi-FI" sz="1200" b="0" u="none" kern="1200" baseline="0" dirty="0" err="1" smtClean="0">
                <a:solidFill>
                  <a:schemeClr val="tx1"/>
                </a:solidFill>
                <a:latin typeface="+mn-lt"/>
                <a:ea typeface="+mn-ea"/>
                <a:cs typeface="+mn-cs"/>
              </a:rPr>
              <a:t>put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 in </a:t>
            </a:r>
            <a:r>
              <a:rPr lang="fi-FI" sz="1200" b="0" u="none" kern="1200" baseline="0" dirty="0" err="1" smtClean="0">
                <a:solidFill>
                  <a:schemeClr val="tx1"/>
                </a:solidFill>
                <a:latin typeface="+mn-lt"/>
                <a:ea typeface="+mn-ea"/>
                <a:cs typeface="+mn-cs"/>
              </a:rPr>
              <a:t>prison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because</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Herodias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brother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Philip’s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wife</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4</a:t>
            </a:r>
            <a:r>
              <a:rPr lang="fi-FI" sz="1200" b="0" u="none" kern="1200" baseline="0" dirty="0" smtClean="0">
                <a:solidFill>
                  <a:schemeClr val="tx1"/>
                </a:solidFill>
                <a:latin typeface="+mn-lt"/>
                <a:ea typeface="+mn-ea"/>
                <a:cs typeface="+mn-cs"/>
              </a:rPr>
              <a:t> for John </a:t>
            </a:r>
            <a:r>
              <a:rPr lang="fi-FI" sz="1200" b="0" u="none" kern="1200" baseline="0" dirty="0" err="1" smtClean="0">
                <a:solidFill>
                  <a:schemeClr val="tx1"/>
                </a:solidFill>
                <a:latin typeface="+mn-lt"/>
                <a:ea typeface="+mn-ea"/>
                <a:cs typeface="+mn-cs"/>
              </a:rPr>
              <a:t>had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been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saying</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 “It is </a:t>
            </a:r>
            <a:r>
              <a:rPr lang="fi-FI" sz="1200" b="0" u="none" kern="1200" baseline="0" dirty="0" err="1" smtClean="0">
                <a:solidFill>
                  <a:schemeClr val="tx1"/>
                </a:solidFill>
                <a:latin typeface="+mn-lt"/>
                <a:ea typeface="+mn-ea"/>
                <a:cs typeface="+mn-cs"/>
              </a:rPr>
              <a:t>not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lawful</a:t>
            </a:r>
            <a:r>
              <a:rPr lang="fi-FI" sz="1200" b="0" u="none" kern="1200" baseline="0" dirty="0" smtClean="0">
                <a:solidFill>
                  <a:schemeClr val="tx1"/>
                </a:solidFill>
                <a:latin typeface="+mn-lt"/>
                <a:ea typeface="+mn-ea"/>
                <a:cs typeface="+mn-cs"/>
              </a:rPr>
              <a:t> for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have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her</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5</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Herod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wanted</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kill</a:t>
            </a:r>
            <a:r>
              <a:rPr lang="fi-FI" sz="1200" b="0" u="none" kern="1200" baseline="0" dirty="0" smtClean="0">
                <a:solidFill>
                  <a:schemeClr val="tx1"/>
                </a:solidFill>
                <a:latin typeface="+mn-lt"/>
                <a:ea typeface="+mn-ea"/>
                <a:cs typeface="+mn-cs"/>
              </a:rPr>
              <a:t> John, </a:t>
            </a:r>
            <a:r>
              <a:rPr lang="fi-FI" sz="1200" b="0" u="none" kern="1200" baseline="0" dirty="0" err="1" smtClean="0">
                <a:solidFill>
                  <a:schemeClr val="tx1"/>
                </a:solidFill>
                <a:latin typeface="+mn-lt"/>
                <a:ea typeface="+mn-ea"/>
                <a:cs typeface="+mn-cs"/>
              </a:rPr>
              <a:t>but</a:t>
            </a:r>
            <a:r>
              <a:rPr lang="fi-FI" sz="1200" b="0" u="none" kern="1200" baseline="0" dirty="0" smtClean="0">
                <a:solidFill>
                  <a:schemeClr val="tx1"/>
                </a:solidFill>
                <a:latin typeface="+mn-lt"/>
                <a:ea typeface="+mn-ea"/>
                <a:cs typeface="+mn-cs"/>
              </a:rPr>
              <a:t> he </a:t>
            </a:r>
            <a:r>
              <a:rPr lang="fi-FI" sz="1200" b="0" u="none" kern="1200" baseline="0" dirty="0" err="1" smtClean="0">
                <a:solidFill>
                  <a:schemeClr val="tx1"/>
                </a:solidFill>
                <a:latin typeface="+mn-lt"/>
                <a:ea typeface="+mn-ea"/>
                <a:cs typeface="+mn-cs"/>
              </a:rPr>
              <a:t>was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afraid</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people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because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considered</a:t>
            </a:r>
            <a:r>
              <a:rPr lang="fi-FI" sz="1200" b="0" u="none" kern="1200" baseline="0" dirty="0" smtClean="0">
                <a:solidFill>
                  <a:schemeClr val="tx1"/>
                </a:solidFill>
                <a:latin typeface="+mn-lt"/>
                <a:ea typeface="+mn-ea"/>
                <a:cs typeface="+mn-cs"/>
              </a:rPr>
              <a:t> John a </a:t>
            </a:r>
            <a:r>
              <a:rPr lang="fi-FI" sz="1200" b="0" u="none" kern="1200" baseline="0" dirty="0" err="1" smtClean="0">
                <a:solidFill>
                  <a:schemeClr val="tx1"/>
                </a:solidFill>
                <a:latin typeface="+mn-lt"/>
                <a:ea typeface="+mn-ea"/>
                <a:cs typeface="+mn-cs"/>
              </a:rPr>
              <a:t>prophet</a:t>
            </a:r>
            <a:r>
              <a:rPr lang="fi-FI" sz="1200" b="0" u="none" kern="1200" baseline="0" dirty="0" smtClean="0">
                <a:solidFill>
                  <a:schemeClr val="tx1"/>
                </a:solidFill>
                <a:latin typeface="+mn-lt"/>
                <a:ea typeface="+mn-ea"/>
                <a:cs typeface="+mn-cs"/>
              </a:rPr>
              <a:t>.</a:t>
            </a:r>
          </a:p>
          <a:p>
            <a:r>
              <a:rPr lang="fi-FI" sz="1200" b="1" u="none" kern="1200" baseline="0" dirty="0" smtClean="0">
                <a:solidFill>
                  <a:schemeClr val="tx1"/>
                </a:solidFill>
                <a:latin typeface="+mn-lt"/>
                <a:ea typeface="+mn-ea"/>
                <a:cs typeface="+mn-cs"/>
              </a:rPr>
              <a:t>Matthew 16:13–14 (NIV) — 13</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When</a:t>
            </a:r>
            <a:r>
              <a:rPr lang="fi-FI" sz="1200" b="0" u="none" kern="1200" baseline="0" dirty="0" smtClean="0">
                <a:solidFill>
                  <a:schemeClr val="tx1"/>
                </a:solidFill>
                <a:latin typeface="+mn-lt"/>
                <a:ea typeface="+mn-ea"/>
                <a:cs typeface="+mn-cs"/>
              </a:rPr>
              <a:t> Jesus </a:t>
            </a:r>
            <a:r>
              <a:rPr lang="fi-FI" sz="1200" b="0" u="none" kern="1200" baseline="0" dirty="0" err="1" smtClean="0">
                <a:solidFill>
                  <a:schemeClr val="tx1"/>
                </a:solidFill>
                <a:latin typeface="+mn-lt"/>
                <a:ea typeface="+mn-ea"/>
                <a:cs typeface="+mn-cs"/>
              </a:rPr>
              <a:t>came</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region</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Caesarea</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Philippi</a:t>
            </a:r>
            <a:r>
              <a:rPr lang="fi-FI" sz="1200" b="0" u="none" kern="1200" baseline="0" dirty="0" smtClean="0">
                <a:solidFill>
                  <a:schemeClr val="tx1"/>
                </a:solidFill>
                <a:latin typeface="+mn-lt"/>
                <a:ea typeface="+mn-ea"/>
                <a:cs typeface="+mn-cs"/>
              </a:rPr>
              <a:t>, he </a:t>
            </a:r>
            <a:r>
              <a:rPr lang="fi-FI" sz="1200" b="0" u="none" kern="1200" baseline="0" dirty="0" err="1" smtClean="0">
                <a:solidFill>
                  <a:schemeClr val="tx1"/>
                </a:solidFill>
                <a:latin typeface="+mn-lt"/>
                <a:ea typeface="+mn-ea"/>
                <a:cs typeface="+mn-cs"/>
              </a:rPr>
              <a:t>asked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disciples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do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people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say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Son</a:t>
            </a:r>
            <a:r>
              <a:rPr lang="fi-FI" sz="1200" b="0" u="none" kern="1200" baseline="0" dirty="0" smtClean="0">
                <a:solidFill>
                  <a:schemeClr val="tx1"/>
                </a:solidFill>
                <a:latin typeface="+mn-lt"/>
                <a:ea typeface="+mn-ea"/>
                <a:cs typeface="+mn-cs"/>
              </a:rPr>
              <a:t> of Man is?” </a:t>
            </a:r>
            <a:r>
              <a:rPr lang="fi-FI" sz="1200" b="1" u="none" kern="1200" baseline="0" dirty="0" smtClean="0">
                <a:solidFill>
                  <a:schemeClr val="tx1"/>
                </a:solidFill>
                <a:latin typeface="+mn-lt"/>
                <a:ea typeface="+mn-ea"/>
                <a:cs typeface="+mn-cs"/>
              </a:rPr>
              <a:t>14</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replied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Some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say</a:t>
            </a:r>
            <a:r>
              <a:rPr lang="fi-FI" sz="1200" b="0" u="none" kern="1200" baseline="0" dirty="0" smtClean="0">
                <a:solidFill>
                  <a:schemeClr val="tx1"/>
                </a:solidFill>
                <a:latin typeface="+mn-lt"/>
                <a:ea typeface="+mn-ea"/>
                <a:cs typeface="+mn-cs"/>
              </a:rPr>
              <a:t> John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Baptist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others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say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Elijah</a:t>
            </a:r>
            <a:r>
              <a:rPr lang="fi-FI" sz="1200" b="0" u="none" kern="1200" baseline="0" dirty="0" smtClean="0">
                <a:solidFill>
                  <a:schemeClr val="tx1"/>
                </a:solidFill>
                <a:latin typeface="+mn-lt"/>
                <a:ea typeface="+mn-ea"/>
                <a:cs typeface="+mn-cs"/>
              </a:rPr>
              <a:t>; and </a:t>
            </a:r>
            <a:r>
              <a:rPr lang="fi-FI" sz="1200" b="0" u="none" kern="1200" baseline="0" dirty="0" err="1" smtClean="0">
                <a:solidFill>
                  <a:schemeClr val="tx1"/>
                </a:solidFill>
                <a:latin typeface="+mn-lt"/>
                <a:ea typeface="+mn-ea"/>
                <a:cs typeface="+mn-cs"/>
              </a:rPr>
              <a:t>still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others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Jeremiah</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or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one</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prophets</a:t>
            </a:r>
            <a:r>
              <a:rPr lang="fi-FI" sz="1200" b="0" u="non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8</a:t>
            </a:fld>
            <a:endParaRPr lang="en-US"/>
          </a:p>
        </p:txBody>
      </p:sp>
    </p:spTree>
    <p:extLst>
      <p:ext uri="{BB962C8B-B14F-4D97-AF65-F5344CB8AC3E}">
        <p14:creationId xmlns:p14="http://schemas.microsoft.com/office/powerpoint/2010/main" val="447501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The crowd as Jesus Christ approached Jerusalem</a:t>
            </a:r>
            <a:endParaRPr lang="en-US" sz="1200" b="0" u="none" kern="1200" baseline="0" dirty="0" smtClean="0">
              <a:solidFill>
                <a:schemeClr val="tx1"/>
              </a:solidFill>
              <a:latin typeface="+mn-lt"/>
              <a:ea typeface="+mn-ea"/>
              <a:cs typeface="+mn-cs"/>
            </a:endParaRPr>
          </a:p>
          <a:p>
            <a:r>
              <a:rPr lang="fi-FI" sz="1200" b="0" u="none" kern="1200" baseline="0" dirty="0" smtClean="0">
                <a:solidFill>
                  <a:schemeClr val="tx1"/>
                </a:solidFill>
                <a:latin typeface="+mn-lt"/>
                <a:ea typeface="+mn-ea"/>
                <a:cs typeface="+mn-cs"/>
              </a:rPr>
              <a:t>Mt 21:10–11; Mt 21:46</a:t>
            </a:r>
          </a:p>
          <a:p>
            <a:pPr lvl="0"/>
            <a:r>
              <a:rPr lang="fi-FI" sz="1200" b="1" u="none" kern="1200" baseline="0" dirty="0" smtClean="0">
                <a:solidFill>
                  <a:schemeClr val="tx1"/>
                </a:solidFill>
                <a:latin typeface="+mn-lt"/>
                <a:ea typeface="+mn-ea"/>
                <a:cs typeface="+mn-cs"/>
              </a:rPr>
              <a:t>Matthew 21:10–11 (NIV) — 10</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When</a:t>
            </a:r>
            <a:r>
              <a:rPr lang="fi-FI" sz="1200" b="0" u="none" kern="1200" baseline="0" dirty="0" smtClean="0">
                <a:solidFill>
                  <a:schemeClr val="tx1"/>
                </a:solidFill>
                <a:latin typeface="+mn-lt"/>
                <a:ea typeface="+mn-ea"/>
                <a:cs typeface="+mn-cs"/>
              </a:rPr>
              <a:t> Jesus </a:t>
            </a:r>
            <a:r>
              <a:rPr lang="fi-FI" sz="1200" b="0" u="none" kern="1200" baseline="0" dirty="0" err="1" smtClean="0">
                <a:solidFill>
                  <a:schemeClr val="tx1"/>
                </a:solidFill>
                <a:latin typeface="+mn-lt"/>
                <a:ea typeface="+mn-ea"/>
                <a:cs typeface="+mn-cs"/>
              </a:rPr>
              <a:t>entered</a:t>
            </a:r>
            <a:r>
              <a:rPr lang="fi-FI" sz="1200" b="0" u="none" kern="1200" baseline="0" dirty="0" smtClean="0">
                <a:solidFill>
                  <a:schemeClr val="tx1"/>
                </a:solidFill>
                <a:latin typeface="+mn-lt"/>
                <a:ea typeface="+mn-ea"/>
                <a:cs typeface="+mn-cs"/>
              </a:rPr>
              <a:t> Jerusalem,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whole</a:t>
            </a:r>
            <a:r>
              <a:rPr lang="fi-FI" sz="1200" b="0" u="none" kern="1200" baseline="0" dirty="0" smtClean="0">
                <a:solidFill>
                  <a:schemeClr val="tx1"/>
                </a:solidFill>
                <a:latin typeface="+mn-lt"/>
                <a:ea typeface="+mn-ea"/>
                <a:cs typeface="+mn-cs"/>
              </a:rPr>
              <a:t> city </a:t>
            </a:r>
            <a:r>
              <a:rPr lang="fi-FI" sz="1200" b="0" u="none" kern="1200" baseline="0" dirty="0" err="1" smtClean="0">
                <a:solidFill>
                  <a:schemeClr val="tx1"/>
                </a:solidFill>
                <a:latin typeface="+mn-lt"/>
                <a:ea typeface="+mn-ea"/>
                <a:cs typeface="+mn-cs"/>
              </a:rPr>
              <a:t>was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stirred</a:t>
            </a:r>
            <a:r>
              <a:rPr lang="fi-FI" sz="1200" b="0" u="none" kern="1200" baseline="0" dirty="0" smtClean="0">
                <a:solidFill>
                  <a:schemeClr val="tx1"/>
                </a:solidFill>
                <a:latin typeface="+mn-lt"/>
                <a:ea typeface="+mn-ea"/>
                <a:cs typeface="+mn-cs"/>
              </a:rPr>
              <a:t> and </a:t>
            </a:r>
            <a:r>
              <a:rPr lang="fi-FI" sz="1200" b="0" u="none" kern="1200" baseline="0" dirty="0" err="1" smtClean="0">
                <a:solidFill>
                  <a:schemeClr val="tx1"/>
                </a:solidFill>
                <a:latin typeface="+mn-lt"/>
                <a:ea typeface="+mn-ea"/>
                <a:cs typeface="+mn-cs"/>
              </a:rPr>
              <a:t>asked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is </a:t>
            </a:r>
            <a:r>
              <a:rPr lang="fi-FI" sz="1200" b="0" u="none" kern="1200" baseline="0" dirty="0" err="1" smtClean="0">
                <a:solidFill>
                  <a:schemeClr val="tx1"/>
                </a:solidFill>
                <a:latin typeface="+mn-lt"/>
                <a:ea typeface="+mn-ea"/>
                <a:cs typeface="+mn-cs"/>
              </a:rPr>
              <a:t>this</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11</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crowds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answered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This</a:t>
            </a:r>
            <a:r>
              <a:rPr lang="fi-FI" sz="1200" b="0" u="none" kern="1200" baseline="0" dirty="0" smtClean="0">
                <a:solidFill>
                  <a:schemeClr val="tx1"/>
                </a:solidFill>
                <a:latin typeface="+mn-lt"/>
                <a:ea typeface="+mn-ea"/>
                <a:cs typeface="+mn-cs"/>
              </a:rPr>
              <a:t> is Jesus,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prophet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Nazareth</a:t>
            </a:r>
            <a:r>
              <a:rPr lang="fi-FI" sz="1200" b="0" u="none" kern="1200" baseline="0" dirty="0" smtClean="0">
                <a:solidFill>
                  <a:schemeClr val="tx1"/>
                </a:solidFill>
                <a:latin typeface="+mn-lt"/>
                <a:ea typeface="+mn-ea"/>
                <a:cs typeface="+mn-cs"/>
              </a:rPr>
              <a:t> in </a:t>
            </a:r>
            <a:r>
              <a:rPr lang="fi-FI" sz="1200" b="0" u="none" kern="1200" baseline="0" dirty="0" err="1" smtClean="0">
                <a:solidFill>
                  <a:schemeClr val="tx1"/>
                </a:solidFill>
                <a:latin typeface="+mn-lt"/>
                <a:ea typeface="+mn-ea"/>
                <a:cs typeface="+mn-cs"/>
              </a:rPr>
              <a:t>Galilee</a:t>
            </a:r>
            <a:r>
              <a:rPr lang="fi-FI" sz="1200" b="0" u="none" kern="1200" baseline="0" dirty="0" smtClean="0">
                <a:solidFill>
                  <a:schemeClr val="tx1"/>
                </a:solidFill>
                <a:latin typeface="+mn-lt"/>
                <a:ea typeface="+mn-ea"/>
                <a:cs typeface="+mn-cs"/>
              </a:rPr>
              <a:t>.”</a:t>
            </a:r>
          </a:p>
          <a:p>
            <a:r>
              <a:rPr lang="fi-FI" sz="1200" b="1" u="none" kern="1200" baseline="0" dirty="0" smtClean="0">
                <a:solidFill>
                  <a:schemeClr val="tx1"/>
                </a:solidFill>
                <a:latin typeface="+mn-lt"/>
                <a:ea typeface="+mn-ea"/>
                <a:cs typeface="+mn-cs"/>
              </a:rPr>
              <a:t>Matthew 21:46 (NIV) — 46</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looked</a:t>
            </a:r>
            <a:r>
              <a:rPr lang="fi-FI" sz="1200" b="0" u="none" kern="1200" baseline="0" dirty="0" smtClean="0">
                <a:solidFill>
                  <a:schemeClr val="tx1"/>
                </a:solidFill>
                <a:latin typeface="+mn-lt"/>
                <a:ea typeface="+mn-ea"/>
                <a:cs typeface="+mn-cs"/>
              </a:rPr>
              <a:t> for a </a:t>
            </a:r>
            <a:r>
              <a:rPr lang="fi-FI" sz="1200" b="0" u="none" kern="1200" baseline="0" dirty="0" err="1" smtClean="0">
                <a:solidFill>
                  <a:schemeClr val="tx1"/>
                </a:solidFill>
                <a:latin typeface="+mn-lt"/>
                <a:ea typeface="+mn-ea"/>
                <a:cs typeface="+mn-cs"/>
              </a:rPr>
              <a:t>way</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arrest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but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were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afraid</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crowd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because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people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held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that</a:t>
            </a:r>
            <a:r>
              <a:rPr lang="fi-FI" sz="1200" b="0" u="none" kern="1200" baseline="0" dirty="0" smtClean="0">
                <a:solidFill>
                  <a:schemeClr val="tx1"/>
                </a:solidFill>
                <a:latin typeface="+mn-lt"/>
                <a:ea typeface="+mn-ea"/>
                <a:cs typeface="+mn-cs"/>
              </a:rPr>
              <a:t> he </a:t>
            </a:r>
            <a:r>
              <a:rPr lang="fi-FI" sz="1200" b="0" u="none" kern="1200" baseline="0" dirty="0" err="1" smtClean="0">
                <a:solidFill>
                  <a:schemeClr val="tx1"/>
                </a:solidFill>
                <a:latin typeface="+mn-lt"/>
                <a:ea typeface="+mn-ea"/>
                <a:cs typeface="+mn-cs"/>
              </a:rPr>
              <a:t>was</a:t>
            </a:r>
            <a:r>
              <a:rPr lang="fi-FI" sz="1200" b="0" u="none" kern="1200" baseline="0" dirty="0" smtClean="0">
                <a:solidFill>
                  <a:schemeClr val="tx1"/>
                </a:solidFill>
                <a:latin typeface="+mn-lt"/>
                <a:ea typeface="+mn-ea"/>
                <a:cs typeface="+mn-cs"/>
              </a:rPr>
              <a:t> a </a:t>
            </a:r>
            <a:r>
              <a:rPr lang="fi-FI" sz="1200" b="0" u="none" kern="1200" baseline="0" dirty="0" err="1" smtClean="0">
                <a:solidFill>
                  <a:schemeClr val="tx1"/>
                </a:solidFill>
                <a:latin typeface="+mn-lt"/>
                <a:ea typeface="+mn-ea"/>
                <a:cs typeface="+mn-cs"/>
              </a:rPr>
              <a:t>prophet</a:t>
            </a:r>
            <a:r>
              <a:rPr lang="fi-FI" sz="1200" b="0" u="non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9</a:t>
            </a:fld>
            <a:endParaRPr lang="en-US"/>
          </a:p>
        </p:txBody>
      </p:sp>
    </p:spTree>
    <p:extLst>
      <p:ext uri="{BB962C8B-B14F-4D97-AF65-F5344CB8AC3E}">
        <p14:creationId xmlns:p14="http://schemas.microsoft.com/office/powerpoint/2010/main" val="137111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Two of Jesus Christ’s disciples after his death</a:t>
            </a:r>
            <a:endParaRPr lang="en-US" sz="1200" b="0" u="none" kern="1200" baseline="0" dirty="0" smtClean="0">
              <a:solidFill>
                <a:schemeClr val="tx1"/>
              </a:solidFill>
              <a:latin typeface="+mn-lt"/>
              <a:ea typeface="+mn-ea"/>
              <a:cs typeface="+mn-cs"/>
            </a:endParaRPr>
          </a:p>
          <a:p>
            <a:r>
              <a:rPr lang="is-IS" sz="1200" b="0" u="none" kern="1200" baseline="0" dirty="0" smtClean="0">
                <a:solidFill>
                  <a:schemeClr val="tx1"/>
                </a:solidFill>
                <a:latin typeface="+mn-lt"/>
                <a:ea typeface="+mn-ea"/>
                <a:cs typeface="+mn-cs"/>
              </a:rPr>
              <a:t>Lk 24:19</a:t>
            </a:r>
          </a:p>
          <a:p>
            <a:r>
              <a:rPr lang="en-US" sz="1200" b="1" u="none" kern="1200" baseline="0" dirty="0" smtClean="0">
                <a:solidFill>
                  <a:schemeClr val="tx1"/>
                </a:solidFill>
                <a:latin typeface="+mn-lt"/>
                <a:ea typeface="+mn-ea"/>
                <a:cs typeface="+mn-cs"/>
              </a:rPr>
              <a:t>Luke 24:19 (NIV) — 19</a:t>
            </a:r>
            <a:r>
              <a:rPr lang="en-US" sz="1200" b="0" u="none" kern="1200" baseline="0" dirty="0" smtClean="0">
                <a:solidFill>
                  <a:schemeClr val="tx1"/>
                </a:solidFill>
                <a:latin typeface="+mn-lt"/>
                <a:ea typeface="+mn-ea"/>
                <a:cs typeface="+mn-cs"/>
              </a:rPr>
              <a:t> “What things?” he asked. “About Jesus of Nazareth,” they replied. “He was a prophet, powerful in word and deed before God and all the people.</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10</a:t>
            </a:fld>
            <a:endParaRPr lang="en-US"/>
          </a:p>
        </p:txBody>
      </p:sp>
    </p:spTree>
    <p:extLst>
      <p:ext uri="{BB962C8B-B14F-4D97-AF65-F5344CB8AC3E}">
        <p14:creationId xmlns:p14="http://schemas.microsoft.com/office/powerpoint/2010/main" val="151943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The apostles Peter and Stephen</a:t>
            </a:r>
            <a:endParaRPr lang="en-US" sz="1200" b="0" u="none" kern="1200" baseline="0" dirty="0" smtClean="0">
              <a:solidFill>
                <a:schemeClr val="tx1"/>
              </a:solidFill>
              <a:latin typeface="+mn-lt"/>
              <a:ea typeface="+mn-ea"/>
              <a:cs typeface="+mn-cs"/>
            </a:endParaRPr>
          </a:p>
          <a:p>
            <a:r>
              <a:rPr lang="fi-FI" sz="1200" b="0" i="1" u="none" kern="1200" baseline="0" dirty="0" err="1" smtClean="0">
                <a:solidFill>
                  <a:schemeClr val="tx1"/>
                </a:solidFill>
                <a:latin typeface="+mn-lt"/>
                <a:ea typeface="+mn-ea"/>
                <a:cs typeface="+mn-cs"/>
              </a:rPr>
              <a:t>Ac</a:t>
            </a:r>
            <a:r>
              <a:rPr lang="fi-FI" sz="1200" b="0" i="1" u="none" kern="1200" baseline="0" dirty="0" smtClean="0">
                <a:solidFill>
                  <a:schemeClr val="tx1"/>
                </a:solidFill>
                <a:latin typeface="+mn-lt"/>
                <a:ea typeface="+mn-ea"/>
                <a:cs typeface="+mn-cs"/>
              </a:rPr>
              <a:t> 3:20–23; </a:t>
            </a:r>
            <a:r>
              <a:rPr lang="fi-FI" sz="1200" b="0" i="1" u="none" kern="1200" baseline="0" dirty="0" err="1" smtClean="0">
                <a:solidFill>
                  <a:schemeClr val="tx1"/>
                </a:solidFill>
                <a:latin typeface="+mn-lt"/>
                <a:ea typeface="+mn-ea"/>
                <a:cs typeface="+mn-cs"/>
              </a:rPr>
              <a:t>Ac</a:t>
            </a:r>
            <a:r>
              <a:rPr lang="fi-FI" sz="1200" b="0" i="1" u="none" kern="1200" baseline="0" dirty="0" smtClean="0">
                <a:solidFill>
                  <a:schemeClr val="tx1"/>
                </a:solidFill>
                <a:latin typeface="+mn-lt"/>
                <a:ea typeface="+mn-ea"/>
                <a:cs typeface="+mn-cs"/>
              </a:rPr>
              <a:t> 7:37; </a:t>
            </a:r>
            <a:r>
              <a:rPr lang="fi-FI" sz="1200" b="0" i="1" u="none" kern="1200" baseline="0" dirty="0" err="1" smtClean="0">
                <a:solidFill>
                  <a:schemeClr val="tx1"/>
                </a:solidFill>
                <a:latin typeface="+mn-lt"/>
                <a:ea typeface="+mn-ea"/>
                <a:cs typeface="+mn-cs"/>
              </a:rPr>
              <a:t>Dt</a:t>
            </a:r>
            <a:r>
              <a:rPr lang="fi-FI" sz="1200" b="0" i="1" u="none" kern="1200" baseline="0" dirty="0" smtClean="0">
                <a:solidFill>
                  <a:schemeClr val="tx1"/>
                </a:solidFill>
                <a:latin typeface="+mn-lt"/>
                <a:ea typeface="+mn-ea"/>
                <a:cs typeface="+mn-cs"/>
              </a:rPr>
              <a:t> 18:15–18</a:t>
            </a:r>
          </a:p>
          <a:p>
            <a:pPr lvl="0"/>
            <a:r>
              <a:rPr lang="fi-FI" sz="1200" b="1" u="none" kern="1200" baseline="0" dirty="0" err="1" smtClean="0">
                <a:solidFill>
                  <a:schemeClr val="tx1"/>
                </a:solidFill>
                <a:latin typeface="+mn-lt"/>
                <a:ea typeface="+mn-ea"/>
                <a:cs typeface="+mn-cs"/>
              </a:rPr>
              <a:t>Acts</a:t>
            </a:r>
            <a:r>
              <a:rPr lang="fi-FI" sz="1200" b="1" u="none" kern="1200" baseline="0" dirty="0" smtClean="0">
                <a:solidFill>
                  <a:schemeClr val="tx1"/>
                </a:solidFill>
                <a:latin typeface="+mn-lt"/>
                <a:ea typeface="+mn-ea"/>
                <a:cs typeface="+mn-cs"/>
              </a:rPr>
              <a:t> 3:20–23 (NIV) — 20</a:t>
            </a:r>
            <a:r>
              <a:rPr lang="fi-FI" sz="1200" b="0" u="none" kern="1200" baseline="0" dirty="0" smtClean="0">
                <a:solidFill>
                  <a:schemeClr val="tx1"/>
                </a:solidFill>
                <a:latin typeface="+mn-lt"/>
                <a:ea typeface="+mn-ea"/>
                <a:cs typeface="+mn-cs"/>
              </a:rPr>
              <a:t> and </a:t>
            </a:r>
            <a:r>
              <a:rPr lang="fi-FI" sz="1200" b="0" u="none" kern="1200" baseline="0" dirty="0" err="1" smtClean="0">
                <a:solidFill>
                  <a:schemeClr val="tx1"/>
                </a:solidFill>
                <a:latin typeface="+mn-lt"/>
                <a:ea typeface="+mn-ea"/>
                <a:cs typeface="+mn-cs"/>
              </a:rPr>
              <a:t>that</a:t>
            </a:r>
            <a:r>
              <a:rPr lang="fi-FI" sz="1200" b="0" u="none" kern="1200" baseline="0" dirty="0" smtClean="0">
                <a:solidFill>
                  <a:schemeClr val="tx1"/>
                </a:solidFill>
                <a:latin typeface="+mn-lt"/>
                <a:ea typeface="+mn-ea"/>
                <a:cs typeface="+mn-cs"/>
              </a:rPr>
              <a:t> he </a:t>
            </a:r>
            <a:r>
              <a:rPr lang="fi-FI" sz="1200" b="0" u="none" kern="1200" baseline="0" dirty="0" err="1" smtClean="0">
                <a:solidFill>
                  <a:schemeClr val="tx1"/>
                </a:solidFill>
                <a:latin typeface="+mn-lt"/>
                <a:ea typeface="+mn-ea"/>
                <a:cs typeface="+mn-cs"/>
              </a:rPr>
              <a:t>may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send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Messiah</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has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been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appointed</a:t>
            </a:r>
            <a:r>
              <a:rPr lang="fi-FI" sz="1200" b="0" u="none" kern="1200" baseline="0" dirty="0" smtClean="0">
                <a:solidFill>
                  <a:schemeClr val="tx1"/>
                </a:solidFill>
                <a:latin typeface="+mn-lt"/>
                <a:ea typeface="+mn-ea"/>
                <a:cs typeface="+mn-cs"/>
              </a:rPr>
              <a:t> for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a:t>
            </a:r>
            <a:r>
              <a:rPr lang="fi-FI" sz="1200" b="0" u="none" kern="1200" baseline="0" dirty="0" err="1" smtClean="0">
                <a:solidFill>
                  <a:schemeClr val="tx1"/>
                </a:solidFill>
                <a:latin typeface="+mn-lt"/>
                <a:ea typeface="+mn-ea"/>
                <a:cs typeface="+mn-cs"/>
              </a:rPr>
              <a:t>even</a:t>
            </a:r>
            <a:r>
              <a:rPr lang="fi-FI" sz="1200" b="0" u="none" kern="1200" baseline="0" dirty="0" smtClean="0">
                <a:solidFill>
                  <a:schemeClr val="tx1"/>
                </a:solidFill>
                <a:latin typeface="+mn-lt"/>
                <a:ea typeface="+mn-ea"/>
                <a:cs typeface="+mn-cs"/>
              </a:rPr>
              <a:t> Jesus. </a:t>
            </a:r>
            <a:r>
              <a:rPr lang="fi-FI" sz="1200" b="1" u="none" kern="1200" baseline="0" dirty="0" smtClean="0">
                <a:solidFill>
                  <a:schemeClr val="tx1"/>
                </a:solidFill>
                <a:latin typeface="+mn-lt"/>
                <a:ea typeface="+mn-ea"/>
                <a:cs typeface="+mn-cs"/>
              </a:rPr>
              <a:t>21</a:t>
            </a:r>
            <a:r>
              <a:rPr lang="fi-FI" sz="1200" b="0" u="none" kern="1200" baseline="0" dirty="0" smtClean="0">
                <a:solidFill>
                  <a:schemeClr val="tx1"/>
                </a:solidFill>
                <a:latin typeface="+mn-lt"/>
                <a:ea typeface="+mn-ea"/>
                <a:cs typeface="+mn-cs"/>
              </a:rPr>
              <a:t> Heaven </a:t>
            </a:r>
            <a:r>
              <a:rPr lang="fi-FI" sz="1200" b="0" u="none" kern="1200" baseline="0" dirty="0" err="1" smtClean="0">
                <a:solidFill>
                  <a:schemeClr val="tx1"/>
                </a:solidFill>
                <a:latin typeface="+mn-lt"/>
                <a:ea typeface="+mn-ea"/>
                <a:cs typeface="+mn-cs"/>
              </a:rPr>
              <a:t>must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receive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until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time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comes</a:t>
            </a:r>
            <a:r>
              <a:rPr lang="fi-FI" sz="1200" b="0" u="none" kern="1200" baseline="0" dirty="0" smtClean="0">
                <a:solidFill>
                  <a:schemeClr val="tx1"/>
                </a:solidFill>
                <a:latin typeface="+mn-lt"/>
                <a:ea typeface="+mn-ea"/>
                <a:cs typeface="+mn-cs"/>
              </a:rPr>
              <a:t> for </a:t>
            </a:r>
            <a:r>
              <a:rPr lang="fi-FI" sz="1200" b="0" u="none" kern="1200" baseline="0" dirty="0" err="1" smtClean="0">
                <a:solidFill>
                  <a:schemeClr val="tx1"/>
                </a:solidFill>
                <a:latin typeface="+mn-lt"/>
                <a:ea typeface="+mn-ea"/>
                <a:cs typeface="+mn-cs"/>
              </a:rPr>
              <a:t>God</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restore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everything</a:t>
            </a:r>
            <a:r>
              <a:rPr lang="fi-FI" sz="1200" b="0" u="none" kern="1200" baseline="0" dirty="0" smtClean="0">
                <a:solidFill>
                  <a:schemeClr val="tx1"/>
                </a:solidFill>
                <a:latin typeface="+mn-lt"/>
                <a:ea typeface="+mn-ea"/>
                <a:cs typeface="+mn-cs"/>
              </a:rPr>
              <a:t>, as he </a:t>
            </a:r>
            <a:r>
              <a:rPr lang="fi-FI" sz="1200" b="0" u="none" kern="1200" baseline="0" dirty="0" err="1" smtClean="0">
                <a:solidFill>
                  <a:schemeClr val="tx1"/>
                </a:solidFill>
                <a:latin typeface="+mn-lt"/>
                <a:ea typeface="+mn-ea"/>
                <a:cs typeface="+mn-cs"/>
              </a:rPr>
              <a:t>promised</a:t>
            </a:r>
            <a:r>
              <a:rPr lang="fi-FI" sz="1200" b="0" u="none" kern="1200" baseline="0" dirty="0" smtClean="0">
                <a:solidFill>
                  <a:schemeClr val="tx1"/>
                </a:solidFill>
                <a:latin typeface="+mn-lt"/>
                <a:ea typeface="+mn-ea"/>
                <a:cs typeface="+mn-cs"/>
              </a:rPr>
              <a:t> long </a:t>
            </a:r>
            <a:r>
              <a:rPr lang="fi-FI" sz="1200" b="0" u="none" kern="1200" baseline="0" dirty="0" err="1" smtClean="0">
                <a:solidFill>
                  <a:schemeClr val="tx1"/>
                </a:solidFill>
                <a:latin typeface="+mn-lt"/>
                <a:ea typeface="+mn-ea"/>
                <a:cs typeface="+mn-cs"/>
              </a:rPr>
              <a:t>ago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through</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holy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prophets</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22</a:t>
            </a:r>
            <a:r>
              <a:rPr lang="fi-FI" sz="1200" b="0" u="none" kern="1200" baseline="0" dirty="0" smtClean="0">
                <a:solidFill>
                  <a:schemeClr val="tx1"/>
                </a:solidFill>
                <a:latin typeface="+mn-lt"/>
                <a:ea typeface="+mn-ea"/>
                <a:cs typeface="+mn-cs"/>
              </a:rPr>
              <a:t> For </a:t>
            </a:r>
            <a:r>
              <a:rPr lang="fi-FI" sz="1200" b="0" u="none" kern="1200" baseline="0" dirty="0" err="1" smtClean="0">
                <a:solidFill>
                  <a:schemeClr val="tx1"/>
                </a:solidFill>
                <a:latin typeface="+mn-lt"/>
                <a:ea typeface="+mn-ea"/>
                <a:cs typeface="+mn-cs"/>
              </a:rPr>
              <a:t>Moses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said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Lord </a:t>
            </a:r>
            <a:r>
              <a:rPr lang="fi-FI" sz="1200" b="0" u="none" kern="1200" baseline="0" dirty="0" err="1" smtClean="0">
                <a:solidFill>
                  <a:schemeClr val="tx1"/>
                </a:solidFill>
                <a:latin typeface="+mn-lt"/>
                <a:ea typeface="+mn-ea"/>
                <a:cs typeface="+mn-cs"/>
              </a:rPr>
              <a:t>your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God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raise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up</a:t>
            </a:r>
            <a:r>
              <a:rPr lang="fi-FI" sz="1200" b="0" u="none" kern="1200" baseline="0" dirty="0" smtClean="0">
                <a:solidFill>
                  <a:schemeClr val="tx1"/>
                </a:solidFill>
                <a:latin typeface="+mn-lt"/>
                <a:ea typeface="+mn-ea"/>
                <a:cs typeface="+mn-cs"/>
              </a:rPr>
              <a:t> for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 </a:t>
            </a:r>
            <a:r>
              <a:rPr lang="fi-FI" sz="1200" b="0" u="none" kern="1200" baseline="0" dirty="0" err="1" smtClean="0">
                <a:solidFill>
                  <a:schemeClr val="tx1"/>
                </a:solidFill>
                <a:latin typeface="+mn-lt"/>
                <a:ea typeface="+mn-ea"/>
                <a:cs typeface="+mn-cs"/>
              </a:rPr>
              <a:t>prophet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like</a:t>
            </a:r>
            <a:r>
              <a:rPr lang="fi-FI" sz="1200" b="0" u="none" kern="1200" baseline="0" dirty="0" smtClean="0">
                <a:solidFill>
                  <a:schemeClr val="tx1"/>
                </a:solidFill>
                <a:latin typeface="+mn-lt"/>
                <a:ea typeface="+mn-ea"/>
                <a:cs typeface="+mn-cs"/>
              </a:rPr>
              <a:t> me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among</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own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people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must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listen</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everything</a:t>
            </a:r>
            <a:r>
              <a:rPr lang="fi-FI" sz="1200" b="0" u="none" kern="1200" baseline="0" dirty="0" smtClean="0">
                <a:solidFill>
                  <a:schemeClr val="tx1"/>
                </a:solidFill>
                <a:latin typeface="+mn-lt"/>
                <a:ea typeface="+mn-ea"/>
                <a:cs typeface="+mn-cs"/>
              </a:rPr>
              <a:t> he </a:t>
            </a:r>
            <a:r>
              <a:rPr lang="fi-FI" sz="1200" b="0" u="none" kern="1200" baseline="0" dirty="0" err="1" smtClean="0">
                <a:solidFill>
                  <a:schemeClr val="tx1"/>
                </a:solidFill>
                <a:latin typeface="+mn-lt"/>
                <a:ea typeface="+mn-ea"/>
                <a:cs typeface="+mn-cs"/>
              </a:rPr>
              <a:t>tells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23</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Anyone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does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not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listen</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completely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cut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off</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their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people</a:t>
            </a:r>
            <a:r>
              <a:rPr lang="fi-FI" sz="1200" b="0" u="none" kern="1200" baseline="0" dirty="0" smtClean="0">
                <a:solidFill>
                  <a:schemeClr val="tx1"/>
                </a:solidFill>
                <a:latin typeface="+mn-lt"/>
                <a:ea typeface="+mn-ea"/>
                <a:cs typeface="+mn-cs"/>
              </a:rPr>
              <a:t>.’</a:t>
            </a:r>
          </a:p>
          <a:p>
            <a:pPr lvl="0"/>
            <a:r>
              <a:rPr lang="fi-FI" sz="1200" b="1" u="none" kern="1200" baseline="0" dirty="0" err="1" smtClean="0">
                <a:solidFill>
                  <a:schemeClr val="tx1"/>
                </a:solidFill>
                <a:latin typeface="+mn-lt"/>
                <a:ea typeface="+mn-ea"/>
                <a:cs typeface="+mn-cs"/>
              </a:rPr>
              <a:t>Acts</a:t>
            </a:r>
            <a:r>
              <a:rPr lang="fi-FI" sz="1200" b="1" u="none" kern="1200" baseline="0" dirty="0" smtClean="0">
                <a:solidFill>
                  <a:schemeClr val="tx1"/>
                </a:solidFill>
                <a:latin typeface="+mn-lt"/>
                <a:ea typeface="+mn-ea"/>
                <a:cs typeface="+mn-cs"/>
              </a:rPr>
              <a:t> 7:37 (NIV) — 37</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This</a:t>
            </a:r>
            <a:r>
              <a:rPr lang="fi-FI" sz="1200" b="0" u="none" kern="1200" baseline="0" dirty="0" smtClean="0">
                <a:solidFill>
                  <a:schemeClr val="tx1"/>
                </a:solidFill>
                <a:latin typeface="+mn-lt"/>
                <a:ea typeface="+mn-ea"/>
                <a:cs typeface="+mn-cs"/>
              </a:rPr>
              <a:t> is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Moses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told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Israelites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God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raise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up</a:t>
            </a:r>
            <a:r>
              <a:rPr lang="fi-FI" sz="1200" b="0" u="none" kern="1200" baseline="0" dirty="0" smtClean="0">
                <a:solidFill>
                  <a:schemeClr val="tx1"/>
                </a:solidFill>
                <a:latin typeface="+mn-lt"/>
                <a:ea typeface="+mn-ea"/>
                <a:cs typeface="+mn-cs"/>
              </a:rPr>
              <a:t> for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 </a:t>
            </a:r>
            <a:r>
              <a:rPr lang="fi-FI" sz="1200" b="0" u="none" kern="1200" baseline="0" dirty="0" err="1" smtClean="0">
                <a:solidFill>
                  <a:schemeClr val="tx1"/>
                </a:solidFill>
                <a:latin typeface="+mn-lt"/>
                <a:ea typeface="+mn-ea"/>
                <a:cs typeface="+mn-cs"/>
              </a:rPr>
              <a:t>prophet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like</a:t>
            </a:r>
            <a:r>
              <a:rPr lang="fi-FI" sz="1200" b="0" u="none" kern="1200" baseline="0" dirty="0" smtClean="0">
                <a:solidFill>
                  <a:schemeClr val="tx1"/>
                </a:solidFill>
                <a:latin typeface="+mn-lt"/>
                <a:ea typeface="+mn-ea"/>
                <a:cs typeface="+mn-cs"/>
              </a:rPr>
              <a:t> me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own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people</a:t>
            </a:r>
            <a:r>
              <a:rPr lang="fi-FI" sz="1200" b="0" u="none" kern="1200" baseline="0" dirty="0" smtClean="0">
                <a:solidFill>
                  <a:schemeClr val="tx1"/>
                </a:solidFill>
                <a:latin typeface="+mn-lt"/>
                <a:ea typeface="+mn-ea"/>
                <a:cs typeface="+mn-cs"/>
              </a:rPr>
              <a:t>.’</a:t>
            </a:r>
          </a:p>
          <a:p>
            <a:r>
              <a:rPr lang="fi-FI" sz="1200" b="1" u="none" kern="1200" baseline="0" dirty="0" err="1" smtClean="0">
                <a:solidFill>
                  <a:schemeClr val="tx1"/>
                </a:solidFill>
                <a:latin typeface="+mn-lt"/>
                <a:ea typeface="+mn-ea"/>
                <a:cs typeface="+mn-cs"/>
              </a:rPr>
              <a:t>Deuteronomy</a:t>
            </a:r>
            <a:r>
              <a:rPr lang="fi-FI" sz="1200" b="1" u="none" kern="1200" baseline="0" dirty="0" smtClean="0">
                <a:solidFill>
                  <a:schemeClr val="tx1"/>
                </a:solidFill>
                <a:latin typeface="+mn-lt"/>
                <a:ea typeface="+mn-ea"/>
                <a:cs typeface="+mn-cs"/>
              </a:rPr>
              <a:t> 18:15–18 (NIV) — 15</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Lord </a:t>
            </a:r>
            <a:r>
              <a:rPr lang="fi-FI" sz="1200" b="0" u="none" kern="1200" baseline="0" dirty="0" err="1" smtClean="0">
                <a:solidFill>
                  <a:schemeClr val="tx1"/>
                </a:solidFill>
                <a:latin typeface="+mn-lt"/>
                <a:ea typeface="+mn-ea"/>
                <a:cs typeface="+mn-cs"/>
              </a:rPr>
              <a:t>your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God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raise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up</a:t>
            </a:r>
            <a:r>
              <a:rPr lang="fi-FI" sz="1200" b="0" u="none" kern="1200" baseline="0" dirty="0" smtClean="0">
                <a:solidFill>
                  <a:schemeClr val="tx1"/>
                </a:solidFill>
                <a:latin typeface="+mn-lt"/>
                <a:ea typeface="+mn-ea"/>
                <a:cs typeface="+mn-cs"/>
              </a:rPr>
              <a:t> for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 </a:t>
            </a:r>
            <a:r>
              <a:rPr lang="fi-FI" sz="1200" b="0" u="none" kern="1200" baseline="0" dirty="0" err="1" smtClean="0">
                <a:solidFill>
                  <a:schemeClr val="tx1"/>
                </a:solidFill>
                <a:latin typeface="+mn-lt"/>
                <a:ea typeface="+mn-ea"/>
                <a:cs typeface="+mn-cs"/>
              </a:rPr>
              <a:t>prophet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like</a:t>
            </a:r>
            <a:r>
              <a:rPr lang="fi-FI" sz="1200" b="0" u="none" kern="1200" baseline="0" dirty="0" smtClean="0">
                <a:solidFill>
                  <a:schemeClr val="tx1"/>
                </a:solidFill>
                <a:latin typeface="+mn-lt"/>
                <a:ea typeface="+mn-ea"/>
                <a:cs typeface="+mn-cs"/>
              </a:rPr>
              <a:t> me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among</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fellow</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Israelites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must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listen</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16</a:t>
            </a:r>
            <a:r>
              <a:rPr lang="fi-FI" sz="1200" b="0" u="none" kern="1200" baseline="0" dirty="0" smtClean="0">
                <a:solidFill>
                  <a:schemeClr val="tx1"/>
                </a:solidFill>
                <a:latin typeface="+mn-lt"/>
                <a:ea typeface="+mn-ea"/>
                <a:cs typeface="+mn-cs"/>
              </a:rPr>
              <a:t> For </a:t>
            </a:r>
            <a:r>
              <a:rPr lang="fi-FI" sz="1200" b="0" u="none" kern="1200" baseline="0" dirty="0" err="1" smtClean="0">
                <a:solidFill>
                  <a:schemeClr val="tx1"/>
                </a:solidFill>
                <a:latin typeface="+mn-lt"/>
                <a:ea typeface="+mn-ea"/>
                <a:cs typeface="+mn-cs"/>
              </a:rPr>
              <a:t>this</a:t>
            </a:r>
            <a:r>
              <a:rPr lang="fi-FI" sz="1200" b="0" u="none" kern="1200" baseline="0" dirty="0" smtClean="0">
                <a:solidFill>
                  <a:schemeClr val="tx1"/>
                </a:solidFill>
                <a:latin typeface="+mn-lt"/>
                <a:ea typeface="+mn-ea"/>
                <a:cs typeface="+mn-cs"/>
              </a:rPr>
              <a:t> is </a:t>
            </a:r>
            <a:r>
              <a:rPr lang="fi-FI" sz="1200" b="0" u="none" kern="1200" baseline="0" dirty="0" err="1" smtClean="0">
                <a:solidFill>
                  <a:schemeClr val="tx1"/>
                </a:solidFill>
                <a:latin typeface="+mn-lt"/>
                <a:ea typeface="+mn-ea"/>
                <a:cs typeface="+mn-cs"/>
              </a:rPr>
              <a:t>what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asked</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Lord </a:t>
            </a:r>
            <a:r>
              <a:rPr lang="fi-FI" sz="1200" b="0" u="none" kern="1200" baseline="0" dirty="0" err="1" smtClean="0">
                <a:solidFill>
                  <a:schemeClr val="tx1"/>
                </a:solidFill>
                <a:latin typeface="+mn-lt"/>
                <a:ea typeface="+mn-ea"/>
                <a:cs typeface="+mn-cs"/>
              </a:rPr>
              <a:t>your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God</a:t>
            </a:r>
            <a:r>
              <a:rPr lang="fi-FI" sz="1200" b="0" u="none" kern="1200" baseline="0" dirty="0" smtClean="0">
                <a:solidFill>
                  <a:schemeClr val="tx1"/>
                </a:solidFill>
                <a:latin typeface="+mn-lt"/>
                <a:ea typeface="+mn-ea"/>
                <a:cs typeface="+mn-cs"/>
              </a:rPr>
              <a:t> at </a:t>
            </a:r>
            <a:r>
              <a:rPr lang="fi-FI" sz="1200" b="0" u="none" kern="1200" baseline="0" dirty="0" err="1" smtClean="0">
                <a:solidFill>
                  <a:schemeClr val="tx1"/>
                </a:solidFill>
                <a:latin typeface="+mn-lt"/>
                <a:ea typeface="+mn-ea"/>
                <a:cs typeface="+mn-cs"/>
              </a:rPr>
              <a:t>Horeb</a:t>
            </a:r>
            <a:r>
              <a:rPr lang="fi-FI" sz="1200" b="0" u="none" kern="1200" baseline="0" dirty="0" smtClean="0">
                <a:solidFill>
                  <a:schemeClr val="tx1"/>
                </a:solidFill>
                <a:latin typeface="+mn-lt"/>
                <a:ea typeface="+mn-ea"/>
                <a:cs typeface="+mn-cs"/>
              </a:rPr>
              <a:t> on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day</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assembly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when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said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Let</a:t>
            </a:r>
            <a:r>
              <a:rPr lang="fi-FI" sz="1200" b="0" u="none" kern="1200" baseline="0" dirty="0" smtClean="0">
                <a:solidFill>
                  <a:schemeClr val="tx1"/>
                </a:solidFill>
                <a:latin typeface="+mn-lt"/>
                <a:ea typeface="+mn-ea"/>
                <a:cs typeface="+mn-cs"/>
              </a:rPr>
              <a:t> us </a:t>
            </a:r>
            <a:r>
              <a:rPr lang="fi-FI" sz="1200" b="0" u="none" kern="1200" baseline="0" dirty="0" err="1" smtClean="0">
                <a:solidFill>
                  <a:schemeClr val="tx1"/>
                </a:solidFill>
                <a:latin typeface="+mn-lt"/>
                <a:ea typeface="+mn-ea"/>
                <a:cs typeface="+mn-cs"/>
              </a:rPr>
              <a:t>not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hear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voice</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Lord </a:t>
            </a:r>
            <a:r>
              <a:rPr lang="fi-FI" sz="1200" b="0" u="none" kern="1200" baseline="0" dirty="0" err="1" smtClean="0">
                <a:solidFill>
                  <a:schemeClr val="tx1"/>
                </a:solidFill>
                <a:latin typeface="+mn-lt"/>
                <a:ea typeface="+mn-ea"/>
                <a:cs typeface="+mn-cs"/>
              </a:rPr>
              <a:t>our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God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nor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see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great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fire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anymore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or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die</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17</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Lord </a:t>
            </a:r>
            <a:r>
              <a:rPr lang="fi-FI" sz="1200" b="0" u="none" kern="1200" baseline="0" dirty="0" err="1" smtClean="0">
                <a:solidFill>
                  <a:schemeClr val="tx1"/>
                </a:solidFill>
                <a:latin typeface="+mn-lt"/>
                <a:ea typeface="+mn-ea"/>
                <a:cs typeface="+mn-cs"/>
              </a:rPr>
              <a:t>said</a:t>
            </a:r>
            <a:r>
              <a:rPr lang="fi-FI" sz="1200" b="0" u="none" kern="1200" baseline="0" dirty="0" smtClean="0">
                <a:solidFill>
                  <a:schemeClr val="tx1"/>
                </a:solidFill>
                <a:latin typeface="+mn-lt"/>
                <a:ea typeface="+mn-ea"/>
                <a:cs typeface="+mn-cs"/>
              </a:rPr>
              <a:t> to me: “</a:t>
            </a:r>
            <a:r>
              <a:rPr lang="fi-FI" sz="1200" b="0" u="none" kern="1200" baseline="0" dirty="0" err="1" smtClean="0">
                <a:solidFill>
                  <a:schemeClr val="tx1"/>
                </a:solidFill>
                <a:latin typeface="+mn-lt"/>
                <a:ea typeface="+mn-ea"/>
                <a:cs typeface="+mn-cs"/>
              </a:rPr>
              <a:t>What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say</a:t>
            </a:r>
            <a:r>
              <a:rPr lang="fi-FI" sz="1200" b="0" u="none" kern="1200" baseline="0" dirty="0" smtClean="0">
                <a:solidFill>
                  <a:schemeClr val="tx1"/>
                </a:solidFill>
                <a:latin typeface="+mn-lt"/>
                <a:ea typeface="+mn-ea"/>
                <a:cs typeface="+mn-cs"/>
              </a:rPr>
              <a:t> is </a:t>
            </a:r>
            <a:r>
              <a:rPr lang="fi-FI" sz="1200" b="0" u="none" kern="1200" baseline="0" dirty="0" err="1" smtClean="0">
                <a:solidFill>
                  <a:schemeClr val="tx1"/>
                </a:solidFill>
                <a:latin typeface="+mn-lt"/>
                <a:ea typeface="+mn-ea"/>
                <a:cs typeface="+mn-cs"/>
              </a:rPr>
              <a:t>good</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18</a:t>
            </a:r>
            <a:r>
              <a:rPr lang="fi-FI" sz="1200" b="0" u="none" kern="1200" baseline="0" dirty="0" smtClean="0">
                <a:solidFill>
                  <a:schemeClr val="tx1"/>
                </a:solidFill>
                <a:latin typeface="+mn-lt"/>
                <a:ea typeface="+mn-ea"/>
                <a:cs typeface="+mn-cs"/>
              </a:rPr>
              <a:t> I </a:t>
            </a:r>
            <a:r>
              <a:rPr lang="fi-FI" sz="1200" b="0" u="none" kern="1200" baseline="0" dirty="0" err="1" smtClean="0">
                <a:solidFill>
                  <a:schemeClr val="tx1"/>
                </a:solidFill>
                <a:latin typeface="+mn-lt"/>
                <a:ea typeface="+mn-ea"/>
                <a:cs typeface="+mn-cs"/>
              </a:rPr>
              <a:t>will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raise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up</a:t>
            </a:r>
            <a:r>
              <a:rPr lang="fi-FI" sz="1200" b="0" u="none" kern="1200" baseline="0" dirty="0" smtClean="0">
                <a:solidFill>
                  <a:schemeClr val="tx1"/>
                </a:solidFill>
                <a:latin typeface="+mn-lt"/>
                <a:ea typeface="+mn-ea"/>
                <a:cs typeface="+mn-cs"/>
              </a:rPr>
              <a:t> for </a:t>
            </a:r>
            <a:r>
              <a:rPr lang="fi-FI" sz="1200" b="0" u="none" kern="1200" baseline="0" dirty="0" err="1" smtClean="0">
                <a:solidFill>
                  <a:schemeClr val="tx1"/>
                </a:solidFill>
                <a:latin typeface="+mn-lt"/>
                <a:ea typeface="+mn-ea"/>
                <a:cs typeface="+mn-cs"/>
              </a:rPr>
              <a:t>them</a:t>
            </a:r>
            <a:r>
              <a:rPr lang="fi-FI" sz="1200" b="0" u="none" kern="1200" baseline="0" dirty="0" smtClean="0">
                <a:solidFill>
                  <a:schemeClr val="tx1"/>
                </a:solidFill>
                <a:latin typeface="+mn-lt"/>
                <a:ea typeface="+mn-ea"/>
                <a:cs typeface="+mn-cs"/>
              </a:rPr>
              <a:t> a </a:t>
            </a:r>
            <a:r>
              <a:rPr lang="fi-FI" sz="1200" b="0" u="none" kern="1200" baseline="0" dirty="0" err="1" smtClean="0">
                <a:solidFill>
                  <a:schemeClr val="tx1"/>
                </a:solidFill>
                <a:latin typeface="+mn-lt"/>
                <a:ea typeface="+mn-ea"/>
                <a:cs typeface="+mn-cs"/>
              </a:rPr>
              <a:t>prophet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like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you</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among</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their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fellow</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Israelites</a:t>
            </a:r>
            <a:r>
              <a:rPr lang="fi-FI" sz="1200" b="0" u="none" kern="1200" baseline="0" dirty="0" smtClean="0">
                <a:solidFill>
                  <a:schemeClr val="tx1"/>
                </a:solidFill>
                <a:latin typeface="+mn-lt"/>
                <a:ea typeface="+mn-ea"/>
                <a:cs typeface="+mn-cs"/>
              </a:rPr>
              <a:t>, and I </a:t>
            </a:r>
            <a:r>
              <a:rPr lang="fi-FI" sz="1200" b="0" u="none" kern="1200" baseline="0" dirty="0" err="1" smtClean="0">
                <a:solidFill>
                  <a:schemeClr val="tx1"/>
                </a:solidFill>
                <a:latin typeface="+mn-lt"/>
                <a:ea typeface="+mn-ea"/>
                <a:cs typeface="+mn-cs"/>
              </a:rPr>
              <a:t>will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put</a:t>
            </a:r>
            <a:r>
              <a:rPr lang="fi-FI" sz="1200" b="0" u="none" kern="1200" baseline="0" dirty="0" smtClean="0">
                <a:solidFill>
                  <a:schemeClr val="tx1"/>
                </a:solidFill>
                <a:latin typeface="+mn-lt"/>
                <a:ea typeface="+mn-ea"/>
                <a:cs typeface="+mn-cs"/>
              </a:rPr>
              <a:t> my </a:t>
            </a:r>
            <a:r>
              <a:rPr lang="fi-FI" sz="1200" b="0" u="none" kern="1200" baseline="0" dirty="0" err="1" smtClean="0">
                <a:solidFill>
                  <a:schemeClr val="tx1"/>
                </a:solidFill>
                <a:latin typeface="+mn-lt"/>
                <a:ea typeface="+mn-ea"/>
                <a:cs typeface="+mn-cs"/>
              </a:rPr>
              <a:t>words</a:t>
            </a:r>
            <a:r>
              <a:rPr lang="fi-FI" sz="1200" b="0" u="none" kern="1200" baseline="0" dirty="0" smtClean="0">
                <a:solidFill>
                  <a:schemeClr val="tx1"/>
                </a:solidFill>
                <a:latin typeface="+mn-lt"/>
                <a:ea typeface="+mn-ea"/>
                <a:cs typeface="+mn-cs"/>
              </a:rPr>
              <a:t> in </a:t>
            </a:r>
            <a:r>
              <a:rPr lang="fi-FI" sz="1200" b="0" u="none" kern="1200" baseline="0" dirty="0" err="1" smtClean="0">
                <a:solidFill>
                  <a:schemeClr val="tx1"/>
                </a:solidFill>
                <a:latin typeface="+mn-lt"/>
                <a:ea typeface="+mn-ea"/>
                <a:cs typeface="+mn-cs"/>
              </a:rPr>
              <a: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mouth</a:t>
            </a:r>
            <a:r>
              <a:rPr lang="fi-FI" sz="1200" b="0" u="none" kern="1200" baseline="0" dirty="0" smtClean="0">
                <a:solidFill>
                  <a:schemeClr val="tx1"/>
                </a:solidFill>
                <a:latin typeface="+mn-lt"/>
                <a:ea typeface="+mn-ea"/>
                <a:cs typeface="+mn-cs"/>
              </a:rPr>
              <a:t>. He </a:t>
            </a:r>
            <a:r>
              <a:rPr lang="fi-FI" sz="1200" b="0" u="none" kern="1200" baseline="0" dirty="0" err="1" smtClean="0">
                <a:solidFill>
                  <a:schemeClr val="tx1"/>
                </a:solidFill>
                <a:latin typeface="+mn-lt"/>
                <a:ea typeface="+mn-ea"/>
                <a:cs typeface="+mn-cs"/>
              </a:rPr>
              <a:t>will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tell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everything</a:t>
            </a:r>
            <a:r>
              <a:rPr lang="fi-FI" sz="1200" b="0" u="none" kern="1200" baseline="0" dirty="0" smtClean="0">
                <a:solidFill>
                  <a:schemeClr val="tx1"/>
                </a:solidFill>
                <a:latin typeface="+mn-lt"/>
                <a:ea typeface="+mn-ea"/>
                <a:cs typeface="+mn-cs"/>
              </a:rPr>
              <a:t> I </a:t>
            </a:r>
            <a:r>
              <a:rPr lang="fi-FI" sz="1200" b="0" u="none" kern="1200" baseline="0" dirty="0" err="1" smtClean="0">
                <a:solidFill>
                  <a:schemeClr val="tx1"/>
                </a:solidFill>
                <a:latin typeface="+mn-lt"/>
                <a:ea typeface="+mn-ea"/>
                <a:cs typeface="+mn-cs"/>
              </a:rPr>
              <a:t>command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11</a:t>
            </a:fld>
            <a:endParaRPr lang="en-US"/>
          </a:p>
        </p:txBody>
      </p:sp>
    </p:spTree>
    <p:extLst>
      <p:ext uri="{BB962C8B-B14F-4D97-AF65-F5344CB8AC3E}">
        <p14:creationId xmlns:p14="http://schemas.microsoft.com/office/powerpoint/2010/main" val="959409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He announced coming blessing from God</a:t>
            </a:r>
            <a:endParaRPr lang="en-US" sz="1200" b="0" u="none" kern="1200" baseline="0" dirty="0" smtClean="0">
              <a:solidFill>
                <a:schemeClr val="tx1"/>
              </a:solidFill>
              <a:latin typeface="+mn-lt"/>
              <a:ea typeface="+mn-ea"/>
              <a:cs typeface="+mn-cs"/>
            </a:endParaRPr>
          </a:p>
          <a:p>
            <a:endParaRPr lang="fi-FI" sz="1200" b="0" u="none" kern="1200" baseline="0" dirty="0" smtClean="0">
              <a:solidFill>
                <a:schemeClr val="tx1"/>
              </a:solidFill>
              <a:latin typeface="+mn-lt"/>
              <a:ea typeface="+mn-ea"/>
              <a:cs typeface="+mn-cs"/>
            </a:endParaRPr>
          </a:p>
          <a:p>
            <a:pPr lvl="0"/>
            <a:r>
              <a:rPr lang="fi-FI" sz="1200" b="1" u="none" kern="1200" baseline="0" dirty="0" smtClean="0">
                <a:solidFill>
                  <a:schemeClr val="tx1"/>
                </a:solidFill>
                <a:latin typeface="+mn-lt"/>
                <a:ea typeface="+mn-ea"/>
                <a:cs typeface="+mn-cs"/>
              </a:rPr>
              <a:t>John 7:37–40 (NIV) — 37</a:t>
            </a:r>
            <a:r>
              <a:rPr lang="fi-FI" sz="1200" b="0" u="none" kern="1200" baseline="0" dirty="0" smtClean="0">
                <a:solidFill>
                  <a:schemeClr val="tx1"/>
                </a:solidFill>
                <a:latin typeface="+mn-lt"/>
                <a:ea typeface="+mn-ea"/>
                <a:cs typeface="+mn-cs"/>
              </a:rPr>
              <a:t> On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last</a:t>
            </a:r>
            <a:r>
              <a:rPr lang="fi-FI" sz="1200" b="0" u="none" kern="1200" baseline="0" dirty="0" smtClean="0">
                <a:solidFill>
                  <a:schemeClr val="tx1"/>
                </a:solidFill>
                <a:latin typeface="+mn-lt"/>
                <a:ea typeface="+mn-ea"/>
                <a:cs typeface="+mn-cs"/>
              </a:rPr>
              <a:t> and </a:t>
            </a:r>
            <a:r>
              <a:rPr lang="fi-FI" sz="1200" b="0" u="none" kern="1200" baseline="0" dirty="0" err="1" smtClean="0">
                <a:solidFill>
                  <a:schemeClr val="tx1"/>
                </a:solidFill>
                <a:latin typeface="+mn-lt"/>
                <a:ea typeface="+mn-ea"/>
                <a:cs typeface="+mn-cs"/>
              </a:rPr>
              <a:t>greatest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day</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festival</a:t>
            </a:r>
            <a:r>
              <a:rPr lang="fi-FI" sz="1200" b="0" u="none" kern="1200" baseline="0" dirty="0" smtClean="0">
                <a:solidFill>
                  <a:schemeClr val="tx1"/>
                </a:solidFill>
                <a:latin typeface="+mn-lt"/>
                <a:ea typeface="+mn-ea"/>
                <a:cs typeface="+mn-cs"/>
              </a:rPr>
              <a:t>, Jesus </a:t>
            </a:r>
            <a:r>
              <a:rPr lang="fi-FI" sz="1200" b="0" u="none" kern="1200" baseline="0" dirty="0" err="1" smtClean="0">
                <a:solidFill>
                  <a:schemeClr val="tx1"/>
                </a:solidFill>
                <a:latin typeface="+mn-lt"/>
                <a:ea typeface="+mn-ea"/>
                <a:cs typeface="+mn-cs"/>
              </a:rPr>
              <a:t>stood</a:t>
            </a:r>
            <a:r>
              <a:rPr lang="fi-FI" sz="1200" b="0" u="none" kern="1200" baseline="0" dirty="0" smtClean="0">
                <a:solidFill>
                  <a:schemeClr val="tx1"/>
                </a:solidFill>
                <a:latin typeface="+mn-lt"/>
                <a:ea typeface="+mn-ea"/>
                <a:cs typeface="+mn-cs"/>
              </a:rPr>
              <a:t> and </a:t>
            </a:r>
            <a:r>
              <a:rPr lang="fi-FI" sz="1200" b="0" u="none" kern="1200" baseline="0" dirty="0" err="1" smtClean="0">
                <a:solidFill>
                  <a:schemeClr val="tx1"/>
                </a:solidFill>
                <a:latin typeface="+mn-lt"/>
                <a:ea typeface="+mn-ea"/>
                <a:cs typeface="+mn-cs"/>
              </a:rPr>
              <a:t>said</a:t>
            </a:r>
            <a:r>
              <a:rPr lang="fi-FI" sz="1200" b="0" u="none" kern="1200" baseline="0" dirty="0" smtClean="0">
                <a:solidFill>
                  <a:schemeClr val="tx1"/>
                </a:solidFill>
                <a:latin typeface="+mn-lt"/>
                <a:ea typeface="+mn-ea"/>
                <a:cs typeface="+mn-cs"/>
              </a:rPr>
              <a:t> in a </a:t>
            </a:r>
            <a:r>
              <a:rPr lang="fi-FI" sz="1200" b="0" u="none" kern="1200" baseline="0" dirty="0" err="1" smtClean="0">
                <a:solidFill>
                  <a:schemeClr val="tx1"/>
                </a:solidFill>
                <a:latin typeface="+mn-lt"/>
                <a:ea typeface="+mn-ea"/>
                <a:cs typeface="+mn-cs"/>
              </a:rPr>
              <a:t>loud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voice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Let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anyone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is </a:t>
            </a:r>
            <a:r>
              <a:rPr lang="fi-FI" sz="1200" b="0" u="none" kern="1200" baseline="0" dirty="0" err="1" smtClean="0">
                <a:solidFill>
                  <a:schemeClr val="tx1"/>
                </a:solidFill>
                <a:latin typeface="+mn-lt"/>
                <a:ea typeface="+mn-ea"/>
                <a:cs typeface="+mn-cs"/>
              </a:rPr>
              <a:t>thirsty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come</a:t>
            </a:r>
            <a:r>
              <a:rPr lang="fi-FI" sz="1200" b="0" u="none" kern="1200" baseline="0" dirty="0" smtClean="0">
                <a:solidFill>
                  <a:schemeClr val="tx1"/>
                </a:solidFill>
                <a:latin typeface="+mn-lt"/>
                <a:ea typeface="+mn-ea"/>
                <a:cs typeface="+mn-cs"/>
              </a:rPr>
              <a:t> to me and drink. </a:t>
            </a:r>
            <a:r>
              <a:rPr lang="fi-FI" sz="1200" b="1" u="none" kern="1200" baseline="0" dirty="0" smtClean="0">
                <a:solidFill>
                  <a:schemeClr val="tx1"/>
                </a:solidFill>
                <a:latin typeface="+mn-lt"/>
                <a:ea typeface="+mn-ea"/>
                <a:cs typeface="+mn-cs"/>
              </a:rPr>
              <a:t>38</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Whoever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believes</a:t>
            </a:r>
            <a:r>
              <a:rPr lang="fi-FI" sz="1200" b="0" u="none" kern="1200" baseline="0" dirty="0" smtClean="0">
                <a:solidFill>
                  <a:schemeClr val="tx1"/>
                </a:solidFill>
                <a:latin typeface="+mn-lt"/>
                <a:ea typeface="+mn-ea"/>
                <a:cs typeface="+mn-cs"/>
              </a:rPr>
              <a:t> in me, as </a:t>
            </a:r>
            <a:r>
              <a:rPr lang="fi-FI" sz="1200" b="0" u="none" kern="1200" baseline="0" dirty="0" err="1" smtClean="0">
                <a:solidFill>
                  <a:schemeClr val="tx1"/>
                </a:solidFill>
                <a:latin typeface="+mn-lt"/>
                <a:ea typeface="+mn-ea"/>
                <a:cs typeface="+mn-cs"/>
              </a:rPr>
              <a:t>Scripture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has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said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rivers</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living</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water</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will</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flow</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from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within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them</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39</a:t>
            </a:r>
            <a:r>
              <a:rPr lang="fi-FI" sz="1200" b="0" u="none" kern="1200" baseline="0" dirty="0" smtClean="0">
                <a:solidFill>
                  <a:schemeClr val="tx1"/>
                </a:solidFill>
                <a:latin typeface="+mn-lt"/>
                <a:ea typeface="+mn-ea"/>
                <a:cs typeface="+mn-cs"/>
              </a:rPr>
              <a:t> By </a:t>
            </a:r>
            <a:r>
              <a:rPr lang="fi-FI" sz="1200" b="0" u="none" kern="1200" baseline="0" dirty="0" err="1" smtClean="0">
                <a:solidFill>
                  <a:schemeClr val="tx1"/>
                </a:solidFill>
                <a:latin typeface="+mn-lt"/>
                <a:ea typeface="+mn-ea"/>
                <a:cs typeface="+mn-cs"/>
              </a:rPr>
              <a:t>this</a:t>
            </a:r>
            <a:r>
              <a:rPr lang="fi-FI" sz="1200" b="0" u="none" kern="1200" baseline="0" dirty="0" smtClean="0">
                <a:solidFill>
                  <a:schemeClr val="tx1"/>
                </a:solidFill>
                <a:latin typeface="+mn-lt"/>
                <a:ea typeface="+mn-ea"/>
                <a:cs typeface="+mn-cs"/>
              </a:rPr>
              <a:t> he </a:t>
            </a:r>
            <a:r>
              <a:rPr lang="fi-FI" sz="1200" b="0" u="none" kern="1200" baseline="0" dirty="0" err="1" smtClean="0">
                <a:solidFill>
                  <a:schemeClr val="tx1"/>
                </a:solidFill>
                <a:latin typeface="+mn-lt"/>
                <a:ea typeface="+mn-ea"/>
                <a:cs typeface="+mn-cs"/>
              </a:rPr>
              <a:t>meant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Spirit, </a:t>
            </a:r>
            <a:r>
              <a:rPr lang="fi-FI" sz="1200" b="0" u="none" kern="1200" baseline="0" dirty="0" err="1" smtClean="0">
                <a:solidFill>
                  <a:schemeClr val="tx1"/>
                </a:solidFill>
                <a:latin typeface="+mn-lt"/>
                <a:ea typeface="+mn-ea"/>
                <a:cs typeface="+mn-cs"/>
              </a:rPr>
              <a:t>whom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those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who</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believed</a:t>
            </a:r>
            <a:r>
              <a:rPr lang="fi-FI" sz="1200" b="0" u="none" kern="1200" baseline="0" dirty="0" smtClean="0">
                <a:solidFill>
                  <a:schemeClr val="tx1"/>
                </a:solidFill>
                <a:latin typeface="+mn-lt"/>
                <a:ea typeface="+mn-ea"/>
                <a:cs typeface="+mn-cs"/>
              </a:rPr>
              <a:t> in </a:t>
            </a:r>
            <a:r>
              <a:rPr lang="fi-FI" sz="1200" b="0" u="none" kern="1200" baseline="0" dirty="0" err="1" smtClean="0">
                <a:solidFill>
                  <a:schemeClr val="tx1"/>
                </a:solidFill>
                <a:latin typeface="+mn-lt"/>
                <a:ea typeface="+mn-ea"/>
                <a:cs typeface="+mn-cs"/>
              </a:rPr>
              <a:t>him</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were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later</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receive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Up</a:t>
            </a:r>
            <a:r>
              <a:rPr lang="fi-FI" sz="1200" b="0" u="none" kern="1200" baseline="0" dirty="0" smtClean="0">
                <a:solidFill>
                  <a:schemeClr val="tx1"/>
                </a:solidFill>
                <a:latin typeface="+mn-lt"/>
                <a:ea typeface="+mn-ea"/>
                <a:cs typeface="+mn-cs"/>
              </a:rPr>
              <a:t> to </a:t>
            </a:r>
            <a:r>
              <a:rPr lang="fi-FI" sz="1200" b="0" u="none" kern="1200" baseline="0" dirty="0" err="1" smtClean="0">
                <a:solidFill>
                  <a:schemeClr val="tx1"/>
                </a:solidFill>
                <a:latin typeface="+mn-lt"/>
                <a:ea typeface="+mn-ea"/>
                <a:cs typeface="+mn-cs"/>
              </a:rPr>
              <a:t>that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time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Spirit </a:t>
            </a:r>
            <a:r>
              <a:rPr lang="fi-FI" sz="1200" b="0" u="none" kern="1200" baseline="0" dirty="0" err="1" smtClean="0">
                <a:solidFill>
                  <a:schemeClr val="tx1"/>
                </a:solidFill>
                <a:latin typeface="+mn-lt"/>
                <a:ea typeface="+mn-ea"/>
                <a:cs typeface="+mn-cs"/>
              </a:rPr>
              <a:t>had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not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been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given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since</a:t>
            </a:r>
            <a:r>
              <a:rPr lang="fi-FI" sz="1200" b="0" u="none" kern="1200" baseline="0" dirty="0" smtClean="0">
                <a:solidFill>
                  <a:schemeClr val="tx1"/>
                </a:solidFill>
                <a:latin typeface="+mn-lt"/>
                <a:ea typeface="+mn-ea"/>
                <a:cs typeface="+mn-cs"/>
              </a:rPr>
              <a:t> Jesus </a:t>
            </a:r>
            <a:r>
              <a:rPr lang="fi-FI" sz="1200" b="0" u="none" kern="1200" baseline="0" dirty="0" err="1" smtClean="0">
                <a:solidFill>
                  <a:schemeClr val="tx1"/>
                </a:solidFill>
                <a:latin typeface="+mn-lt"/>
                <a:ea typeface="+mn-ea"/>
                <a:cs typeface="+mn-cs"/>
              </a:rPr>
              <a:t>had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not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yet</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been</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glorified</a:t>
            </a:r>
            <a:r>
              <a:rPr lang="fi-FI" sz="1200" b="0" u="none" kern="1200" baseline="0" dirty="0" smtClean="0">
                <a:solidFill>
                  <a:schemeClr val="tx1"/>
                </a:solidFill>
                <a:latin typeface="+mn-lt"/>
                <a:ea typeface="+mn-ea"/>
                <a:cs typeface="+mn-cs"/>
              </a:rPr>
              <a:t>. </a:t>
            </a:r>
            <a:r>
              <a:rPr lang="fi-FI" sz="1200" b="1" u="none" kern="1200" baseline="0" dirty="0" smtClean="0">
                <a:solidFill>
                  <a:schemeClr val="tx1"/>
                </a:solidFill>
                <a:latin typeface="+mn-lt"/>
                <a:ea typeface="+mn-ea"/>
                <a:cs typeface="+mn-cs"/>
              </a:rPr>
              <a:t>40</a:t>
            </a:r>
            <a:r>
              <a:rPr lang="fi-FI" sz="1200" b="0" u="none" kern="1200" baseline="0" dirty="0" smtClean="0">
                <a:solidFill>
                  <a:schemeClr val="tx1"/>
                </a:solidFill>
                <a:latin typeface="+mn-lt"/>
                <a:ea typeface="+mn-ea"/>
                <a:cs typeface="+mn-cs"/>
              </a:rPr>
              <a:t> On </a:t>
            </a:r>
            <a:r>
              <a:rPr lang="fi-FI" sz="1200" b="0" u="none" kern="1200" baseline="0" dirty="0" err="1" smtClean="0">
                <a:solidFill>
                  <a:schemeClr val="tx1"/>
                </a:solidFill>
                <a:latin typeface="+mn-lt"/>
                <a:ea typeface="+mn-ea"/>
                <a:cs typeface="+mn-cs"/>
              </a:rPr>
              <a:t>hearing</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words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some</a:t>
            </a:r>
            <a:r>
              <a:rPr lang="fi-FI" sz="1200" b="0" u="none" kern="1200" baseline="0" dirty="0" smtClean="0">
                <a:solidFill>
                  <a:schemeClr val="tx1"/>
                </a:solidFill>
                <a:latin typeface="+mn-lt"/>
                <a:ea typeface="+mn-ea"/>
                <a:cs typeface="+mn-cs"/>
              </a:rPr>
              <a:t> of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people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said</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Surely</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this</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man</a:t>
            </a:r>
            <a:r>
              <a:rPr lang="fi-FI" sz="1200" b="0" u="none" kern="1200" baseline="0" dirty="0" smtClean="0">
                <a:solidFill>
                  <a:schemeClr val="tx1"/>
                </a:solidFill>
                <a:latin typeface="+mn-lt"/>
                <a:ea typeface="+mn-ea"/>
                <a:cs typeface="+mn-cs"/>
              </a:rPr>
              <a:t> is </a:t>
            </a:r>
            <a:r>
              <a:rPr lang="fi-FI" sz="1200" b="0" u="none" kern="1200" baseline="0" dirty="0" err="1" smtClean="0">
                <a:solidFill>
                  <a:schemeClr val="tx1"/>
                </a:solidFill>
                <a:latin typeface="+mn-lt"/>
                <a:ea typeface="+mn-ea"/>
                <a:cs typeface="+mn-cs"/>
              </a:rPr>
              <a:t>the</a:t>
            </a:r>
            <a:r>
              <a:rPr lang="fi-FI" sz="1200" b="0" u="none" kern="1200" baseline="0" dirty="0" smtClean="0">
                <a:solidFill>
                  <a:schemeClr val="tx1"/>
                </a:solidFill>
                <a:latin typeface="+mn-lt"/>
                <a:ea typeface="+mn-ea"/>
                <a:cs typeface="+mn-cs"/>
              </a:rPr>
              <a:t> </a:t>
            </a:r>
            <a:r>
              <a:rPr lang="fi-FI" sz="1200" b="0" u="none" kern="1200" baseline="0" dirty="0" err="1" smtClean="0">
                <a:solidFill>
                  <a:schemeClr val="tx1"/>
                </a:solidFill>
                <a:latin typeface="+mn-lt"/>
                <a:ea typeface="+mn-ea"/>
                <a:cs typeface="+mn-cs"/>
              </a:rPr>
              <a:t>Prophet</a:t>
            </a:r>
            <a:r>
              <a:rPr lang="fi-FI" sz="1200" b="0" u="none" kern="1200" baseline="0" dirty="0" smtClean="0">
                <a:solidFill>
                  <a:schemeClr val="tx1"/>
                </a:solidFill>
                <a:latin typeface="+mn-lt"/>
                <a:ea typeface="+mn-ea"/>
                <a:cs typeface="+mn-cs"/>
              </a:rPr>
              <a:t>.”</a:t>
            </a:r>
          </a:p>
          <a:p>
            <a:r>
              <a:rPr lang="de-DE" sz="1200" b="0" u="none" kern="1200" baseline="0" dirty="0" smtClean="0">
                <a:solidFill>
                  <a:schemeClr val="tx1"/>
                </a:solidFill>
                <a:latin typeface="+mn-lt"/>
                <a:ea typeface="+mn-ea"/>
                <a:cs typeface="+mn-cs"/>
              </a:rPr>
              <a:t>See also </a:t>
            </a:r>
            <a:r>
              <a:rPr lang="de-DE" sz="1200" b="0" u="none" kern="1200" baseline="0" dirty="0" err="1" smtClean="0">
                <a:solidFill>
                  <a:schemeClr val="tx1"/>
                </a:solidFill>
                <a:latin typeface="+mn-lt"/>
                <a:ea typeface="+mn-ea"/>
                <a:cs typeface="+mn-cs"/>
              </a:rPr>
              <a:t>Mt</a:t>
            </a:r>
            <a:r>
              <a:rPr lang="de-DE" sz="1200" b="0" u="none" kern="1200" baseline="0" dirty="0" smtClean="0">
                <a:solidFill>
                  <a:schemeClr val="tx1"/>
                </a:solidFill>
                <a:latin typeface="+mn-lt"/>
                <a:ea typeface="+mn-ea"/>
                <a:cs typeface="+mn-cs"/>
              </a:rPr>
              <a:t> 5:3–12 ; </a:t>
            </a:r>
            <a:r>
              <a:rPr lang="de-DE" sz="1200" b="0" u="none" kern="1200" baseline="0" dirty="0" err="1" smtClean="0">
                <a:solidFill>
                  <a:schemeClr val="tx1"/>
                </a:solidFill>
                <a:latin typeface="+mn-lt"/>
                <a:ea typeface="+mn-ea"/>
                <a:cs typeface="+mn-cs"/>
              </a:rPr>
              <a:t>Mt</a:t>
            </a:r>
            <a:r>
              <a:rPr lang="de-DE" sz="1200" b="0" u="none" kern="1200" baseline="0" dirty="0" smtClean="0">
                <a:solidFill>
                  <a:schemeClr val="tx1"/>
                </a:solidFill>
                <a:latin typeface="+mn-lt"/>
                <a:ea typeface="+mn-ea"/>
                <a:cs typeface="+mn-cs"/>
              </a:rPr>
              <a:t> 13:16–17 ; </a:t>
            </a:r>
            <a:r>
              <a:rPr lang="de-DE" sz="1200" b="0" u="none" kern="1200" baseline="0" dirty="0" err="1" smtClean="0">
                <a:solidFill>
                  <a:schemeClr val="tx1"/>
                </a:solidFill>
                <a:latin typeface="+mn-lt"/>
                <a:ea typeface="+mn-ea"/>
                <a:cs typeface="+mn-cs"/>
              </a:rPr>
              <a:t>Jn</a:t>
            </a:r>
            <a:r>
              <a:rPr lang="de-DE" sz="1200" b="0" u="none" kern="1200" baseline="0" dirty="0" smtClean="0">
                <a:solidFill>
                  <a:schemeClr val="tx1"/>
                </a:solidFill>
                <a:latin typeface="+mn-lt"/>
                <a:ea typeface="+mn-ea"/>
                <a:cs typeface="+mn-cs"/>
              </a:rPr>
              <a:t> 20:19–21 ; </a:t>
            </a:r>
            <a:r>
              <a:rPr lang="de-DE" sz="1200" b="0" u="none" kern="1200" baseline="0" dirty="0" err="1" smtClean="0">
                <a:solidFill>
                  <a:schemeClr val="tx1"/>
                </a:solidFill>
                <a:latin typeface="+mn-lt"/>
                <a:ea typeface="+mn-ea"/>
                <a:cs typeface="+mn-cs"/>
              </a:rPr>
              <a:t>Jn</a:t>
            </a:r>
            <a:r>
              <a:rPr lang="de-DE" sz="1200" b="0" u="none" kern="1200" baseline="0" dirty="0" smtClean="0">
                <a:solidFill>
                  <a:schemeClr val="tx1"/>
                </a:solidFill>
                <a:latin typeface="+mn-lt"/>
                <a:ea typeface="+mn-ea"/>
                <a:cs typeface="+mn-cs"/>
              </a:rPr>
              <a:t> 20:29</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14</a:t>
            </a:fld>
            <a:endParaRPr lang="en-US"/>
          </a:p>
        </p:txBody>
      </p:sp>
    </p:spTree>
    <p:extLst>
      <p:ext uri="{BB962C8B-B14F-4D97-AF65-F5344CB8AC3E}">
        <p14:creationId xmlns:p14="http://schemas.microsoft.com/office/powerpoint/2010/main" val="219428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none" kern="1200" baseline="0" dirty="0" smtClean="0">
                <a:solidFill>
                  <a:schemeClr val="tx1"/>
                </a:solidFill>
                <a:latin typeface="+mn-lt"/>
                <a:ea typeface="+mn-ea"/>
                <a:cs typeface="+mn-cs"/>
              </a:rPr>
              <a:t>See also Mt 11:20–24 ; Mt 23:13–39 ; Lk 6:24–26</a:t>
            </a:r>
          </a:p>
          <a:p>
            <a:r>
              <a:rPr lang="en-US" sz="1200" b="1" u="none" kern="1200" baseline="0" dirty="0" smtClean="0">
                <a:solidFill>
                  <a:schemeClr val="tx1"/>
                </a:solidFill>
                <a:latin typeface="+mn-lt"/>
                <a:ea typeface="+mn-ea"/>
                <a:cs typeface="+mn-cs"/>
              </a:rPr>
              <a:t>Matthew 11:20–24 (NIV) — 20</a:t>
            </a:r>
            <a:r>
              <a:rPr lang="en-US" sz="1200" b="0" u="none" kern="1200" baseline="0" dirty="0" smtClean="0">
                <a:solidFill>
                  <a:schemeClr val="tx1"/>
                </a:solidFill>
                <a:latin typeface="+mn-lt"/>
                <a:ea typeface="+mn-ea"/>
                <a:cs typeface="+mn-cs"/>
              </a:rPr>
              <a:t> Then Jesus began to denounce the towns in which most of his miracles had been performed, because they did not repent. </a:t>
            </a:r>
            <a:r>
              <a:rPr lang="en-US" sz="1200" b="1" u="none" kern="1200" baseline="0" dirty="0" smtClean="0">
                <a:solidFill>
                  <a:schemeClr val="tx1"/>
                </a:solidFill>
                <a:latin typeface="+mn-lt"/>
                <a:ea typeface="+mn-ea"/>
                <a:cs typeface="+mn-cs"/>
              </a:rPr>
              <a:t>21</a:t>
            </a:r>
            <a:r>
              <a:rPr lang="en-US" sz="1200" b="0" u="none" kern="1200" baseline="0" dirty="0" smtClean="0">
                <a:solidFill>
                  <a:schemeClr val="tx1"/>
                </a:solidFill>
                <a:latin typeface="+mn-lt"/>
                <a:ea typeface="+mn-ea"/>
                <a:cs typeface="+mn-cs"/>
              </a:rPr>
              <a:t> “Woe to you, </a:t>
            </a:r>
            <a:r>
              <a:rPr lang="en-US" sz="1200" b="0" u="none" kern="1200" baseline="0" dirty="0" err="1" smtClean="0">
                <a:solidFill>
                  <a:schemeClr val="tx1"/>
                </a:solidFill>
                <a:latin typeface="+mn-lt"/>
                <a:ea typeface="+mn-ea"/>
                <a:cs typeface="+mn-cs"/>
              </a:rPr>
              <a:t>Chorazin</a:t>
            </a:r>
            <a:r>
              <a:rPr lang="en-US" sz="1200" b="0" u="none" kern="1200" baseline="0" dirty="0" smtClean="0">
                <a:solidFill>
                  <a:schemeClr val="tx1"/>
                </a:solidFill>
                <a:latin typeface="+mn-lt"/>
                <a:ea typeface="+mn-ea"/>
                <a:cs typeface="+mn-cs"/>
              </a:rPr>
              <a:t>! Woe to you, Bethsaida! For if the miracles that were performed in you had been performed in </a:t>
            </a:r>
            <a:r>
              <a:rPr lang="en-US" sz="1200" b="0" u="none" kern="1200" baseline="0" dirty="0" err="1" smtClean="0">
                <a:solidFill>
                  <a:schemeClr val="tx1"/>
                </a:solidFill>
                <a:latin typeface="+mn-lt"/>
                <a:ea typeface="+mn-ea"/>
                <a:cs typeface="+mn-cs"/>
              </a:rPr>
              <a:t>Tyre</a:t>
            </a:r>
            <a:r>
              <a:rPr lang="en-US" sz="1200" b="0" u="none" kern="1200" baseline="0" dirty="0" smtClean="0">
                <a:solidFill>
                  <a:schemeClr val="tx1"/>
                </a:solidFill>
                <a:latin typeface="+mn-lt"/>
                <a:ea typeface="+mn-ea"/>
                <a:cs typeface="+mn-cs"/>
              </a:rPr>
              <a:t> and Sidon, they would have repented long ago in sackcloth and ashes. </a:t>
            </a:r>
            <a:r>
              <a:rPr lang="en-US" sz="1200" b="1" u="none" kern="1200" baseline="0" dirty="0" smtClean="0">
                <a:solidFill>
                  <a:schemeClr val="tx1"/>
                </a:solidFill>
                <a:latin typeface="+mn-lt"/>
                <a:ea typeface="+mn-ea"/>
                <a:cs typeface="+mn-cs"/>
              </a:rPr>
              <a:t>22</a:t>
            </a:r>
            <a:r>
              <a:rPr lang="en-US" sz="1200" b="0" u="none" kern="1200" baseline="0" dirty="0" smtClean="0">
                <a:solidFill>
                  <a:schemeClr val="tx1"/>
                </a:solidFill>
                <a:latin typeface="+mn-lt"/>
                <a:ea typeface="+mn-ea"/>
                <a:cs typeface="+mn-cs"/>
              </a:rPr>
              <a:t> But I tell you, it will be more bearable for </a:t>
            </a:r>
            <a:r>
              <a:rPr lang="en-US" sz="1200" b="0" u="none" kern="1200" baseline="0" dirty="0" err="1" smtClean="0">
                <a:solidFill>
                  <a:schemeClr val="tx1"/>
                </a:solidFill>
                <a:latin typeface="+mn-lt"/>
                <a:ea typeface="+mn-ea"/>
                <a:cs typeface="+mn-cs"/>
              </a:rPr>
              <a:t>Tyre</a:t>
            </a:r>
            <a:r>
              <a:rPr lang="en-US" sz="1200" b="0" u="none" kern="1200" baseline="0" dirty="0" smtClean="0">
                <a:solidFill>
                  <a:schemeClr val="tx1"/>
                </a:solidFill>
                <a:latin typeface="+mn-lt"/>
                <a:ea typeface="+mn-ea"/>
                <a:cs typeface="+mn-cs"/>
              </a:rPr>
              <a:t> and Sidon on the day of judgment than for you. </a:t>
            </a:r>
            <a:r>
              <a:rPr lang="en-US" sz="1200" b="1" u="none" kern="1200" baseline="0" dirty="0" smtClean="0">
                <a:solidFill>
                  <a:schemeClr val="tx1"/>
                </a:solidFill>
                <a:latin typeface="+mn-lt"/>
                <a:ea typeface="+mn-ea"/>
                <a:cs typeface="+mn-cs"/>
              </a:rPr>
              <a:t>23</a:t>
            </a:r>
            <a:r>
              <a:rPr lang="en-US" sz="1200" b="0" u="none" kern="1200" baseline="0" dirty="0" smtClean="0">
                <a:solidFill>
                  <a:schemeClr val="tx1"/>
                </a:solidFill>
                <a:latin typeface="+mn-lt"/>
                <a:ea typeface="+mn-ea"/>
                <a:cs typeface="+mn-cs"/>
              </a:rPr>
              <a:t> And you, Capernaum, will you be lifted to the heavens? No, you will go down to Hades. For if the miracles that were performed in you had been performed in Sodom, it would have remained to this day. </a:t>
            </a:r>
            <a:r>
              <a:rPr lang="en-US" sz="1200" b="1" u="none" kern="1200" baseline="0" dirty="0" smtClean="0">
                <a:solidFill>
                  <a:schemeClr val="tx1"/>
                </a:solidFill>
                <a:latin typeface="+mn-lt"/>
                <a:ea typeface="+mn-ea"/>
                <a:cs typeface="+mn-cs"/>
              </a:rPr>
              <a:t>24</a:t>
            </a:r>
            <a:r>
              <a:rPr lang="en-US" sz="1200" b="0" u="none" kern="1200" baseline="0" dirty="0" smtClean="0">
                <a:solidFill>
                  <a:schemeClr val="tx1"/>
                </a:solidFill>
                <a:latin typeface="+mn-lt"/>
                <a:ea typeface="+mn-ea"/>
                <a:cs typeface="+mn-cs"/>
              </a:rPr>
              <a:t> But I tell you that it will be more bearable for Sodom on the day of judgment than for you.”</a:t>
            </a:r>
          </a:p>
          <a:p>
            <a:r>
              <a:rPr lang="en-US" sz="1200" b="1" u="none" kern="1200" baseline="0" dirty="0" smtClean="0">
                <a:solidFill>
                  <a:schemeClr val="tx1"/>
                </a:solidFill>
                <a:latin typeface="+mn-lt"/>
                <a:ea typeface="+mn-ea"/>
                <a:cs typeface="+mn-cs"/>
              </a:rPr>
              <a:t>Matthew 23:13–39 (NIV) — 13</a:t>
            </a:r>
            <a:r>
              <a:rPr lang="en-US" sz="1200" b="0" u="none" kern="1200" baseline="0" dirty="0" smtClean="0">
                <a:solidFill>
                  <a:schemeClr val="tx1"/>
                </a:solidFill>
                <a:latin typeface="+mn-lt"/>
                <a:ea typeface="+mn-ea"/>
                <a:cs typeface="+mn-cs"/>
              </a:rPr>
              <a:t> “Woe to you, teachers of the law and Pharisees, you hypocrites! You shut the door of the kingdom of heaven in people’s faces. You yourselves do not enter, nor will you let those enter who are trying to. </a:t>
            </a:r>
            <a:r>
              <a:rPr lang="en-US" sz="1200" b="1" u="none" kern="1200" baseline="0" dirty="0" smtClean="0">
                <a:solidFill>
                  <a:schemeClr val="tx1"/>
                </a:solidFill>
                <a:latin typeface="+mn-lt"/>
                <a:ea typeface="+mn-ea"/>
                <a:cs typeface="+mn-cs"/>
              </a:rPr>
              <a:t>14</a:t>
            </a:r>
            <a:r>
              <a:rPr lang="en-US" sz="1200" b="0" u="none" kern="1200" baseline="0" dirty="0" smtClean="0">
                <a:solidFill>
                  <a:schemeClr val="tx1"/>
                </a:solidFill>
                <a:latin typeface="+mn-lt"/>
                <a:ea typeface="+mn-ea"/>
                <a:cs typeface="+mn-cs"/>
              </a:rPr>
              <a:t> </a:t>
            </a:r>
            <a:r>
              <a:rPr lang="en-US" sz="1200" b="1" u="none" kern="1200" baseline="0" dirty="0" smtClean="0">
                <a:solidFill>
                  <a:schemeClr val="tx1"/>
                </a:solidFill>
                <a:latin typeface="+mn-lt"/>
                <a:ea typeface="+mn-ea"/>
                <a:cs typeface="+mn-cs"/>
              </a:rPr>
              <a:t>15</a:t>
            </a:r>
            <a:r>
              <a:rPr lang="en-US" sz="1200" b="0" u="none" kern="1200" baseline="0" dirty="0" smtClean="0">
                <a:solidFill>
                  <a:schemeClr val="tx1"/>
                </a:solidFill>
                <a:latin typeface="+mn-lt"/>
                <a:ea typeface="+mn-ea"/>
                <a:cs typeface="+mn-cs"/>
              </a:rPr>
              <a:t> “Woe to you, teachers of the law and Pharisees, you hypocrites! You travel over land and sea to win a single convert, and when you have succeeded, you make them twice as much a child of hell as you are. </a:t>
            </a:r>
            <a:r>
              <a:rPr lang="en-US" sz="1200" b="1" u="none" kern="1200" baseline="0" dirty="0" smtClean="0">
                <a:solidFill>
                  <a:schemeClr val="tx1"/>
                </a:solidFill>
                <a:latin typeface="+mn-lt"/>
                <a:ea typeface="+mn-ea"/>
                <a:cs typeface="+mn-cs"/>
              </a:rPr>
              <a:t>16</a:t>
            </a:r>
            <a:r>
              <a:rPr lang="en-US" sz="1200" b="0" u="none" kern="1200" baseline="0" dirty="0" smtClean="0">
                <a:solidFill>
                  <a:schemeClr val="tx1"/>
                </a:solidFill>
                <a:latin typeface="+mn-lt"/>
                <a:ea typeface="+mn-ea"/>
                <a:cs typeface="+mn-cs"/>
              </a:rPr>
              <a:t> “Woe to you, blind guides! You say, ‘If anyone swears by the temple, it means nothing; but anyone who swears by the gold of the temple is bound by that oath.’ </a:t>
            </a:r>
            <a:r>
              <a:rPr lang="en-US" sz="1200" b="1" u="none" kern="1200" baseline="0" dirty="0" smtClean="0">
                <a:solidFill>
                  <a:schemeClr val="tx1"/>
                </a:solidFill>
                <a:latin typeface="+mn-lt"/>
                <a:ea typeface="+mn-ea"/>
                <a:cs typeface="+mn-cs"/>
              </a:rPr>
              <a:t>17</a:t>
            </a:r>
            <a:r>
              <a:rPr lang="en-US" sz="1200" b="0" u="none" kern="1200" baseline="0" dirty="0" smtClean="0">
                <a:solidFill>
                  <a:schemeClr val="tx1"/>
                </a:solidFill>
                <a:latin typeface="+mn-lt"/>
                <a:ea typeface="+mn-ea"/>
                <a:cs typeface="+mn-cs"/>
              </a:rPr>
              <a:t> You blind fools! Which is greater: the gold, or the temple that makes the gold sacred? </a:t>
            </a:r>
            <a:r>
              <a:rPr lang="en-US" sz="1200" b="1" u="none" kern="1200" baseline="0" dirty="0" smtClean="0">
                <a:solidFill>
                  <a:schemeClr val="tx1"/>
                </a:solidFill>
                <a:latin typeface="+mn-lt"/>
                <a:ea typeface="+mn-ea"/>
                <a:cs typeface="+mn-cs"/>
              </a:rPr>
              <a:t>18</a:t>
            </a:r>
            <a:r>
              <a:rPr lang="en-US" sz="1200" b="0" u="none" kern="1200" baseline="0" dirty="0" smtClean="0">
                <a:solidFill>
                  <a:schemeClr val="tx1"/>
                </a:solidFill>
                <a:latin typeface="+mn-lt"/>
                <a:ea typeface="+mn-ea"/>
                <a:cs typeface="+mn-cs"/>
              </a:rPr>
              <a:t> You also say, ‘If anyone swears by the altar, it means nothing; but anyone who swears by the gift on the altar is bound by that oath.’ </a:t>
            </a:r>
            <a:r>
              <a:rPr lang="en-US" sz="1200" b="1" u="none" kern="1200" baseline="0" dirty="0" smtClean="0">
                <a:solidFill>
                  <a:schemeClr val="tx1"/>
                </a:solidFill>
                <a:latin typeface="+mn-lt"/>
                <a:ea typeface="+mn-ea"/>
                <a:cs typeface="+mn-cs"/>
              </a:rPr>
              <a:t>19</a:t>
            </a:r>
            <a:r>
              <a:rPr lang="en-US" sz="1200" b="0" u="none" kern="1200" baseline="0" dirty="0" smtClean="0">
                <a:solidFill>
                  <a:schemeClr val="tx1"/>
                </a:solidFill>
                <a:latin typeface="+mn-lt"/>
                <a:ea typeface="+mn-ea"/>
                <a:cs typeface="+mn-cs"/>
              </a:rPr>
              <a:t> You blind men! Which is greater: the gift, or the altar that makes the gift sacred? </a:t>
            </a:r>
            <a:r>
              <a:rPr lang="en-US" sz="1200" b="1" u="none" kern="1200" baseline="0" dirty="0" smtClean="0">
                <a:solidFill>
                  <a:schemeClr val="tx1"/>
                </a:solidFill>
                <a:latin typeface="+mn-lt"/>
                <a:ea typeface="+mn-ea"/>
                <a:cs typeface="+mn-cs"/>
              </a:rPr>
              <a:t>20</a:t>
            </a:r>
            <a:r>
              <a:rPr lang="en-US" sz="1200" b="0" u="none" kern="1200" baseline="0" dirty="0" smtClean="0">
                <a:solidFill>
                  <a:schemeClr val="tx1"/>
                </a:solidFill>
                <a:latin typeface="+mn-lt"/>
                <a:ea typeface="+mn-ea"/>
                <a:cs typeface="+mn-cs"/>
              </a:rPr>
              <a:t> Therefore, anyone who swears by the altar swears by it and by everything on it. </a:t>
            </a:r>
            <a:r>
              <a:rPr lang="en-US" sz="1200" b="1" u="none" kern="1200" baseline="0" dirty="0" smtClean="0">
                <a:solidFill>
                  <a:schemeClr val="tx1"/>
                </a:solidFill>
                <a:latin typeface="+mn-lt"/>
                <a:ea typeface="+mn-ea"/>
                <a:cs typeface="+mn-cs"/>
              </a:rPr>
              <a:t>21</a:t>
            </a:r>
            <a:r>
              <a:rPr lang="en-US" sz="1200" b="0" u="none" kern="1200" baseline="0" dirty="0" smtClean="0">
                <a:solidFill>
                  <a:schemeClr val="tx1"/>
                </a:solidFill>
                <a:latin typeface="+mn-lt"/>
                <a:ea typeface="+mn-ea"/>
                <a:cs typeface="+mn-cs"/>
              </a:rPr>
              <a:t> And anyone who swears by the temple swears by it and by the one who dwells in it. </a:t>
            </a:r>
            <a:r>
              <a:rPr lang="en-US" sz="1200" b="1" u="none" kern="1200" baseline="0" dirty="0" smtClean="0">
                <a:solidFill>
                  <a:schemeClr val="tx1"/>
                </a:solidFill>
                <a:latin typeface="+mn-lt"/>
                <a:ea typeface="+mn-ea"/>
                <a:cs typeface="+mn-cs"/>
              </a:rPr>
              <a:t>22</a:t>
            </a:r>
            <a:r>
              <a:rPr lang="en-US" sz="1200" b="0" u="none" kern="1200" baseline="0" dirty="0" smtClean="0">
                <a:solidFill>
                  <a:schemeClr val="tx1"/>
                </a:solidFill>
                <a:latin typeface="+mn-lt"/>
                <a:ea typeface="+mn-ea"/>
                <a:cs typeface="+mn-cs"/>
              </a:rPr>
              <a:t> And anyone who swears by heaven swears by God’s throne and by the one who sits on it. </a:t>
            </a:r>
            <a:r>
              <a:rPr lang="en-US" sz="1200" b="1" u="none" kern="1200" baseline="0" dirty="0" smtClean="0">
                <a:solidFill>
                  <a:schemeClr val="tx1"/>
                </a:solidFill>
                <a:latin typeface="+mn-lt"/>
                <a:ea typeface="+mn-ea"/>
                <a:cs typeface="+mn-cs"/>
              </a:rPr>
              <a:t>23</a:t>
            </a:r>
            <a:r>
              <a:rPr lang="en-US" sz="1200" b="0" u="none" kern="1200" baseline="0" dirty="0" smtClean="0">
                <a:solidFill>
                  <a:schemeClr val="tx1"/>
                </a:solidFill>
                <a:latin typeface="+mn-lt"/>
                <a:ea typeface="+mn-ea"/>
                <a:cs typeface="+mn-cs"/>
              </a:rPr>
              <a:t> “Woe to you, teachers of the law and Pharisees, you hypocrites! You give a tenth of your spices—mint, dill and cumin. But you have neglected the more important matters of the law—justice, mercy and faithfulness. You should have practiced the latter, without neglecting the former. </a:t>
            </a:r>
            <a:r>
              <a:rPr lang="en-US" sz="1200" b="1" u="none" kern="1200" baseline="0" dirty="0" smtClean="0">
                <a:solidFill>
                  <a:schemeClr val="tx1"/>
                </a:solidFill>
                <a:latin typeface="+mn-lt"/>
                <a:ea typeface="+mn-ea"/>
                <a:cs typeface="+mn-cs"/>
              </a:rPr>
              <a:t>24</a:t>
            </a:r>
            <a:r>
              <a:rPr lang="en-US" sz="1200" b="0" u="none" kern="1200" baseline="0" dirty="0" smtClean="0">
                <a:solidFill>
                  <a:schemeClr val="tx1"/>
                </a:solidFill>
                <a:latin typeface="+mn-lt"/>
                <a:ea typeface="+mn-ea"/>
                <a:cs typeface="+mn-cs"/>
              </a:rPr>
              <a:t> You blind guides! You strain out a gnat but swallow a camel. </a:t>
            </a:r>
            <a:r>
              <a:rPr lang="en-US" sz="1200" b="1" u="none" kern="1200" baseline="0" dirty="0" smtClean="0">
                <a:solidFill>
                  <a:schemeClr val="tx1"/>
                </a:solidFill>
                <a:latin typeface="+mn-lt"/>
                <a:ea typeface="+mn-ea"/>
                <a:cs typeface="+mn-cs"/>
              </a:rPr>
              <a:t>25</a:t>
            </a:r>
            <a:r>
              <a:rPr lang="en-US" sz="1200" b="0" u="none" kern="1200" baseline="0" dirty="0" smtClean="0">
                <a:solidFill>
                  <a:schemeClr val="tx1"/>
                </a:solidFill>
                <a:latin typeface="+mn-lt"/>
                <a:ea typeface="+mn-ea"/>
                <a:cs typeface="+mn-cs"/>
              </a:rPr>
              <a:t> “Woe to you, teachers of the law and Pharisees, you hypocrites! You clean the outside of the cup and dish, but inside they are full of greed and self-indulgence. </a:t>
            </a:r>
            <a:r>
              <a:rPr lang="en-US" sz="1200" b="1" u="none" kern="1200" baseline="0" dirty="0" smtClean="0">
                <a:solidFill>
                  <a:schemeClr val="tx1"/>
                </a:solidFill>
                <a:latin typeface="+mn-lt"/>
                <a:ea typeface="+mn-ea"/>
                <a:cs typeface="+mn-cs"/>
              </a:rPr>
              <a:t>26</a:t>
            </a:r>
            <a:r>
              <a:rPr lang="en-US" sz="1200" b="0" u="none" kern="1200" baseline="0" dirty="0" smtClean="0">
                <a:solidFill>
                  <a:schemeClr val="tx1"/>
                </a:solidFill>
                <a:latin typeface="+mn-lt"/>
                <a:ea typeface="+mn-ea"/>
                <a:cs typeface="+mn-cs"/>
              </a:rPr>
              <a:t> Blind Pharisee! First clean the inside of the cup and dish, and then the outside also will be clean. </a:t>
            </a:r>
            <a:r>
              <a:rPr lang="en-US" sz="1200" b="1" u="none" kern="1200" baseline="0" dirty="0" smtClean="0">
                <a:solidFill>
                  <a:schemeClr val="tx1"/>
                </a:solidFill>
                <a:latin typeface="+mn-lt"/>
                <a:ea typeface="+mn-ea"/>
                <a:cs typeface="+mn-cs"/>
              </a:rPr>
              <a:t>27</a:t>
            </a:r>
            <a:r>
              <a:rPr lang="en-US" sz="1200" b="0" u="none" kern="1200" baseline="0" dirty="0" smtClean="0">
                <a:solidFill>
                  <a:schemeClr val="tx1"/>
                </a:solidFill>
                <a:latin typeface="+mn-lt"/>
                <a:ea typeface="+mn-ea"/>
                <a:cs typeface="+mn-cs"/>
              </a:rPr>
              <a:t> “Woe to you, teachers of the law and Pharisees, you hypocrites! You are like whitewashed tombs, which look beautiful on the outside but on the inside are full of the bones of the dead and everything unclean. </a:t>
            </a:r>
            <a:r>
              <a:rPr lang="en-US" sz="1200" b="1" u="none" kern="1200" baseline="0" dirty="0" smtClean="0">
                <a:solidFill>
                  <a:schemeClr val="tx1"/>
                </a:solidFill>
                <a:latin typeface="+mn-lt"/>
                <a:ea typeface="+mn-ea"/>
                <a:cs typeface="+mn-cs"/>
              </a:rPr>
              <a:t>28</a:t>
            </a:r>
            <a:r>
              <a:rPr lang="en-US" sz="1200" b="0" u="none" kern="1200" baseline="0" dirty="0" smtClean="0">
                <a:solidFill>
                  <a:schemeClr val="tx1"/>
                </a:solidFill>
                <a:latin typeface="+mn-lt"/>
                <a:ea typeface="+mn-ea"/>
                <a:cs typeface="+mn-cs"/>
              </a:rPr>
              <a:t> In the same way, on the outside you appear to people as righteous but on the inside you are full of hypocrisy and wickedness. </a:t>
            </a:r>
            <a:r>
              <a:rPr lang="en-US" sz="1200" b="1" u="none" kern="1200" baseline="0" dirty="0" smtClean="0">
                <a:solidFill>
                  <a:schemeClr val="tx1"/>
                </a:solidFill>
                <a:latin typeface="+mn-lt"/>
                <a:ea typeface="+mn-ea"/>
                <a:cs typeface="+mn-cs"/>
              </a:rPr>
              <a:t>29</a:t>
            </a:r>
            <a:r>
              <a:rPr lang="en-US" sz="1200" b="0" u="none" kern="1200" baseline="0" dirty="0" smtClean="0">
                <a:solidFill>
                  <a:schemeClr val="tx1"/>
                </a:solidFill>
                <a:latin typeface="+mn-lt"/>
                <a:ea typeface="+mn-ea"/>
                <a:cs typeface="+mn-cs"/>
              </a:rPr>
              <a:t> “Woe to you, teachers of the law and Pharisees, you hypocrites! You build tombs for the prophets and decorate the graves of the righteous. </a:t>
            </a:r>
            <a:r>
              <a:rPr lang="en-US" sz="1200" b="1" u="none" kern="1200" baseline="0" dirty="0" smtClean="0">
                <a:solidFill>
                  <a:schemeClr val="tx1"/>
                </a:solidFill>
                <a:latin typeface="+mn-lt"/>
                <a:ea typeface="+mn-ea"/>
                <a:cs typeface="+mn-cs"/>
              </a:rPr>
              <a:t>30</a:t>
            </a:r>
            <a:r>
              <a:rPr lang="en-US" sz="1200" b="0" u="none" kern="1200" baseline="0" dirty="0" smtClean="0">
                <a:solidFill>
                  <a:schemeClr val="tx1"/>
                </a:solidFill>
                <a:latin typeface="+mn-lt"/>
                <a:ea typeface="+mn-ea"/>
                <a:cs typeface="+mn-cs"/>
              </a:rPr>
              <a:t> And you say, ‘If we had lived in the days of our ancestors, we would not have taken part with them in shedding the blood of the prophets.’ </a:t>
            </a:r>
            <a:r>
              <a:rPr lang="en-US" sz="1200" b="1" u="none" kern="1200" baseline="0" dirty="0" smtClean="0">
                <a:solidFill>
                  <a:schemeClr val="tx1"/>
                </a:solidFill>
                <a:latin typeface="+mn-lt"/>
                <a:ea typeface="+mn-ea"/>
                <a:cs typeface="+mn-cs"/>
              </a:rPr>
              <a:t>31</a:t>
            </a:r>
            <a:r>
              <a:rPr lang="en-US" sz="1200" b="0" u="none" kern="1200" baseline="0" dirty="0" smtClean="0">
                <a:solidFill>
                  <a:schemeClr val="tx1"/>
                </a:solidFill>
                <a:latin typeface="+mn-lt"/>
                <a:ea typeface="+mn-ea"/>
                <a:cs typeface="+mn-cs"/>
              </a:rPr>
              <a:t> So you testify against yourselves that you are the descendants of those who murdered the prophets. </a:t>
            </a:r>
            <a:r>
              <a:rPr lang="en-US" sz="1200" b="1" u="none" kern="1200" baseline="0" dirty="0" smtClean="0">
                <a:solidFill>
                  <a:schemeClr val="tx1"/>
                </a:solidFill>
                <a:latin typeface="+mn-lt"/>
                <a:ea typeface="+mn-ea"/>
                <a:cs typeface="+mn-cs"/>
              </a:rPr>
              <a:t>32</a:t>
            </a:r>
            <a:r>
              <a:rPr lang="en-US" sz="1200" b="0" u="none" kern="1200" baseline="0" dirty="0" smtClean="0">
                <a:solidFill>
                  <a:schemeClr val="tx1"/>
                </a:solidFill>
                <a:latin typeface="+mn-lt"/>
                <a:ea typeface="+mn-ea"/>
                <a:cs typeface="+mn-cs"/>
              </a:rPr>
              <a:t> Go ahead, then, and complete what your ancestors started! </a:t>
            </a:r>
            <a:r>
              <a:rPr lang="en-US" sz="1200" b="1" u="none" kern="1200" baseline="0" dirty="0" smtClean="0">
                <a:solidFill>
                  <a:schemeClr val="tx1"/>
                </a:solidFill>
                <a:latin typeface="+mn-lt"/>
                <a:ea typeface="+mn-ea"/>
                <a:cs typeface="+mn-cs"/>
              </a:rPr>
              <a:t>33</a:t>
            </a:r>
            <a:r>
              <a:rPr lang="en-US" sz="1200" b="0" u="none" kern="1200" baseline="0" dirty="0" smtClean="0">
                <a:solidFill>
                  <a:schemeClr val="tx1"/>
                </a:solidFill>
                <a:latin typeface="+mn-lt"/>
                <a:ea typeface="+mn-ea"/>
                <a:cs typeface="+mn-cs"/>
              </a:rPr>
              <a:t> “You snakes! You brood of vipers! How will you escape being condemned to hell? </a:t>
            </a:r>
            <a:r>
              <a:rPr lang="en-US" sz="1200" b="1" u="none" kern="1200" baseline="0" dirty="0" smtClean="0">
                <a:solidFill>
                  <a:schemeClr val="tx1"/>
                </a:solidFill>
                <a:latin typeface="+mn-lt"/>
                <a:ea typeface="+mn-ea"/>
                <a:cs typeface="+mn-cs"/>
              </a:rPr>
              <a:t>34</a:t>
            </a:r>
            <a:r>
              <a:rPr lang="en-US" sz="1200" b="0" u="none" kern="1200" baseline="0" dirty="0" smtClean="0">
                <a:solidFill>
                  <a:schemeClr val="tx1"/>
                </a:solidFill>
                <a:latin typeface="+mn-lt"/>
                <a:ea typeface="+mn-ea"/>
                <a:cs typeface="+mn-cs"/>
              </a:rPr>
              <a:t> Therefore I am sending you prophets and sages and teachers. Some of them you will kill and crucify; others you will flog in your synagogues and pursue from town to town. </a:t>
            </a:r>
            <a:r>
              <a:rPr lang="en-US" sz="1200" b="1" u="none" kern="1200" baseline="0" dirty="0" smtClean="0">
                <a:solidFill>
                  <a:schemeClr val="tx1"/>
                </a:solidFill>
                <a:latin typeface="+mn-lt"/>
                <a:ea typeface="+mn-ea"/>
                <a:cs typeface="+mn-cs"/>
              </a:rPr>
              <a:t>35</a:t>
            </a:r>
            <a:r>
              <a:rPr lang="en-US" sz="1200" b="0" u="none" kern="1200" baseline="0" dirty="0" smtClean="0">
                <a:solidFill>
                  <a:schemeClr val="tx1"/>
                </a:solidFill>
                <a:latin typeface="+mn-lt"/>
                <a:ea typeface="+mn-ea"/>
                <a:cs typeface="+mn-cs"/>
              </a:rPr>
              <a:t> And so upon you will come all the righteous blood that has been shed on earth, from the blood of righteous Abel to the blood of Zechariah son of </a:t>
            </a:r>
            <a:r>
              <a:rPr lang="en-US" sz="1200" b="0" u="none" kern="1200" baseline="0" dirty="0" err="1" smtClean="0">
                <a:solidFill>
                  <a:schemeClr val="tx1"/>
                </a:solidFill>
                <a:latin typeface="+mn-lt"/>
                <a:ea typeface="+mn-ea"/>
                <a:cs typeface="+mn-cs"/>
              </a:rPr>
              <a:t>Berekiah</a:t>
            </a:r>
            <a:r>
              <a:rPr lang="en-US" sz="1200" b="0" u="none" kern="1200" baseline="0" dirty="0" smtClean="0">
                <a:solidFill>
                  <a:schemeClr val="tx1"/>
                </a:solidFill>
                <a:latin typeface="+mn-lt"/>
                <a:ea typeface="+mn-ea"/>
                <a:cs typeface="+mn-cs"/>
              </a:rPr>
              <a:t>, whom you murdered between the temple and the altar. </a:t>
            </a:r>
            <a:r>
              <a:rPr lang="en-US" sz="1200" b="1" u="none" kern="1200" baseline="0" dirty="0" smtClean="0">
                <a:solidFill>
                  <a:schemeClr val="tx1"/>
                </a:solidFill>
                <a:latin typeface="+mn-lt"/>
                <a:ea typeface="+mn-ea"/>
                <a:cs typeface="+mn-cs"/>
              </a:rPr>
              <a:t>36</a:t>
            </a:r>
            <a:r>
              <a:rPr lang="en-US" sz="1200" b="0" u="none" kern="1200" baseline="0" dirty="0" smtClean="0">
                <a:solidFill>
                  <a:schemeClr val="tx1"/>
                </a:solidFill>
                <a:latin typeface="+mn-lt"/>
                <a:ea typeface="+mn-ea"/>
                <a:cs typeface="+mn-cs"/>
              </a:rPr>
              <a:t> Truly I tell you, all this will come on this generation. </a:t>
            </a:r>
            <a:r>
              <a:rPr lang="en-US" sz="1200" b="1" u="none" kern="1200" baseline="0" dirty="0" smtClean="0">
                <a:solidFill>
                  <a:schemeClr val="tx1"/>
                </a:solidFill>
                <a:latin typeface="+mn-lt"/>
                <a:ea typeface="+mn-ea"/>
                <a:cs typeface="+mn-cs"/>
              </a:rPr>
              <a:t>37</a:t>
            </a:r>
            <a:r>
              <a:rPr lang="en-US" sz="1200" b="0" u="none" kern="1200" baseline="0" dirty="0" smtClean="0">
                <a:solidFill>
                  <a:schemeClr val="tx1"/>
                </a:solidFill>
                <a:latin typeface="+mn-lt"/>
                <a:ea typeface="+mn-ea"/>
                <a:cs typeface="+mn-cs"/>
              </a:rPr>
              <a:t> “Jerusalem, Jerusalem, you who kill the prophets and stone those sent to you, how often I have longed to gather your children together, as a hen gathers her chicks under her wings, and you were not willing. </a:t>
            </a:r>
            <a:r>
              <a:rPr lang="en-US" sz="1200" b="1" u="none" kern="1200" baseline="0" dirty="0" smtClean="0">
                <a:solidFill>
                  <a:schemeClr val="tx1"/>
                </a:solidFill>
                <a:latin typeface="+mn-lt"/>
                <a:ea typeface="+mn-ea"/>
                <a:cs typeface="+mn-cs"/>
              </a:rPr>
              <a:t>38</a:t>
            </a:r>
            <a:r>
              <a:rPr lang="en-US" sz="1200" b="0" u="none" kern="1200" baseline="0" dirty="0" smtClean="0">
                <a:solidFill>
                  <a:schemeClr val="tx1"/>
                </a:solidFill>
                <a:latin typeface="+mn-lt"/>
                <a:ea typeface="+mn-ea"/>
                <a:cs typeface="+mn-cs"/>
              </a:rPr>
              <a:t> Look, your house is left to you desolate. </a:t>
            </a:r>
            <a:r>
              <a:rPr lang="en-US" sz="1200" b="1" u="none" kern="1200" baseline="0" dirty="0" smtClean="0">
                <a:solidFill>
                  <a:schemeClr val="tx1"/>
                </a:solidFill>
                <a:latin typeface="+mn-lt"/>
                <a:ea typeface="+mn-ea"/>
                <a:cs typeface="+mn-cs"/>
              </a:rPr>
              <a:t>39</a:t>
            </a:r>
            <a:r>
              <a:rPr lang="en-US" sz="1200" b="0" u="none" kern="1200" baseline="0" dirty="0" smtClean="0">
                <a:solidFill>
                  <a:schemeClr val="tx1"/>
                </a:solidFill>
                <a:latin typeface="+mn-lt"/>
                <a:ea typeface="+mn-ea"/>
                <a:cs typeface="+mn-cs"/>
              </a:rPr>
              <a:t> For I tell you, you will not see me again until you say, ‘Blessed is he who comes in the name of the Lord.’”</a:t>
            </a:r>
          </a:p>
          <a:p>
            <a:r>
              <a:rPr lang="en-US" sz="1200" b="1" u="none" kern="1200" baseline="0" dirty="0" smtClean="0">
                <a:solidFill>
                  <a:schemeClr val="tx1"/>
                </a:solidFill>
                <a:latin typeface="+mn-lt"/>
                <a:ea typeface="+mn-ea"/>
                <a:cs typeface="+mn-cs"/>
              </a:rPr>
              <a:t>Luke 6:24–26 (NIV) — 24</a:t>
            </a:r>
            <a:r>
              <a:rPr lang="en-US" sz="1200" b="0" u="none" kern="1200" baseline="0" dirty="0" smtClean="0">
                <a:solidFill>
                  <a:schemeClr val="tx1"/>
                </a:solidFill>
                <a:latin typeface="+mn-lt"/>
                <a:ea typeface="+mn-ea"/>
                <a:cs typeface="+mn-cs"/>
              </a:rPr>
              <a:t> “But woe to you who are rich, for you have already received your comfort. </a:t>
            </a:r>
            <a:r>
              <a:rPr lang="en-US" sz="1200" b="1" u="none" kern="1200" baseline="0" dirty="0" smtClean="0">
                <a:solidFill>
                  <a:schemeClr val="tx1"/>
                </a:solidFill>
                <a:latin typeface="+mn-lt"/>
                <a:ea typeface="+mn-ea"/>
                <a:cs typeface="+mn-cs"/>
              </a:rPr>
              <a:t>25</a:t>
            </a:r>
            <a:r>
              <a:rPr lang="en-US" sz="1200" b="0" u="none" kern="1200" baseline="0" dirty="0" smtClean="0">
                <a:solidFill>
                  <a:schemeClr val="tx1"/>
                </a:solidFill>
                <a:latin typeface="+mn-lt"/>
                <a:ea typeface="+mn-ea"/>
                <a:cs typeface="+mn-cs"/>
              </a:rPr>
              <a:t> Woe to you who are well fed now, for you will go hungry. Woe to you who laugh now, for you will mourn and weep. </a:t>
            </a:r>
            <a:r>
              <a:rPr lang="en-US" sz="1200" b="1" u="none" kern="1200" baseline="0" dirty="0" smtClean="0">
                <a:solidFill>
                  <a:schemeClr val="tx1"/>
                </a:solidFill>
                <a:latin typeface="+mn-lt"/>
                <a:ea typeface="+mn-ea"/>
                <a:cs typeface="+mn-cs"/>
              </a:rPr>
              <a:t>26</a:t>
            </a:r>
            <a:r>
              <a:rPr lang="en-US" sz="1200" b="0" u="none" kern="1200" baseline="0" dirty="0" smtClean="0">
                <a:solidFill>
                  <a:schemeClr val="tx1"/>
                </a:solidFill>
                <a:latin typeface="+mn-lt"/>
                <a:ea typeface="+mn-ea"/>
                <a:cs typeface="+mn-cs"/>
              </a:rPr>
              <a:t> Woe to you when everyone speaks well of you, for that is how their ancestors treated the false prophets.</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15</a:t>
            </a:fld>
            <a:endParaRPr lang="en-US"/>
          </a:p>
        </p:txBody>
      </p:sp>
    </p:spTree>
    <p:extLst>
      <p:ext uri="{BB962C8B-B14F-4D97-AF65-F5344CB8AC3E}">
        <p14:creationId xmlns:p14="http://schemas.microsoft.com/office/powerpoint/2010/main" val="958333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u="none" kern="1200" baseline="0" dirty="0" smtClean="0">
                <a:solidFill>
                  <a:schemeClr val="tx1"/>
                </a:solidFill>
                <a:latin typeface="+mn-lt"/>
                <a:ea typeface="+mn-ea"/>
                <a:cs typeface="+mn-cs"/>
              </a:rPr>
              <a:t>See also Mt 9:4 ; Lk 7:39–43 ; Lk 9:47 ; </a:t>
            </a:r>
            <a:r>
              <a:rPr lang="en-US" sz="1200" i="1" u="none" kern="1200" baseline="0" dirty="0" err="1" smtClean="0">
                <a:solidFill>
                  <a:schemeClr val="tx1"/>
                </a:solidFill>
                <a:latin typeface="+mn-lt"/>
                <a:ea typeface="+mn-ea"/>
                <a:cs typeface="+mn-cs"/>
              </a:rPr>
              <a:t>Jn</a:t>
            </a:r>
            <a:r>
              <a:rPr lang="en-US" sz="1200" i="1" u="none" kern="1200" baseline="0" dirty="0" smtClean="0">
                <a:solidFill>
                  <a:schemeClr val="tx1"/>
                </a:solidFill>
                <a:latin typeface="+mn-lt"/>
                <a:ea typeface="+mn-ea"/>
                <a:cs typeface="+mn-cs"/>
              </a:rPr>
              <a:t> 4:16–19</a:t>
            </a:r>
          </a:p>
          <a:p>
            <a:r>
              <a:rPr lang="en-US" sz="1200" b="1" u="none" kern="1200" baseline="0" dirty="0" smtClean="0">
                <a:solidFill>
                  <a:schemeClr val="tx1"/>
                </a:solidFill>
                <a:latin typeface="+mn-lt"/>
                <a:ea typeface="+mn-ea"/>
                <a:cs typeface="+mn-cs"/>
              </a:rPr>
              <a:t>Matthew 9:4 (NIV) — 4</a:t>
            </a:r>
            <a:r>
              <a:rPr lang="en-US" sz="1200" b="0" u="none" kern="1200" baseline="0" dirty="0" smtClean="0">
                <a:solidFill>
                  <a:schemeClr val="tx1"/>
                </a:solidFill>
                <a:latin typeface="+mn-lt"/>
                <a:ea typeface="+mn-ea"/>
                <a:cs typeface="+mn-cs"/>
              </a:rPr>
              <a:t> Knowing their thoughts, Jesus said, “Why do you entertain evil thoughts in your hearts?</a:t>
            </a:r>
          </a:p>
          <a:p>
            <a:r>
              <a:rPr lang="en-US" sz="1200" b="1" u="none" kern="1200" baseline="0" dirty="0" smtClean="0">
                <a:solidFill>
                  <a:schemeClr val="tx1"/>
                </a:solidFill>
                <a:latin typeface="+mn-lt"/>
                <a:ea typeface="+mn-ea"/>
                <a:cs typeface="+mn-cs"/>
              </a:rPr>
              <a:t>Luke 7:39–43 (NIV) — 39</a:t>
            </a:r>
            <a:r>
              <a:rPr lang="en-US" sz="1200" b="0" u="none" kern="1200" baseline="0" dirty="0" smtClean="0">
                <a:solidFill>
                  <a:schemeClr val="tx1"/>
                </a:solidFill>
                <a:latin typeface="+mn-lt"/>
                <a:ea typeface="+mn-ea"/>
                <a:cs typeface="+mn-cs"/>
              </a:rPr>
              <a:t> When the Pharisee who had invited him saw this, he said to himself, “If this man were a prophet, he would know who is touching him and what kind of woman she is—that she is a sinner.” </a:t>
            </a:r>
            <a:r>
              <a:rPr lang="en-US" sz="1200" b="1" u="none" kern="1200" baseline="0" dirty="0" smtClean="0">
                <a:solidFill>
                  <a:schemeClr val="tx1"/>
                </a:solidFill>
                <a:latin typeface="+mn-lt"/>
                <a:ea typeface="+mn-ea"/>
                <a:cs typeface="+mn-cs"/>
              </a:rPr>
              <a:t>40</a:t>
            </a:r>
            <a:r>
              <a:rPr lang="en-US" sz="1200" b="0" u="none" kern="1200" baseline="0" dirty="0" smtClean="0">
                <a:solidFill>
                  <a:schemeClr val="tx1"/>
                </a:solidFill>
                <a:latin typeface="+mn-lt"/>
                <a:ea typeface="+mn-ea"/>
                <a:cs typeface="+mn-cs"/>
              </a:rPr>
              <a:t> Jesus answered him, “Simon, I have something to tell you.” “Tell me, teacher,” he said. </a:t>
            </a:r>
            <a:r>
              <a:rPr lang="en-US" sz="1200" b="1" u="none" kern="1200" baseline="0" dirty="0" smtClean="0">
                <a:solidFill>
                  <a:schemeClr val="tx1"/>
                </a:solidFill>
                <a:latin typeface="+mn-lt"/>
                <a:ea typeface="+mn-ea"/>
                <a:cs typeface="+mn-cs"/>
              </a:rPr>
              <a:t>41</a:t>
            </a:r>
            <a:r>
              <a:rPr lang="en-US" sz="1200" b="0" u="none" kern="1200" baseline="0" dirty="0" smtClean="0">
                <a:solidFill>
                  <a:schemeClr val="tx1"/>
                </a:solidFill>
                <a:latin typeface="+mn-lt"/>
                <a:ea typeface="+mn-ea"/>
                <a:cs typeface="+mn-cs"/>
              </a:rPr>
              <a:t> “Two people owed money to a certain moneylender. One owed him five hundred denarii, and the other fifty. </a:t>
            </a:r>
            <a:r>
              <a:rPr lang="en-US" sz="1200" b="1" u="none" kern="1200" baseline="0" dirty="0" smtClean="0">
                <a:solidFill>
                  <a:schemeClr val="tx1"/>
                </a:solidFill>
                <a:latin typeface="+mn-lt"/>
                <a:ea typeface="+mn-ea"/>
                <a:cs typeface="+mn-cs"/>
              </a:rPr>
              <a:t>42</a:t>
            </a:r>
            <a:r>
              <a:rPr lang="en-US" sz="1200" b="0" u="none" kern="1200" baseline="0" dirty="0" smtClean="0">
                <a:solidFill>
                  <a:schemeClr val="tx1"/>
                </a:solidFill>
                <a:latin typeface="+mn-lt"/>
                <a:ea typeface="+mn-ea"/>
                <a:cs typeface="+mn-cs"/>
              </a:rPr>
              <a:t> Neither of them had the money to pay him back, so he forgave the debts of both. Now which of them will love him more?” </a:t>
            </a:r>
            <a:r>
              <a:rPr lang="en-US" sz="1200" b="1" u="none" kern="1200" baseline="0" dirty="0" smtClean="0">
                <a:solidFill>
                  <a:schemeClr val="tx1"/>
                </a:solidFill>
                <a:latin typeface="+mn-lt"/>
                <a:ea typeface="+mn-ea"/>
                <a:cs typeface="+mn-cs"/>
              </a:rPr>
              <a:t>43</a:t>
            </a:r>
            <a:r>
              <a:rPr lang="en-US" sz="1200" b="0" u="none" kern="1200" baseline="0" dirty="0" smtClean="0">
                <a:solidFill>
                  <a:schemeClr val="tx1"/>
                </a:solidFill>
                <a:latin typeface="+mn-lt"/>
                <a:ea typeface="+mn-ea"/>
                <a:cs typeface="+mn-cs"/>
              </a:rPr>
              <a:t> Simon replied, “I suppose the one who had the bigger debt forgiven.” “You have judged correctly,” Jesus said.</a:t>
            </a:r>
          </a:p>
          <a:p>
            <a:r>
              <a:rPr lang="en-US" sz="1200" b="1" u="none" kern="1200" baseline="0" dirty="0" smtClean="0">
                <a:solidFill>
                  <a:schemeClr val="tx1"/>
                </a:solidFill>
                <a:latin typeface="+mn-lt"/>
                <a:ea typeface="+mn-ea"/>
                <a:cs typeface="+mn-cs"/>
              </a:rPr>
              <a:t>Luke 9:47 (NIV) — 47</a:t>
            </a:r>
            <a:r>
              <a:rPr lang="en-US" sz="1200" b="0" u="none" kern="1200" baseline="0" dirty="0" smtClean="0">
                <a:solidFill>
                  <a:schemeClr val="tx1"/>
                </a:solidFill>
                <a:latin typeface="+mn-lt"/>
                <a:ea typeface="+mn-ea"/>
                <a:cs typeface="+mn-cs"/>
              </a:rPr>
              <a:t> Jesus, knowing their thoughts, took a little child and had him stand beside him.</a:t>
            </a:r>
          </a:p>
          <a:p>
            <a:r>
              <a:rPr lang="en-US" sz="1200" b="1" u="none" kern="1200" baseline="0" dirty="0" smtClean="0">
                <a:solidFill>
                  <a:schemeClr val="tx1"/>
                </a:solidFill>
                <a:latin typeface="+mn-lt"/>
                <a:ea typeface="+mn-ea"/>
                <a:cs typeface="+mn-cs"/>
              </a:rPr>
              <a:t>John 4:16–19 (NIV) — 16</a:t>
            </a:r>
            <a:r>
              <a:rPr lang="en-US" sz="1200" b="0" u="none" kern="1200" baseline="0" dirty="0" smtClean="0">
                <a:solidFill>
                  <a:schemeClr val="tx1"/>
                </a:solidFill>
                <a:latin typeface="+mn-lt"/>
                <a:ea typeface="+mn-ea"/>
                <a:cs typeface="+mn-cs"/>
              </a:rPr>
              <a:t> He told her, “Go, call your husband and come back.” </a:t>
            </a:r>
            <a:r>
              <a:rPr lang="en-US" sz="1200" b="1" u="none" kern="1200" baseline="0" dirty="0" smtClean="0">
                <a:solidFill>
                  <a:schemeClr val="tx1"/>
                </a:solidFill>
                <a:latin typeface="+mn-lt"/>
                <a:ea typeface="+mn-ea"/>
                <a:cs typeface="+mn-cs"/>
              </a:rPr>
              <a:t>17</a:t>
            </a:r>
            <a:r>
              <a:rPr lang="en-US" sz="1200" b="0" u="none" kern="1200" baseline="0" dirty="0" smtClean="0">
                <a:solidFill>
                  <a:schemeClr val="tx1"/>
                </a:solidFill>
                <a:latin typeface="+mn-lt"/>
                <a:ea typeface="+mn-ea"/>
                <a:cs typeface="+mn-cs"/>
              </a:rPr>
              <a:t> “I have no husband,” she replied. Jesus said to her, “You are right when you say you have no husband. </a:t>
            </a:r>
            <a:r>
              <a:rPr lang="en-US" sz="1200" b="1" u="none" kern="1200" baseline="0" dirty="0" smtClean="0">
                <a:solidFill>
                  <a:schemeClr val="tx1"/>
                </a:solidFill>
                <a:latin typeface="+mn-lt"/>
                <a:ea typeface="+mn-ea"/>
                <a:cs typeface="+mn-cs"/>
              </a:rPr>
              <a:t>18</a:t>
            </a:r>
            <a:r>
              <a:rPr lang="en-US" sz="1200" b="0" u="none" kern="1200" baseline="0" dirty="0" smtClean="0">
                <a:solidFill>
                  <a:schemeClr val="tx1"/>
                </a:solidFill>
                <a:latin typeface="+mn-lt"/>
                <a:ea typeface="+mn-ea"/>
                <a:cs typeface="+mn-cs"/>
              </a:rPr>
              <a:t> The fact is, you have had five husbands, and the man you now have is not your husband. What you have just said is quite true.” </a:t>
            </a:r>
            <a:r>
              <a:rPr lang="en-US" sz="1200" b="1" u="none" kern="1200" baseline="0" dirty="0" smtClean="0">
                <a:solidFill>
                  <a:schemeClr val="tx1"/>
                </a:solidFill>
                <a:latin typeface="+mn-lt"/>
                <a:ea typeface="+mn-ea"/>
                <a:cs typeface="+mn-cs"/>
              </a:rPr>
              <a:t>19</a:t>
            </a:r>
            <a:r>
              <a:rPr lang="en-US" sz="1200" b="0" u="none" kern="1200" baseline="0" dirty="0" smtClean="0">
                <a:solidFill>
                  <a:schemeClr val="tx1"/>
                </a:solidFill>
                <a:latin typeface="+mn-lt"/>
                <a:ea typeface="+mn-ea"/>
                <a:cs typeface="+mn-cs"/>
              </a:rPr>
              <a:t> “Sir,” the woman said, “I can see that you are a prophet.</a:t>
            </a:r>
            <a:endParaRPr lang="en-US" dirty="0"/>
          </a:p>
        </p:txBody>
      </p:sp>
      <p:sp>
        <p:nvSpPr>
          <p:cNvPr id="4" name="Slide Number Placeholder 3"/>
          <p:cNvSpPr>
            <a:spLocks noGrp="1"/>
          </p:cNvSpPr>
          <p:nvPr>
            <p:ph type="sldNum" sz="quarter" idx="10"/>
          </p:nvPr>
        </p:nvSpPr>
        <p:spPr/>
        <p:txBody>
          <a:bodyPr/>
          <a:lstStyle/>
          <a:p>
            <a:fld id="{E72661C8-D35A-6248-A80C-F341DC0694BE}" type="slidenum">
              <a:rPr lang="en-US" smtClean="0"/>
              <a:t>16</a:t>
            </a:fld>
            <a:endParaRPr lang="en-US"/>
          </a:p>
        </p:txBody>
      </p:sp>
    </p:spTree>
    <p:extLst>
      <p:ext uri="{BB962C8B-B14F-4D97-AF65-F5344CB8AC3E}">
        <p14:creationId xmlns:p14="http://schemas.microsoft.com/office/powerpoint/2010/main" val="738269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2440382" y="4223882"/>
            <a:ext cx="4356967" cy="390525"/>
          </a:xfrm>
        </p:spPr>
        <p:txBody>
          <a:bodyPr>
            <a:normAutofit/>
          </a:bodyPr>
          <a:lstStyle>
            <a:lvl1pPr>
              <a:defRPr sz="1600"/>
            </a:lvl1pPr>
          </a:lstStyle>
          <a:p>
            <a:pPr lvl="0"/>
            <a:r>
              <a:rPr lang="en-US" dirty="0" smtClean="0"/>
              <a:t>Add Your Subtitle</a:t>
            </a:r>
            <a:endParaRPr lang="en-US" dirty="0"/>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440382" y="4223882"/>
            <a:ext cx="4356967" cy="390525"/>
          </a:xfrm>
        </p:spPr>
        <p:txBody>
          <a:bodyPr>
            <a:normAutofit/>
          </a:bodyPr>
          <a:lstStyle>
            <a:lvl1pPr>
              <a:defRPr sz="1600"/>
            </a:lvl1pPr>
          </a:lstStyle>
          <a:p>
            <a:pPr lvl="0"/>
            <a:r>
              <a:rPr lang="en-US" dirty="0" smtClean="0"/>
              <a:t>Add Your Subtitle</a:t>
            </a:r>
            <a:endParaRPr lang="en-US" dirty="0"/>
          </a:p>
        </p:txBody>
      </p:sp>
      <p:sp>
        <p:nvSpPr>
          <p:cNvPr id="5" name="Title 1"/>
          <p:cNvSpPr>
            <a:spLocks noGrp="1"/>
          </p:cNvSpPr>
          <p:nvPr>
            <p:ph type="title" hasCustomPrompt="1"/>
          </p:nvPr>
        </p:nvSpPr>
        <p:spPr>
          <a:xfrm>
            <a:off x="2361184" y="1529300"/>
            <a:ext cx="4515654" cy="2530946"/>
          </a:xfrm>
        </p:spPr>
        <p:txBody>
          <a:bodyPr/>
          <a:lstStyle/>
          <a:p>
            <a:r>
              <a:rPr lang="en-US" dirty="0" smtClean="0"/>
              <a:t>Add Your Title</a:t>
            </a:r>
            <a:endParaRPr lang="en-US" dirty="0"/>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8313" y="366674"/>
            <a:ext cx="8211824" cy="3416331"/>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468313" y="366674"/>
            <a:ext cx="8211824" cy="3416331"/>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468313" y="366674"/>
            <a:ext cx="8211824" cy="3416331"/>
          </a:xfrm>
        </p:spPr>
        <p:txBody>
          <a:bodyPr anchor="ctr"/>
          <a:lstStyle>
            <a:lvl1pPr algn="ctr">
              <a:defRPr baseline="0"/>
            </a:lvl1pPr>
            <a:lvl2pPr algn="l">
              <a:defRPr/>
            </a:lvl2pPr>
            <a:lvl3pPr algn="l">
              <a:defRPr/>
            </a:lvl3pPr>
            <a:lvl4pPr algn="l">
              <a:defRPr/>
            </a:lvl4pPr>
            <a:lvl5pPr algn="l">
              <a:defRPr/>
            </a:lvl5pPr>
          </a:lstStyle>
          <a:p>
            <a:pPr lvl="0"/>
            <a:r>
              <a:rPr lang="en-US" dirty="0" smtClean="0"/>
              <a:t>Add Your Text Here</a:t>
            </a:r>
            <a:endParaRPr lang="en-US" dirty="0"/>
          </a:p>
        </p:txBody>
      </p:sp>
      <p:sp>
        <p:nvSpPr>
          <p:cNvPr id="6" name="Title 1"/>
          <p:cNvSpPr>
            <a:spLocks noGrp="1"/>
          </p:cNvSpPr>
          <p:nvPr>
            <p:ph type="title" hasCustomPrompt="1"/>
          </p:nvPr>
        </p:nvSpPr>
        <p:spPr>
          <a:xfrm>
            <a:off x="3014377" y="3881380"/>
            <a:ext cx="5665759" cy="1147820"/>
          </a:xfrm>
        </p:spPr>
        <p:txBody>
          <a:bodyPr>
            <a:normAutofit/>
          </a:bodyPr>
          <a:lstStyle>
            <a:lvl1pPr>
              <a:defRPr sz="2400"/>
            </a:lvl1pPr>
          </a:lstStyle>
          <a:p>
            <a:r>
              <a:rPr lang="en-US" dirty="0" smtClean="0"/>
              <a:t>Add Your Title</a:t>
            </a:r>
            <a:endParaRPr lang="en-US" dirty="0"/>
          </a:p>
        </p:txBody>
      </p:sp>
    </p:spTree>
    <p:extLst>
      <p:ext uri="{BB962C8B-B14F-4D97-AF65-F5344CB8AC3E}">
        <p14:creationId xmlns:p14="http://schemas.microsoft.com/office/powerpoint/2010/main" val="334360130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1126852"/>
            <a:ext cx="8160063" cy="265963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Scripture Here</a:t>
            </a:r>
          </a:p>
        </p:txBody>
      </p:sp>
      <p:sp>
        <p:nvSpPr>
          <p:cNvPr id="10" name="Text Placeholder 9"/>
          <p:cNvSpPr>
            <a:spLocks noGrp="1"/>
          </p:cNvSpPr>
          <p:nvPr>
            <p:ph type="body" sz="quarter" idx="14" hasCustomPrompt="1"/>
          </p:nvPr>
        </p:nvSpPr>
        <p:spPr>
          <a:xfrm>
            <a:off x="527050" y="4021138"/>
            <a:ext cx="8159750" cy="742690"/>
          </a:xfrm>
        </p:spPr>
        <p:txBody>
          <a:bodyPr>
            <a:normAutofit/>
          </a:bodyPr>
          <a:lstStyle>
            <a:lvl1pPr>
              <a:defRPr sz="1400" baseline="0"/>
            </a:lvl1pPr>
          </a:lstStyle>
          <a:p>
            <a:pPr lvl="0"/>
            <a:r>
              <a:rPr lang="en-US" dirty="0" smtClean="0"/>
              <a:t>Add Verse Here</a:t>
            </a:r>
            <a:endParaRPr lang="en-US" dirty="0"/>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6" y="1126852"/>
            <a:ext cx="8160063" cy="3648680"/>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smtClean="0"/>
              <a:t>Add Your Text Here</a:t>
            </a:r>
            <a:endParaRPr lang="en-US" dirty="0"/>
          </a:p>
        </p:txBody>
      </p:sp>
    </p:spTree>
    <p:extLst>
      <p:ext uri="{BB962C8B-B14F-4D97-AF65-F5344CB8AC3E}">
        <p14:creationId xmlns:p14="http://schemas.microsoft.com/office/powerpoint/2010/main" val="382251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4/18/16</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452912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chor="t">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4/18/16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 id="2147483658" r:id="rId9"/>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3E3E3E"/>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rgbClr val="3E3E3E"/>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rgbClr val="3E3E3E"/>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rgbClr val="3E3E3E"/>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rgbClr val="3E3E3E"/>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rgbClr val="3E3E3E"/>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440382" y="4223882"/>
            <a:ext cx="4356967" cy="805318"/>
          </a:xfrm>
        </p:spPr>
        <p:txBody>
          <a:bodyPr>
            <a:noAutofit/>
          </a:bodyPr>
          <a:lstStyle/>
          <a:p>
            <a:r>
              <a:rPr lang="en-US" sz="4400" dirty="0" smtClean="0"/>
              <a:t>Jesus the Christ</a:t>
            </a:r>
            <a:endParaRPr lang="en-US" sz="4400" dirty="0"/>
          </a:p>
        </p:txBody>
      </p:sp>
    </p:spTree>
    <p:extLst>
      <p:ext uri="{BB962C8B-B14F-4D97-AF65-F5344CB8AC3E}">
        <p14:creationId xmlns:p14="http://schemas.microsoft.com/office/powerpoint/2010/main" val="32840451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457200" indent="-457200" algn="l">
              <a:buFont typeface="Wingdings" charset="2"/>
              <a:buChar char="q"/>
            </a:pPr>
            <a:r>
              <a:rPr lang="en-US" b="1" dirty="0"/>
              <a:t>Two of Jesus Christ’s disciples after his death</a:t>
            </a:r>
            <a:endParaRPr lang="en-US" dirty="0"/>
          </a:p>
          <a:p>
            <a:pPr marL="457200" indent="-457200" algn="l">
              <a:buFont typeface="Wingdings" charset="2"/>
              <a:buChar char="q"/>
            </a:pPr>
            <a:r>
              <a:rPr lang="en-US" b="1" dirty="0" smtClean="0"/>
              <a:t>Luke </a:t>
            </a:r>
            <a:r>
              <a:rPr lang="en-US" b="1" dirty="0"/>
              <a:t>24:19 (NIV) — 19</a:t>
            </a:r>
            <a:r>
              <a:rPr lang="en-US" dirty="0"/>
              <a:t> “What things?” he asked. “About Jesus of Nazareth,” they replied. “He was a prophet, powerful in word and deed before God and all the people.</a:t>
            </a:r>
          </a:p>
        </p:txBody>
      </p:sp>
      <p:sp>
        <p:nvSpPr>
          <p:cNvPr id="3" name="Title 2"/>
          <p:cNvSpPr>
            <a:spLocks noGrp="1"/>
          </p:cNvSpPr>
          <p:nvPr>
            <p:ph type="title"/>
          </p:nvPr>
        </p:nvSpPr>
        <p:spPr/>
        <p:txBody>
          <a:bodyPr/>
          <a:lstStyle/>
          <a:p>
            <a:r>
              <a:rPr lang="en-US" b="1" dirty="0"/>
              <a:t>Examples of those who recognized Jesus Christ as a prophet</a:t>
            </a:r>
            <a:endParaRPr lang="en-US" dirty="0"/>
          </a:p>
        </p:txBody>
      </p:sp>
    </p:spTree>
    <p:extLst>
      <p:ext uri="{BB962C8B-B14F-4D97-AF65-F5344CB8AC3E}">
        <p14:creationId xmlns:p14="http://schemas.microsoft.com/office/powerpoint/2010/main" val="12085257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313" y="0"/>
            <a:ext cx="8211824" cy="4034118"/>
          </a:xfrm>
        </p:spPr>
        <p:txBody>
          <a:bodyPr>
            <a:normAutofit fontScale="85000" lnSpcReduction="20000"/>
          </a:bodyPr>
          <a:lstStyle/>
          <a:p>
            <a:pPr marL="457200" indent="-457200" algn="l">
              <a:buFont typeface="Wingdings" charset="2"/>
              <a:buChar char="q"/>
            </a:pPr>
            <a:r>
              <a:rPr lang="en-US" sz="3200" b="1" dirty="0"/>
              <a:t>The </a:t>
            </a:r>
            <a:r>
              <a:rPr lang="en-US" sz="3200" b="1" dirty="0" smtClean="0"/>
              <a:t>Apostles </a:t>
            </a:r>
            <a:r>
              <a:rPr lang="en-US" sz="3200" b="1" dirty="0"/>
              <a:t>Peter and Stephen</a:t>
            </a:r>
            <a:endParaRPr lang="en-US" sz="3200" dirty="0"/>
          </a:p>
          <a:p>
            <a:pPr marL="457200" lvl="1">
              <a:buFont typeface="Wingdings" charset="2"/>
              <a:buChar char="q"/>
            </a:pPr>
            <a:r>
              <a:rPr lang="fi-FI" sz="3200" b="1" dirty="0" err="1" smtClean="0"/>
              <a:t>Acts</a:t>
            </a:r>
            <a:r>
              <a:rPr lang="fi-FI" sz="3200" b="1" dirty="0" smtClean="0"/>
              <a:t> </a:t>
            </a:r>
            <a:r>
              <a:rPr lang="fi-FI" sz="3200" b="1" dirty="0"/>
              <a:t>3:20–23 (NIV) — 20</a:t>
            </a:r>
            <a:r>
              <a:rPr lang="fi-FI" sz="3200" dirty="0"/>
              <a:t> and </a:t>
            </a:r>
            <a:r>
              <a:rPr lang="fi-FI" sz="3200" dirty="0" err="1"/>
              <a:t>that</a:t>
            </a:r>
            <a:r>
              <a:rPr lang="fi-FI" sz="3200" dirty="0"/>
              <a:t> he </a:t>
            </a:r>
            <a:r>
              <a:rPr lang="fi-FI" sz="3200" dirty="0" err="1"/>
              <a:t>may</a:t>
            </a:r>
            <a:r>
              <a:rPr lang="fi-FI" sz="3200" dirty="0"/>
              <a:t> </a:t>
            </a:r>
            <a:r>
              <a:rPr lang="fi-FI" sz="3200" dirty="0" err="1"/>
              <a:t>send</a:t>
            </a:r>
            <a:r>
              <a:rPr lang="fi-FI" sz="3200" dirty="0"/>
              <a:t> </a:t>
            </a:r>
            <a:r>
              <a:rPr lang="fi-FI" sz="3200" dirty="0" err="1"/>
              <a:t>the</a:t>
            </a:r>
            <a:r>
              <a:rPr lang="fi-FI" sz="3200" dirty="0"/>
              <a:t> </a:t>
            </a:r>
            <a:r>
              <a:rPr lang="fi-FI" sz="3200" dirty="0" err="1"/>
              <a:t>Messiah</a:t>
            </a:r>
            <a:r>
              <a:rPr lang="fi-FI" sz="3200" dirty="0"/>
              <a:t>, </a:t>
            </a:r>
            <a:r>
              <a:rPr lang="fi-FI" sz="3200" dirty="0" err="1"/>
              <a:t>who</a:t>
            </a:r>
            <a:r>
              <a:rPr lang="fi-FI" sz="3200" dirty="0"/>
              <a:t> </a:t>
            </a:r>
            <a:r>
              <a:rPr lang="fi-FI" sz="3200" dirty="0" err="1"/>
              <a:t>has</a:t>
            </a:r>
            <a:r>
              <a:rPr lang="fi-FI" sz="3200" dirty="0"/>
              <a:t> </a:t>
            </a:r>
            <a:r>
              <a:rPr lang="fi-FI" sz="3200" dirty="0" err="1"/>
              <a:t>been</a:t>
            </a:r>
            <a:r>
              <a:rPr lang="fi-FI" sz="3200" dirty="0"/>
              <a:t> </a:t>
            </a:r>
            <a:r>
              <a:rPr lang="fi-FI" sz="3200" dirty="0" err="1"/>
              <a:t>appointed</a:t>
            </a:r>
            <a:r>
              <a:rPr lang="fi-FI" sz="3200" dirty="0"/>
              <a:t> for </a:t>
            </a:r>
            <a:r>
              <a:rPr lang="fi-FI" sz="3200" dirty="0" err="1"/>
              <a:t>you</a:t>
            </a:r>
            <a:r>
              <a:rPr lang="fi-FI" sz="3200" dirty="0"/>
              <a:t>—</a:t>
            </a:r>
            <a:r>
              <a:rPr lang="fi-FI" sz="3200" dirty="0" err="1"/>
              <a:t>even</a:t>
            </a:r>
            <a:r>
              <a:rPr lang="fi-FI" sz="3200" dirty="0"/>
              <a:t> Jesus. </a:t>
            </a:r>
            <a:r>
              <a:rPr lang="fi-FI" sz="3200" b="1" dirty="0"/>
              <a:t>21</a:t>
            </a:r>
            <a:r>
              <a:rPr lang="fi-FI" sz="3200" dirty="0"/>
              <a:t> Heaven </a:t>
            </a:r>
            <a:r>
              <a:rPr lang="fi-FI" sz="3200" dirty="0" err="1"/>
              <a:t>must</a:t>
            </a:r>
            <a:r>
              <a:rPr lang="fi-FI" sz="3200" dirty="0"/>
              <a:t> </a:t>
            </a:r>
            <a:r>
              <a:rPr lang="fi-FI" sz="3200" dirty="0" err="1"/>
              <a:t>receive</a:t>
            </a:r>
            <a:r>
              <a:rPr lang="fi-FI" sz="3200" dirty="0"/>
              <a:t> </a:t>
            </a:r>
            <a:r>
              <a:rPr lang="fi-FI" sz="3200" dirty="0" err="1"/>
              <a:t>him</a:t>
            </a:r>
            <a:r>
              <a:rPr lang="fi-FI" sz="3200" dirty="0"/>
              <a:t> </a:t>
            </a:r>
            <a:r>
              <a:rPr lang="fi-FI" sz="3200" dirty="0" err="1"/>
              <a:t>until</a:t>
            </a:r>
            <a:r>
              <a:rPr lang="fi-FI" sz="3200" dirty="0"/>
              <a:t> </a:t>
            </a:r>
            <a:r>
              <a:rPr lang="fi-FI" sz="3200" dirty="0" err="1"/>
              <a:t>the</a:t>
            </a:r>
            <a:r>
              <a:rPr lang="fi-FI" sz="3200" dirty="0"/>
              <a:t> </a:t>
            </a:r>
            <a:r>
              <a:rPr lang="fi-FI" sz="3200" dirty="0" err="1"/>
              <a:t>time</a:t>
            </a:r>
            <a:r>
              <a:rPr lang="fi-FI" sz="3200" dirty="0"/>
              <a:t> </a:t>
            </a:r>
            <a:r>
              <a:rPr lang="fi-FI" sz="3200" dirty="0" err="1"/>
              <a:t>comes</a:t>
            </a:r>
            <a:r>
              <a:rPr lang="fi-FI" sz="3200" dirty="0"/>
              <a:t> for </a:t>
            </a:r>
            <a:r>
              <a:rPr lang="fi-FI" sz="3200" dirty="0" err="1"/>
              <a:t>God</a:t>
            </a:r>
            <a:r>
              <a:rPr lang="fi-FI" sz="3200" dirty="0"/>
              <a:t> to </a:t>
            </a:r>
            <a:r>
              <a:rPr lang="fi-FI" sz="3200" dirty="0" err="1"/>
              <a:t>restore</a:t>
            </a:r>
            <a:r>
              <a:rPr lang="fi-FI" sz="3200" dirty="0"/>
              <a:t> </a:t>
            </a:r>
            <a:r>
              <a:rPr lang="fi-FI" sz="3200" dirty="0" err="1"/>
              <a:t>everything</a:t>
            </a:r>
            <a:r>
              <a:rPr lang="fi-FI" sz="3200" dirty="0"/>
              <a:t>, as he </a:t>
            </a:r>
            <a:r>
              <a:rPr lang="fi-FI" sz="3200" dirty="0" err="1"/>
              <a:t>promised</a:t>
            </a:r>
            <a:r>
              <a:rPr lang="fi-FI" sz="3200" dirty="0"/>
              <a:t> long </a:t>
            </a:r>
            <a:r>
              <a:rPr lang="fi-FI" sz="3200" dirty="0" err="1"/>
              <a:t>ago</a:t>
            </a:r>
            <a:r>
              <a:rPr lang="fi-FI" sz="3200" dirty="0"/>
              <a:t> </a:t>
            </a:r>
            <a:r>
              <a:rPr lang="fi-FI" sz="3200" dirty="0" err="1"/>
              <a:t>through</a:t>
            </a:r>
            <a:r>
              <a:rPr lang="fi-FI" sz="3200" dirty="0"/>
              <a:t> </a:t>
            </a:r>
            <a:r>
              <a:rPr lang="fi-FI" sz="3200" dirty="0" err="1"/>
              <a:t>his</a:t>
            </a:r>
            <a:r>
              <a:rPr lang="fi-FI" sz="3200" dirty="0"/>
              <a:t> </a:t>
            </a:r>
            <a:r>
              <a:rPr lang="fi-FI" sz="3200" dirty="0" err="1"/>
              <a:t>holy</a:t>
            </a:r>
            <a:r>
              <a:rPr lang="fi-FI" sz="3200" dirty="0"/>
              <a:t> </a:t>
            </a:r>
            <a:r>
              <a:rPr lang="fi-FI" sz="3200" dirty="0" err="1"/>
              <a:t>prophets</a:t>
            </a:r>
            <a:r>
              <a:rPr lang="fi-FI" sz="3200" dirty="0"/>
              <a:t>. </a:t>
            </a:r>
            <a:r>
              <a:rPr lang="fi-FI" sz="3200" b="1" dirty="0"/>
              <a:t>22</a:t>
            </a:r>
            <a:r>
              <a:rPr lang="fi-FI" sz="3200" dirty="0"/>
              <a:t> For </a:t>
            </a:r>
            <a:r>
              <a:rPr lang="fi-FI" sz="3200" dirty="0" err="1"/>
              <a:t>Moses</a:t>
            </a:r>
            <a:r>
              <a:rPr lang="fi-FI" sz="3200" dirty="0"/>
              <a:t> </a:t>
            </a:r>
            <a:r>
              <a:rPr lang="fi-FI" sz="3200" dirty="0" err="1"/>
              <a:t>said</a:t>
            </a:r>
            <a:r>
              <a:rPr lang="fi-FI" sz="3200" dirty="0"/>
              <a:t>, ‘</a:t>
            </a:r>
            <a:r>
              <a:rPr lang="fi-FI" sz="3200" dirty="0" err="1"/>
              <a:t>The</a:t>
            </a:r>
            <a:r>
              <a:rPr lang="fi-FI" sz="3200" dirty="0"/>
              <a:t> Lord </a:t>
            </a:r>
            <a:r>
              <a:rPr lang="fi-FI" sz="3200" dirty="0" err="1"/>
              <a:t>your</a:t>
            </a:r>
            <a:r>
              <a:rPr lang="fi-FI" sz="3200" dirty="0"/>
              <a:t> </a:t>
            </a:r>
            <a:r>
              <a:rPr lang="fi-FI" sz="3200" dirty="0" err="1"/>
              <a:t>God</a:t>
            </a:r>
            <a:r>
              <a:rPr lang="fi-FI" sz="3200" dirty="0"/>
              <a:t> </a:t>
            </a:r>
            <a:r>
              <a:rPr lang="fi-FI" sz="3200" dirty="0" err="1"/>
              <a:t>will</a:t>
            </a:r>
            <a:r>
              <a:rPr lang="fi-FI" sz="3200" dirty="0"/>
              <a:t> </a:t>
            </a:r>
            <a:r>
              <a:rPr lang="fi-FI" sz="3200" dirty="0" err="1"/>
              <a:t>raise</a:t>
            </a:r>
            <a:r>
              <a:rPr lang="fi-FI" sz="3200" dirty="0"/>
              <a:t> </a:t>
            </a:r>
            <a:r>
              <a:rPr lang="fi-FI" sz="3200" dirty="0" err="1"/>
              <a:t>up</a:t>
            </a:r>
            <a:r>
              <a:rPr lang="fi-FI" sz="3200" dirty="0"/>
              <a:t> for </a:t>
            </a:r>
            <a:r>
              <a:rPr lang="fi-FI" sz="3200" dirty="0" err="1"/>
              <a:t>you</a:t>
            </a:r>
            <a:r>
              <a:rPr lang="fi-FI" sz="3200" dirty="0"/>
              <a:t> a </a:t>
            </a:r>
            <a:r>
              <a:rPr lang="fi-FI" sz="3200" dirty="0" err="1"/>
              <a:t>prophet</a:t>
            </a:r>
            <a:r>
              <a:rPr lang="fi-FI" sz="3200" dirty="0"/>
              <a:t> </a:t>
            </a:r>
            <a:r>
              <a:rPr lang="fi-FI" sz="3200" dirty="0" err="1"/>
              <a:t>like</a:t>
            </a:r>
            <a:r>
              <a:rPr lang="fi-FI" sz="3200" dirty="0"/>
              <a:t> me </a:t>
            </a:r>
            <a:r>
              <a:rPr lang="fi-FI" sz="3200" dirty="0" err="1"/>
              <a:t>from</a:t>
            </a:r>
            <a:r>
              <a:rPr lang="fi-FI" sz="3200" dirty="0"/>
              <a:t> </a:t>
            </a:r>
            <a:r>
              <a:rPr lang="fi-FI" sz="3200" dirty="0" err="1"/>
              <a:t>among</a:t>
            </a:r>
            <a:r>
              <a:rPr lang="fi-FI" sz="3200" dirty="0"/>
              <a:t> </a:t>
            </a:r>
            <a:r>
              <a:rPr lang="fi-FI" sz="3200" dirty="0" err="1"/>
              <a:t>your</a:t>
            </a:r>
            <a:r>
              <a:rPr lang="fi-FI" sz="3200" dirty="0"/>
              <a:t> </a:t>
            </a:r>
            <a:r>
              <a:rPr lang="fi-FI" sz="3200" dirty="0" err="1"/>
              <a:t>own</a:t>
            </a:r>
            <a:r>
              <a:rPr lang="fi-FI" sz="3200" dirty="0"/>
              <a:t> </a:t>
            </a:r>
            <a:r>
              <a:rPr lang="fi-FI" sz="3200" dirty="0" err="1"/>
              <a:t>people</a:t>
            </a:r>
            <a:r>
              <a:rPr lang="fi-FI" sz="3200" dirty="0"/>
              <a:t>; </a:t>
            </a:r>
            <a:r>
              <a:rPr lang="fi-FI" sz="3200" dirty="0" err="1"/>
              <a:t>you</a:t>
            </a:r>
            <a:r>
              <a:rPr lang="fi-FI" sz="3200" dirty="0"/>
              <a:t> </a:t>
            </a:r>
            <a:r>
              <a:rPr lang="fi-FI" sz="3200" dirty="0" err="1"/>
              <a:t>must</a:t>
            </a:r>
            <a:r>
              <a:rPr lang="fi-FI" sz="3200" dirty="0"/>
              <a:t> </a:t>
            </a:r>
            <a:r>
              <a:rPr lang="fi-FI" sz="3200" dirty="0" err="1"/>
              <a:t>listen</a:t>
            </a:r>
            <a:r>
              <a:rPr lang="fi-FI" sz="3200" dirty="0"/>
              <a:t> to </a:t>
            </a:r>
            <a:r>
              <a:rPr lang="fi-FI" sz="3200" dirty="0" err="1"/>
              <a:t>everything</a:t>
            </a:r>
            <a:r>
              <a:rPr lang="fi-FI" sz="3200" dirty="0"/>
              <a:t> he </a:t>
            </a:r>
            <a:r>
              <a:rPr lang="fi-FI" sz="3200" dirty="0" err="1"/>
              <a:t>tells</a:t>
            </a:r>
            <a:r>
              <a:rPr lang="fi-FI" sz="3200" dirty="0"/>
              <a:t> </a:t>
            </a:r>
            <a:r>
              <a:rPr lang="fi-FI" sz="3200" dirty="0" err="1"/>
              <a:t>you</a:t>
            </a:r>
            <a:r>
              <a:rPr lang="fi-FI" sz="3200" dirty="0"/>
              <a:t>. </a:t>
            </a:r>
            <a:r>
              <a:rPr lang="fi-FI" sz="3200" b="1" dirty="0"/>
              <a:t>23</a:t>
            </a:r>
            <a:r>
              <a:rPr lang="fi-FI" sz="3200" dirty="0"/>
              <a:t> </a:t>
            </a:r>
            <a:r>
              <a:rPr lang="fi-FI" sz="3200" dirty="0" err="1"/>
              <a:t>Anyone</a:t>
            </a:r>
            <a:r>
              <a:rPr lang="fi-FI" sz="3200" dirty="0"/>
              <a:t> </a:t>
            </a:r>
            <a:r>
              <a:rPr lang="fi-FI" sz="3200" dirty="0" err="1"/>
              <a:t>who</a:t>
            </a:r>
            <a:r>
              <a:rPr lang="fi-FI" sz="3200" dirty="0"/>
              <a:t> </a:t>
            </a:r>
            <a:r>
              <a:rPr lang="fi-FI" sz="3200" dirty="0" err="1"/>
              <a:t>does</a:t>
            </a:r>
            <a:r>
              <a:rPr lang="fi-FI" sz="3200" dirty="0"/>
              <a:t> </a:t>
            </a:r>
            <a:r>
              <a:rPr lang="fi-FI" sz="3200" dirty="0" err="1"/>
              <a:t>not</a:t>
            </a:r>
            <a:r>
              <a:rPr lang="fi-FI" sz="3200" dirty="0"/>
              <a:t> </a:t>
            </a:r>
            <a:r>
              <a:rPr lang="fi-FI" sz="3200" dirty="0" err="1"/>
              <a:t>listen</a:t>
            </a:r>
            <a:r>
              <a:rPr lang="fi-FI" sz="3200" dirty="0"/>
              <a:t> to </a:t>
            </a:r>
            <a:r>
              <a:rPr lang="fi-FI" sz="3200" dirty="0" err="1"/>
              <a:t>him</a:t>
            </a:r>
            <a:r>
              <a:rPr lang="fi-FI" sz="3200" dirty="0"/>
              <a:t> </a:t>
            </a:r>
            <a:r>
              <a:rPr lang="fi-FI" sz="3200" dirty="0" err="1"/>
              <a:t>will</a:t>
            </a:r>
            <a:r>
              <a:rPr lang="fi-FI" sz="3200" dirty="0"/>
              <a:t> </a:t>
            </a:r>
            <a:r>
              <a:rPr lang="fi-FI" sz="3200" dirty="0" err="1"/>
              <a:t>be</a:t>
            </a:r>
            <a:r>
              <a:rPr lang="fi-FI" sz="3200" dirty="0"/>
              <a:t> </a:t>
            </a:r>
            <a:r>
              <a:rPr lang="fi-FI" sz="3200" dirty="0" err="1"/>
              <a:t>completely</a:t>
            </a:r>
            <a:r>
              <a:rPr lang="fi-FI" sz="3200" dirty="0"/>
              <a:t> </a:t>
            </a:r>
            <a:r>
              <a:rPr lang="fi-FI" sz="3200" dirty="0" err="1"/>
              <a:t>cut</a:t>
            </a:r>
            <a:r>
              <a:rPr lang="fi-FI" sz="3200" dirty="0"/>
              <a:t> </a:t>
            </a:r>
            <a:r>
              <a:rPr lang="fi-FI" sz="3200" dirty="0" err="1"/>
              <a:t>off</a:t>
            </a:r>
            <a:r>
              <a:rPr lang="fi-FI" sz="3200" dirty="0"/>
              <a:t> </a:t>
            </a:r>
            <a:r>
              <a:rPr lang="fi-FI" sz="3200" dirty="0" err="1"/>
              <a:t>from</a:t>
            </a:r>
            <a:r>
              <a:rPr lang="fi-FI" sz="3200" dirty="0"/>
              <a:t> </a:t>
            </a:r>
            <a:r>
              <a:rPr lang="fi-FI" sz="3200" dirty="0" err="1"/>
              <a:t>their</a:t>
            </a:r>
            <a:r>
              <a:rPr lang="fi-FI" sz="3200" dirty="0"/>
              <a:t> </a:t>
            </a:r>
            <a:r>
              <a:rPr lang="fi-FI" sz="3200" dirty="0" err="1"/>
              <a:t>people</a:t>
            </a:r>
            <a:r>
              <a:rPr lang="fi-FI" sz="3200" dirty="0" smtClean="0"/>
              <a:t>.’</a:t>
            </a:r>
            <a:endParaRPr lang="fi-FI" sz="3200" dirty="0"/>
          </a:p>
        </p:txBody>
      </p:sp>
      <p:sp>
        <p:nvSpPr>
          <p:cNvPr id="3" name="Title 2"/>
          <p:cNvSpPr>
            <a:spLocks noGrp="1"/>
          </p:cNvSpPr>
          <p:nvPr>
            <p:ph type="title"/>
          </p:nvPr>
        </p:nvSpPr>
        <p:spPr/>
        <p:txBody>
          <a:bodyPr/>
          <a:lstStyle/>
          <a:p>
            <a:r>
              <a:rPr lang="en-US" b="1" dirty="0"/>
              <a:t>Examples of those who recognized Jesus Christ as a prophet</a:t>
            </a:r>
            <a:endParaRPr lang="en-US" dirty="0"/>
          </a:p>
        </p:txBody>
      </p:sp>
    </p:spTree>
    <p:extLst>
      <p:ext uri="{BB962C8B-B14F-4D97-AF65-F5344CB8AC3E}">
        <p14:creationId xmlns:p14="http://schemas.microsoft.com/office/powerpoint/2010/main" val="18398002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4130" y="4223882"/>
            <a:ext cx="8942294" cy="919618"/>
          </a:xfrm>
        </p:spPr>
        <p:txBody>
          <a:bodyPr anchor="ctr">
            <a:normAutofit/>
          </a:bodyPr>
          <a:lstStyle/>
          <a:p>
            <a:r>
              <a:rPr lang="en-US" sz="2400" dirty="0" smtClean="0"/>
              <a:t>What are some things you think that a Prophet of God should be able to do?</a:t>
            </a:r>
            <a:endParaRPr lang="en-US" sz="2400" dirty="0"/>
          </a:p>
        </p:txBody>
      </p:sp>
    </p:spTree>
    <p:extLst>
      <p:ext uri="{BB962C8B-B14F-4D97-AF65-F5344CB8AC3E}">
        <p14:creationId xmlns:p14="http://schemas.microsoft.com/office/powerpoint/2010/main" val="20743499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lgn="l">
              <a:buFont typeface="Wingdings" charset="2"/>
              <a:buChar char="q"/>
            </a:pPr>
            <a:r>
              <a:rPr lang="en-US" b="1" dirty="0"/>
              <a:t>He announced coming blessing from God</a:t>
            </a:r>
            <a:endParaRPr lang="en-US" dirty="0"/>
          </a:p>
          <a:p>
            <a:pPr marL="457200" indent="-457200" algn="l">
              <a:buFont typeface="Wingdings" charset="2"/>
              <a:buChar char="q"/>
            </a:pPr>
            <a:r>
              <a:rPr lang="en-US" b="1" dirty="0"/>
              <a:t>He announced coming judgment and woe</a:t>
            </a:r>
            <a:endParaRPr lang="en-US" dirty="0"/>
          </a:p>
          <a:p>
            <a:pPr marL="457200" indent="-457200" algn="l">
              <a:buFont typeface="Wingdings" charset="2"/>
              <a:buChar char="q"/>
            </a:pPr>
            <a:r>
              <a:rPr lang="en-US" b="1" dirty="0"/>
              <a:t>He possessed supernatural knowledge and insight</a:t>
            </a:r>
            <a:endParaRPr lang="en-US" dirty="0"/>
          </a:p>
          <a:p>
            <a:pPr marL="457200" indent="-457200" algn="l">
              <a:buFont typeface="Wingdings" charset="2"/>
              <a:buChar char="q"/>
            </a:pPr>
            <a:r>
              <a:rPr lang="en-US" b="1" dirty="0"/>
              <a:t>He performed mighty works and miracles</a:t>
            </a:r>
            <a:endParaRPr lang="en-US" dirty="0"/>
          </a:p>
        </p:txBody>
      </p:sp>
      <p:sp>
        <p:nvSpPr>
          <p:cNvPr id="3" name="Title 2"/>
          <p:cNvSpPr>
            <a:spLocks noGrp="1"/>
          </p:cNvSpPr>
          <p:nvPr>
            <p:ph type="title"/>
          </p:nvPr>
        </p:nvSpPr>
        <p:spPr/>
        <p:txBody>
          <a:bodyPr>
            <a:normAutofit/>
          </a:bodyPr>
          <a:lstStyle/>
          <a:p>
            <a:r>
              <a:rPr lang="en-US" b="1" dirty="0"/>
              <a:t>Indications of Jesus Christ being a </a:t>
            </a:r>
            <a:r>
              <a:rPr lang="en-US" b="1" dirty="0" smtClean="0"/>
              <a:t>prophet</a:t>
            </a:r>
            <a:endParaRPr lang="en-US" dirty="0"/>
          </a:p>
        </p:txBody>
      </p:sp>
    </p:spTree>
    <p:extLst>
      <p:ext uri="{BB962C8B-B14F-4D97-AF65-F5344CB8AC3E}">
        <p14:creationId xmlns:p14="http://schemas.microsoft.com/office/powerpoint/2010/main" val="6290332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313" y="0"/>
            <a:ext cx="8211824" cy="4034118"/>
          </a:xfrm>
        </p:spPr>
        <p:txBody>
          <a:bodyPr>
            <a:normAutofit fontScale="77500" lnSpcReduction="20000"/>
          </a:bodyPr>
          <a:lstStyle/>
          <a:p>
            <a:pPr marL="457200" indent="-457200" algn="l">
              <a:buFont typeface="Wingdings" charset="2"/>
              <a:buChar char="q"/>
            </a:pPr>
            <a:r>
              <a:rPr lang="en-US" sz="3200" b="1" dirty="0"/>
              <a:t>He announced coming blessing from God</a:t>
            </a:r>
            <a:endParaRPr lang="en-US" sz="3200" dirty="0"/>
          </a:p>
          <a:p>
            <a:pPr marL="457200" indent="-457200" algn="l">
              <a:buFont typeface="Wingdings" charset="2"/>
              <a:buChar char="q"/>
            </a:pPr>
            <a:r>
              <a:rPr lang="fi-FI" sz="3200" b="1" dirty="0" smtClean="0"/>
              <a:t>John </a:t>
            </a:r>
            <a:r>
              <a:rPr lang="fi-FI" sz="3200" b="1" dirty="0"/>
              <a:t>7:37–40 (NIV) — 37</a:t>
            </a:r>
            <a:r>
              <a:rPr lang="fi-FI" sz="3200" dirty="0"/>
              <a:t> On </a:t>
            </a:r>
            <a:r>
              <a:rPr lang="fi-FI" sz="3200" dirty="0" err="1"/>
              <a:t>the</a:t>
            </a:r>
            <a:r>
              <a:rPr lang="fi-FI" sz="3200" dirty="0"/>
              <a:t> </a:t>
            </a:r>
            <a:r>
              <a:rPr lang="fi-FI" sz="3200" dirty="0" err="1"/>
              <a:t>last</a:t>
            </a:r>
            <a:r>
              <a:rPr lang="fi-FI" sz="3200" dirty="0"/>
              <a:t> and </a:t>
            </a:r>
            <a:r>
              <a:rPr lang="fi-FI" sz="3200" dirty="0" err="1"/>
              <a:t>greatest</a:t>
            </a:r>
            <a:r>
              <a:rPr lang="fi-FI" sz="3200" dirty="0"/>
              <a:t> </a:t>
            </a:r>
            <a:r>
              <a:rPr lang="fi-FI" sz="3200" dirty="0" err="1"/>
              <a:t>day</a:t>
            </a:r>
            <a:r>
              <a:rPr lang="fi-FI" sz="3200" dirty="0"/>
              <a:t> of </a:t>
            </a:r>
            <a:r>
              <a:rPr lang="fi-FI" sz="3200" dirty="0" err="1"/>
              <a:t>the</a:t>
            </a:r>
            <a:r>
              <a:rPr lang="fi-FI" sz="3200" dirty="0"/>
              <a:t> </a:t>
            </a:r>
            <a:r>
              <a:rPr lang="fi-FI" sz="3200" dirty="0" err="1"/>
              <a:t>festival</a:t>
            </a:r>
            <a:r>
              <a:rPr lang="fi-FI" sz="3200" dirty="0"/>
              <a:t>, Jesus </a:t>
            </a:r>
            <a:r>
              <a:rPr lang="fi-FI" sz="3200" dirty="0" err="1"/>
              <a:t>stood</a:t>
            </a:r>
            <a:r>
              <a:rPr lang="fi-FI" sz="3200" dirty="0"/>
              <a:t> and </a:t>
            </a:r>
            <a:r>
              <a:rPr lang="fi-FI" sz="3200" dirty="0" err="1"/>
              <a:t>said</a:t>
            </a:r>
            <a:r>
              <a:rPr lang="fi-FI" sz="3200" dirty="0"/>
              <a:t> in a </a:t>
            </a:r>
            <a:r>
              <a:rPr lang="fi-FI" sz="3200" dirty="0" err="1"/>
              <a:t>loud</a:t>
            </a:r>
            <a:r>
              <a:rPr lang="fi-FI" sz="3200" dirty="0"/>
              <a:t> </a:t>
            </a:r>
            <a:r>
              <a:rPr lang="fi-FI" sz="3200" dirty="0" err="1"/>
              <a:t>voice</a:t>
            </a:r>
            <a:r>
              <a:rPr lang="fi-FI" sz="3200" dirty="0"/>
              <a:t>, “</a:t>
            </a:r>
            <a:r>
              <a:rPr lang="fi-FI" sz="3200" dirty="0" err="1"/>
              <a:t>Let</a:t>
            </a:r>
            <a:r>
              <a:rPr lang="fi-FI" sz="3200" dirty="0"/>
              <a:t> </a:t>
            </a:r>
            <a:r>
              <a:rPr lang="fi-FI" sz="3200" dirty="0" err="1"/>
              <a:t>anyone</a:t>
            </a:r>
            <a:r>
              <a:rPr lang="fi-FI" sz="3200" dirty="0"/>
              <a:t> </a:t>
            </a:r>
            <a:r>
              <a:rPr lang="fi-FI" sz="3200" dirty="0" err="1"/>
              <a:t>who</a:t>
            </a:r>
            <a:r>
              <a:rPr lang="fi-FI" sz="3200" dirty="0"/>
              <a:t> is </a:t>
            </a:r>
            <a:r>
              <a:rPr lang="fi-FI" sz="3200" dirty="0" err="1"/>
              <a:t>thirsty</a:t>
            </a:r>
            <a:r>
              <a:rPr lang="fi-FI" sz="3200" dirty="0"/>
              <a:t> </a:t>
            </a:r>
            <a:r>
              <a:rPr lang="fi-FI" sz="3200" dirty="0" err="1"/>
              <a:t>come</a:t>
            </a:r>
            <a:r>
              <a:rPr lang="fi-FI" sz="3200" dirty="0"/>
              <a:t> to me and drink. </a:t>
            </a:r>
            <a:r>
              <a:rPr lang="fi-FI" sz="3200" b="1" dirty="0"/>
              <a:t>38</a:t>
            </a:r>
            <a:r>
              <a:rPr lang="fi-FI" sz="3200" dirty="0"/>
              <a:t> </a:t>
            </a:r>
            <a:r>
              <a:rPr lang="fi-FI" sz="3200" dirty="0" err="1"/>
              <a:t>Whoever</a:t>
            </a:r>
            <a:r>
              <a:rPr lang="fi-FI" sz="3200" dirty="0"/>
              <a:t> </a:t>
            </a:r>
            <a:r>
              <a:rPr lang="fi-FI" sz="3200" dirty="0" err="1"/>
              <a:t>believes</a:t>
            </a:r>
            <a:r>
              <a:rPr lang="fi-FI" sz="3200" dirty="0"/>
              <a:t> in me, as </a:t>
            </a:r>
            <a:r>
              <a:rPr lang="fi-FI" sz="3200" dirty="0" err="1"/>
              <a:t>Scripture</a:t>
            </a:r>
            <a:r>
              <a:rPr lang="fi-FI" sz="3200" dirty="0"/>
              <a:t> </a:t>
            </a:r>
            <a:r>
              <a:rPr lang="fi-FI" sz="3200" dirty="0" err="1"/>
              <a:t>has</a:t>
            </a:r>
            <a:r>
              <a:rPr lang="fi-FI" sz="3200" dirty="0"/>
              <a:t> </a:t>
            </a:r>
            <a:r>
              <a:rPr lang="fi-FI" sz="3200" dirty="0" err="1"/>
              <a:t>said</a:t>
            </a:r>
            <a:r>
              <a:rPr lang="fi-FI" sz="3200" dirty="0"/>
              <a:t>, </a:t>
            </a:r>
            <a:r>
              <a:rPr lang="fi-FI" sz="3200" dirty="0" err="1"/>
              <a:t>rivers</a:t>
            </a:r>
            <a:r>
              <a:rPr lang="fi-FI" sz="3200" dirty="0"/>
              <a:t> of </a:t>
            </a:r>
            <a:r>
              <a:rPr lang="fi-FI" sz="3200" dirty="0" err="1"/>
              <a:t>living</a:t>
            </a:r>
            <a:r>
              <a:rPr lang="fi-FI" sz="3200" dirty="0"/>
              <a:t> </a:t>
            </a:r>
            <a:r>
              <a:rPr lang="fi-FI" sz="3200" dirty="0" err="1"/>
              <a:t>water</a:t>
            </a:r>
            <a:r>
              <a:rPr lang="fi-FI" sz="3200" dirty="0"/>
              <a:t> </a:t>
            </a:r>
            <a:r>
              <a:rPr lang="fi-FI" sz="3200" dirty="0" err="1"/>
              <a:t>will</a:t>
            </a:r>
            <a:r>
              <a:rPr lang="fi-FI" sz="3200" dirty="0"/>
              <a:t> </a:t>
            </a:r>
            <a:r>
              <a:rPr lang="fi-FI" sz="3200" dirty="0" err="1"/>
              <a:t>flow</a:t>
            </a:r>
            <a:r>
              <a:rPr lang="fi-FI" sz="3200" dirty="0"/>
              <a:t> </a:t>
            </a:r>
            <a:r>
              <a:rPr lang="fi-FI" sz="3200" dirty="0" err="1"/>
              <a:t>from</a:t>
            </a:r>
            <a:r>
              <a:rPr lang="fi-FI" sz="3200" dirty="0"/>
              <a:t> </a:t>
            </a:r>
            <a:r>
              <a:rPr lang="fi-FI" sz="3200" dirty="0" err="1"/>
              <a:t>within</a:t>
            </a:r>
            <a:r>
              <a:rPr lang="fi-FI" sz="3200" dirty="0"/>
              <a:t> </a:t>
            </a:r>
            <a:r>
              <a:rPr lang="fi-FI" sz="3200" dirty="0" err="1"/>
              <a:t>them</a:t>
            </a:r>
            <a:r>
              <a:rPr lang="fi-FI" sz="3200" dirty="0"/>
              <a:t>.” </a:t>
            </a:r>
            <a:r>
              <a:rPr lang="fi-FI" sz="3200" b="1" dirty="0"/>
              <a:t>39</a:t>
            </a:r>
            <a:r>
              <a:rPr lang="fi-FI" sz="3200" dirty="0"/>
              <a:t> By </a:t>
            </a:r>
            <a:r>
              <a:rPr lang="fi-FI" sz="3200" dirty="0" err="1"/>
              <a:t>this</a:t>
            </a:r>
            <a:r>
              <a:rPr lang="fi-FI" sz="3200" dirty="0"/>
              <a:t> he </a:t>
            </a:r>
            <a:r>
              <a:rPr lang="fi-FI" sz="3200" dirty="0" err="1"/>
              <a:t>meant</a:t>
            </a:r>
            <a:r>
              <a:rPr lang="fi-FI" sz="3200" dirty="0"/>
              <a:t> </a:t>
            </a:r>
            <a:r>
              <a:rPr lang="fi-FI" sz="3200" dirty="0" err="1"/>
              <a:t>the</a:t>
            </a:r>
            <a:r>
              <a:rPr lang="fi-FI" sz="3200" dirty="0"/>
              <a:t> Spirit, </a:t>
            </a:r>
            <a:r>
              <a:rPr lang="fi-FI" sz="3200" dirty="0" err="1"/>
              <a:t>whom</a:t>
            </a:r>
            <a:r>
              <a:rPr lang="fi-FI" sz="3200" dirty="0"/>
              <a:t> </a:t>
            </a:r>
            <a:r>
              <a:rPr lang="fi-FI" sz="3200" dirty="0" err="1"/>
              <a:t>those</a:t>
            </a:r>
            <a:r>
              <a:rPr lang="fi-FI" sz="3200" dirty="0"/>
              <a:t> </a:t>
            </a:r>
            <a:r>
              <a:rPr lang="fi-FI" sz="3200" dirty="0" err="1"/>
              <a:t>who</a:t>
            </a:r>
            <a:r>
              <a:rPr lang="fi-FI" sz="3200" dirty="0"/>
              <a:t> </a:t>
            </a:r>
            <a:r>
              <a:rPr lang="fi-FI" sz="3200" dirty="0" err="1"/>
              <a:t>believed</a:t>
            </a:r>
            <a:r>
              <a:rPr lang="fi-FI" sz="3200" dirty="0"/>
              <a:t> in </a:t>
            </a:r>
            <a:r>
              <a:rPr lang="fi-FI" sz="3200" dirty="0" err="1"/>
              <a:t>him</a:t>
            </a:r>
            <a:r>
              <a:rPr lang="fi-FI" sz="3200" dirty="0"/>
              <a:t> </a:t>
            </a:r>
            <a:r>
              <a:rPr lang="fi-FI" sz="3200" dirty="0" err="1"/>
              <a:t>were</a:t>
            </a:r>
            <a:r>
              <a:rPr lang="fi-FI" sz="3200" dirty="0"/>
              <a:t> </a:t>
            </a:r>
            <a:r>
              <a:rPr lang="fi-FI" sz="3200" dirty="0" err="1"/>
              <a:t>later</a:t>
            </a:r>
            <a:r>
              <a:rPr lang="fi-FI" sz="3200" dirty="0"/>
              <a:t> to </a:t>
            </a:r>
            <a:r>
              <a:rPr lang="fi-FI" sz="3200" dirty="0" err="1"/>
              <a:t>receive</a:t>
            </a:r>
            <a:r>
              <a:rPr lang="fi-FI" sz="3200" dirty="0"/>
              <a:t>. </a:t>
            </a:r>
            <a:r>
              <a:rPr lang="fi-FI" sz="3200" dirty="0" err="1"/>
              <a:t>Up</a:t>
            </a:r>
            <a:r>
              <a:rPr lang="fi-FI" sz="3200" dirty="0"/>
              <a:t> to </a:t>
            </a:r>
            <a:r>
              <a:rPr lang="fi-FI" sz="3200" dirty="0" err="1"/>
              <a:t>that</a:t>
            </a:r>
            <a:r>
              <a:rPr lang="fi-FI" sz="3200" dirty="0"/>
              <a:t> </a:t>
            </a:r>
            <a:r>
              <a:rPr lang="fi-FI" sz="3200" dirty="0" err="1"/>
              <a:t>time</a:t>
            </a:r>
            <a:r>
              <a:rPr lang="fi-FI" sz="3200" dirty="0"/>
              <a:t> </a:t>
            </a:r>
            <a:r>
              <a:rPr lang="fi-FI" sz="3200" dirty="0" err="1"/>
              <a:t>the</a:t>
            </a:r>
            <a:r>
              <a:rPr lang="fi-FI" sz="3200" dirty="0"/>
              <a:t> Spirit </a:t>
            </a:r>
            <a:r>
              <a:rPr lang="fi-FI" sz="3200" dirty="0" err="1"/>
              <a:t>had</a:t>
            </a:r>
            <a:r>
              <a:rPr lang="fi-FI" sz="3200" dirty="0"/>
              <a:t> </a:t>
            </a:r>
            <a:r>
              <a:rPr lang="fi-FI" sz="3200" dirty="0" err="1"/>
              <a:t>not</a:t>
            </a:r>
            <a:r>
              <a:rPr lang="fi-FI" sz="3200" dirty="0"/>
              <a:t> </a:t>
            </a:r>
            <a:r>
              <a:rPr lang="fi-FI" sz="3200" dirty="0" err="1"/>
              <a:t>been</a:t>
            </a:r>
            <a:r>
              <a:rPr lang="fi-FI" sz="3200" dirty="0"/>
              <a:t> </a:t>
            </a:r>
            <a:r>
              <a:rPr lang="fi-FI" sz="3200" dirty="0" err="1"/>
              <a:t>given</a:t>
            </a:r>
            <a:r>
              <a:rPr lang="fi-FI" sz="3200" dirty="0"/>
              <a:t>, </a:t>
            </a:r>
            <a:r>
              <a:rPr lang="fi-FI" sz="3200" dirty="0" err="1"/>
              <a:t>since</a:t>
            </a:r>
            <a:r>
              <a:rPr lang="fi-FI" sz="3200" dirty="0"/>
              <a:t> Jesus </a:t>
            </a:r>
            <a:r>
              <a:rPr lang="fi-FI" sz="3200" dirty="0" err="1"/>
              <a:t>had</a:t>
            </a:r>
            <a:r>
              <a:rPr lang="fi-FI" sz="3200" dirty="0"/>
              <a:t> </a:t>
            </a:r>
            <a:r>
              <a:rPr lang="fi-FI" sz="3200" dirty="0" err="1"/>
              <a:t>not</a:t>
            </a:r>
            <a:r>
              <a:rPr lang="fi-FI" sz="3200" dirty="0"/>
              <a:t> </a:t>
            </a:r>
            <a:r>
              <a:rPr lang="fi-FI" sz="3200" dirty="0" err="1"/>
              <a:t>yet</a:t>
            </a:r>
            <a:r>
              <a:rPr lang="fi-FI" sz="3200" dirty="0"/>
              <a:t> </a:t>
            </a:r>
            <a:r>
              <a:rPr lang="fi-FI" sz="3200" dirty="0" err="1"/>
              <a:t>been</a:t>
            </a:r>
            <a:r>
              <a:rPr lang="fi-FI" sz="3200" dirty="0"/>
              <a:t> </a:t>
            </a:r>
            <a:r>
              <a:rPr lang="fi-FI" sz="3200" dirty="0" err="1"/>
              <a:t>glorified</a:t>
            </a:r>
            <a:r>
              <a:rPr lang="fi-FI" sz="3200" dirty="0"/>
              <a:t>. </a:t>
            </a:r>
            <a:r>
              <a:rPr lang="fi-FI" sz="3200" b="1" dirty="0"/>
              <a:t>40</a:t>
            </a:r>
            <a:r>
              <a:rPr lang="fi-FI" sz="3200" dirty="0"/>
              <a:t> On </a:t>
            </a:r>
            <a:r>
              <a:rPr lang="fi-FI" sz="3200" dirty="0" err="1"/>
              <a:t>hearing</a:t>
            </a:r>
            <a:r>
              <a:rPr lang="fi-FI" sz="3200" dirty="0"/>
              <a:t> </a:t>
            </a:r>
            <a:r>
              <a:rPr lang="fi-FI" sz="3200" dirty="0" err="1"/>
              <a:t>his</a:t>
            </a:r>
            <a:r>
              <a:rPr lang="fi-FI" sz="3200" dirty="0"/>
              <a:t> </a:t>
            </a:r>
            <a:r>
              <a:rPr lang="fi-FI" sz="3200" dirty="0" err="1"/>
              <a:t>words</a:t>
            </a:r>
            <a:r>
              <a:rPr lang="fi-FI" sz="3200" dirty="0"/>
              <a:t>, </a:t>
            </a:r>
            <a:r>
              <a:rPr lang="fi-FI" sz="3200" dirty="0" err="1"/>
              <a:t>some</a:t>
            </a:r>
            <a:r>
              <a:rPr lang="fi-FI" sz="3200" dirty="0"/>
              <a:t> of </a:t>
            </a:r>
            <a:r>
              <a:rPr lang="fi-FI" sz="3200" dirty="0" err="1"/>
              <a:t>the</a:t>
            </a:r>
            <a:r>
              <a:rPr lang="fi-FI" sz="3200" dirty="0"/>
              <a:t> </a:t>
            </a:r>
            <a:r>
              <a:rPr lang="fi-FI" sz="3200" dirty="0" err="1"/>
              <a:t>people</a:t>
            </a:r>
            <a:r>
              <a:rPr lang="fi-FI" sz="3200" dirty="0"/>
              <a:t> </a:t>
            </a:r>
            <a:r>
              <a:rPr lang="fi-FI" sz="3200" dirty="0" err="1"/>
              <a:t>said</a:t>
            </a:r>
            <a:r>
              <a:rPr lang="fi-FI" sz="3200" dirty="0"/>
              <a:t>, “</a:t>
            </a:r>
            <a:r>
              <a:rPr lang="fi-FI" sz="3200" dirty="0" err="1"/>
              <a:t>Surely</a:t>
            </a:r>
            <a:r>
              <a:rPr lang="fi-FI" sz="3200" dirty="0"/>
              <a:t> </a:t>
            </a:r>
            <a:r>
              <a:rPr lang="fi-FI" sz="3200" dirty="0" err="1"/>
              <a:t>this</a:t>
            </a:r>
            <a:r>
              <a:rPr lang="fi-FI" sz="3200" dirty="0"/>
              <a:t> </a:t>
            </a:r>
            <a:r>
              <a:rPr lang="fi-FI" sz="3200" dirty="0" err="1"/>
              <a:t>man</a:t>
            </a:r>
            <a:r>
              <a:rPr lang="fi-FI" sz="3200" dirty="0"/>
              <a:t> is </a:t>
            </a:r>
            <a:r>
              <a:rPr lang="fi-FI" sz="3200" dirty="0" err="1"/>
              <a:t>the</a:t>
            </a:r>
            <a:r>
              <a:rPr lang="fi-FI" sz="3200" dirty="0"/>
              <a:t> </a:t>
            </a:r>
            <a:r>
              <a:rPr lang="fi-FI" sz="3200" dirty="0" err="1"/>
              <a:t>Prophet</a:t>
            </a:r>
            <a:r>
              <a:rPr lang="fi-FI" sz="3200" dirty="0" smtClean="0"/>
              <a:t>.”</a:t>
            </a:r>
            <a:endParaRPr lang="fi-FI" sz="3200" dirty="0"/>
          </a:p>
        </p:txBody>
      </p:sp>
      <p:sp>
        <p:nvSpPr>
          <p:cNvPr id="3" name="Title 2"/>
          <p:cNvSpPr>
            <a:spLocks noGrp="1"/>
          </p:cNvSpPr>
          <p:nvPr>
            <p:ph type="title"/>
          </p:nvPr>
        </p:nvSpPr>
        <p:spPr/>
        <p:txBody>
          <a:bodyPr>
            <a:normAutofit/>
          </a:bodyPr>
          <a:lstStyle/>
          <a:p>
            <a:r>
              <a:rPr lang="en-US" b="1" dirty="0"/>
              <a:t>Indications of Jesus Christ being a </a:t>
            </a:r>
            <a:r>
              <a:rPr lang="en-US" b="1" dirty="0" smtClean="0"/>
              <a:t>prophet</a:t>
            </a:r>
            <a:endParaRPr lang="en-US" dirty="0"/>
          </a:p>
        </p:txBody>
      </p:sp>
    </p:spTree>
    <p:extLst>
      <p:ext uri="{BB962C8B-B14F-4D97-AF65-F5344CB8AC3E}">
        <p14:creationId xmlns:p14="http://schemas.microsoft.com/office/powerpoint/2010/main" val="8599394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lgn="l">
              <a:buFont typeface="Wingdings" charset="2"/>
              <a:buChar char="q"/>
            </a:pPr>
            <a:r>
              <a:rPr lang="en-US" b="1" dirty="0"/>
              <a:t>He announced coming judgment and woe</a:t>
            </a:r>
            <a:endParaRPr lang="en-US" dirty="0"/>
          </a:p>
          <a:p>
            <a:pPr marL="457200" indent="-457200" algn="l">
              <a:buFont typeface="Wingdings" charset="2"/>
              <a:buChar char="q"/>
            </a:pPr>
            <a:r>
              <a:rPr lang="en-US" b="1" dirty="0"/>
              <a:t>Acts 3:23 (NIV) — 23</a:t>
            </a:r>
            <a:r>
              <a:rPr lang="en-US" dirty="0"/>
              <a:t> Anyone who does not listen to him will be completely cut off from their people.’</a:t>
            </a:r>
          </a:p>
        </p:txBody>
      </p:sp>
      <p:sp>
        <p:nvSpPr>
          <p:cNvPr id="3" name="Title 2"/>
          <p:cNvSpPr>
            <a:spLocks noGrp="1"/>
          </p:cNvSpPr>
          <p:nvPr>
            <p:ph type="title"/>
          </p:nvPr>
        </p:nvSpPr>
        <p:spPr/>
        <p:txBody>
          <a:bodyPr>
            <a:normAutofit/>
          </a:bodyPr>
          <a:lstStyle/>
          <a:p>
            <a:r>
              <a:rPr lang="en-US" b="1" dirty="0"/>
              <a:t>Indications of Jesus Christ being a </a:t>
            </a:r>
            <a:r>
              <a:rPr lang="en-US" b="1" dirty="0" smtClean="0"/>
              <a:t>prophet</a:t>
            </a:r>
            <a:endParaRPr lang="en-US" dirty="0"/>
          </a:p>
        </p:txBody>
      </p:sp>
    </p:spTree>
    <p:extLst>
      <p:ext uri="{BB962C8B-B14F-4D97-AF65-F5344CB8AC3E}">
        <p14:creationId xmlns:p14="http://schemas.microsoft.com/office/powerpoint/2010/main" val="46596975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lgn="l">
              <a:buFont typeface="Wingdings" charset="2"/>
              <a:buChar char="q"/>
            </a:pPr>
            <a:r>
              <a:rPr lang="en-US" b="1" dirty="0"/>
              <a:t>He possessed supernatural knowledge and insight</a:t>
            </a:r>
            <a:endParaRPr lang="en-US" dirty="0"/>
          </a:p>
          <a:p>
            <a:pPr marL="457200" indent="-457200" algn="l">
              <a:buFont typeface="Wingdings" charset="2"/>
              <a:buChar char="q"/>
            </a:pPr>
            <a:r>
              <a:rPr lang="en-US" b="1" dirty="0"/>
              <a:t>John 2:24–25 (NIV) — 24</a:t>
            </a:r>
            <a:r>
              <a:rPr lang="en-US" dirty="0"/>
              <a:t> But Jesus would not entrust himself to them, for he knew all people. </a:t>
            </a:r>
            <a:r>
              <a:rPr lang="en-US" b="1" dirty="0"/>
              <a:t>25</a:t>
            </a:r>
            <a:r>
              <a:rPr lang="en-US" dirty="0"/>
              <a:t> He did not need any testimony about mankind, for he knew what was in each person.</a:t>
            </a:r>
          </a:p>
        </p:txBody>
      </p:sp>
      <p:sp>
        <p:nvSpPr>
          <p:cNvPr id="3" name="Title 2"/>
          <p:cNvSpPr>
            <a:spLocks noGrp="1"/>
          </p:cNvSpPr>
          <p:nvPr>
            <p:ph type="title"/>
          </p:nvPr>
        </p:nvSpPr>
        <p:spPr/>
        <p:txBody>
          <a:bodyPr>
            <a:normAutofit/>
          </a:bodyPr>
          <a:lstStyle/>
          <a:p>
            <a:r>
              <a:rPr lang="en-US" b="1" dirty="0"/>
              <a:t>Indications of Jesus Christ being a </a:t>
            </a:r>
            <a:r>
              <a:rPr lang="en-US" b="1" dirty="0" smtClean="0"/>
              <a:t>prophet</a:t>
            </a:r>
            <a:endParaRPr lang="en-US" dirty="0"/>
          </a:p>
        </p:txBody>
      </p:sp>
    </p:spTree>
    <p:extLst>
      <p:ext uri="{BB962C8B-B14F-4D97-AF65-F5344CB8AC3E}">
        <p14:creationId xmlns:p14="http://schemas.microsoft.com/office/powerpoint/2010/main" val="6634144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pPr marL="457200" indent="-457200" algn="l">
              <a:buFont typeface="Wingdings" charset="2"/>
              <a:buChar char="q"/>
            </a:pPr>
            <a:r>
              <a:rPr lang="en-US" b="1" dirty="0"/>
              <a:t>He performed mighty works and miracles</a:t>
            </a:r>
            <a:endParaRPr lang="en-US" dirty="0"/>
          </a:p>
          <a:p>
            <a:pPr marL="457200" indent="-457200" algn="l">
              <a:buFont typeface="Wingdings" charset="2"/>
              <a:buChar char="q"/>
            </a:pPr>
            <a:r>
              <a:rPr lang="en-US" b="1" dirty="0" smtClean="0"/>
              <a:t>John </a:t>
            </a:r>
            <a:r>
              <a:rPr lang="en-US" b="1" dirty="0"/>
              <a:t>9:17 (NIV) — 17</a:t>
            </a:r>
            <a:r>
              <a:rPr lang="en-US" dirty="0"/>
              <a:t> Then they turned again to the blind man, “What have you to say about him? It was your eyes he opened.” The man replied, “He is a prophet.”</a:t>
            </a:r>
          </a:p>
        </p:txBody>
      </p:sp>
      <p:sp>
        <p:nvSpPr>
          <p:cNvPr id="3" name="Title 2"/>
          <p:cNvSpPr>
            <a:spLocks noGrp="1"/>
          </p:cNvSpPr>
          <p:nvPr>
            <p:ph type="title"/>
          </p:nvPr>
        </p:nvSpPr>
        <p:spPr/>
        <p:txBody>
          <a:bodyPr>
            <a:normAutofit/>
          </a:bodyPr>
          <a:lstStyle/>
          <a:p>
            <a:r>
              <a:rPr lang="en-US" b="1" dirty="0"/>
              <a:t>Indications of Jesus Christ being a </a:t>
            </a:r>
            <a:r>
              <a:rPr lang="en-US" b="1" dirty="0" smtClean="0"/>
              <a:t>prophet</a:t>
            </a:r>
            <a:endParaRPr lang="en-US" dirty="0"/>
          </a:p>
        </p:txBody>
      </p:sp>
    </p:spTree>
    <p:extLst>
      <p:ext uri="{BB962C8B-B14F-4D97-AF65-F5344CB8AC3E}">
        <p14:creationId xmlns:p14="http://schemas.microsoft.com/office/powerpoint/2010/main" val="21024675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1024" y="4223882"/>
            <a:ext cx="8901952" cy="919618"/>
          </a:xfrm>
        </p:spPr>
        <p:txBody>
          <a:bodyPr>
            <a:normAutofit/>
          </a:bodyPr>
          <a:lstStyle/>
          <a:p>
            <a:r>
              <a:rPr lang="en-US" sz="2400" dirty="0" smtClean="0"/>
              <a:t>What do you think Jesus thought of Himself, especially as the one who would fulfill prophecy?</a:t>
            </a:r>
            <a:endParaRPr lang="en-US" sz="2400" dirty="0"/>
          </a:p>
        </p:txBody>
      </p:sp>
    </p:spTree>
    <p:extLst>
      <p:ext uri="{BB962C8B-B14F-4D97-AF65-F5344CB8AC3E}">
        <p14:creationId xmlns:p14="http://schemas.microsoft.com/office/powerpoint/2010/main" val="199539265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lgn="l">
              <a:buFont typeface="Wingdings" charset="2"/>
              <a:buChar char="q"/>
            </a:pPr>
            <a:r>
              <a:rPr lang="en-US" b="1" dirty="0"/>
              <a:t>As a rejected prophet</a:t>
            </a:r>
            <a:endParaRPr lang="en-US" dirty="0"/>
          </a:p>
          <a:p>
            <a:pPr marL="457200" indent="-457200" algn="l">
              <a:buFont typeface="Wingdings" charset="2"/>
              <a:buChar char="q"/>
            </a:pPr>
            <a:r>
              <a:rPr lang="en-US" b="1" dirty="0"/>
              <a:t>As a prophet anointed by God’s Spirit</a:t>
            </a:r>
            <a:endParaRPr lang="en-US" dirty="0"/>
          </a:p>
          <a:p>
            <a:pPr marL="457200" indent="-457200" algn="l">
              <a:buFont typeface="Wingdings" charset="2"/>
              <a:buChar char="q"/>
            </a:pPr>
            <a:r>
              <a:rPr lang="en-US" b="1" dirty="0"/>
              <a:t>As a prophet who speaks with authority</a:t>
            </a:r>
            <a:endParaRPr lang="en-US" dirty="0"/>
          </a:p>
        </p:txBody>
      </p:sp>
      <p:sp>
        <p:nvSpPr>
          <p:cNvPr id="3" name="Title 2"/>
          <p:cNvSpPr>
            <a:spLocks noGrp="1"/>
          </p:cNvSpPr>
          <p:nvPr>
            <p:ph type="title"/>
          </p:nvPr>
        </p:nvSpPr>
        <p:spPr/>
        <p:txBody>
          <a:bodyPr>
            <a:normAutofit/>
          </a:bodyPr>
          <a:lstStyle/>
          <a:p>
            <a:r>
              <a:rPr lang="en-US" b="1" dirty="0"/>
              <a:t>Jesus Christ’s own understanding of himself as a </a:t>
            </a:r>
            <a:r>
              <a:rPr lang="en-US" b="1" dirty="0" smtClean="0"/>
              <a:t>prophet</a:t>
            </a:r>
            <a:endParaRPr lang="en-US" dirty="0"/>
          </a:p>
        </p:txBody>
      </p:sp>
    </p:spTree>
    <p:extLst>
      <p:ext uri="{BB962C8B-B14F-4D97-AF65-F5344CB8AC3E}">
        <p14:creationId xmlns:p14="http://schemas.microsoft.com/office/powerpoint/2010/main" val="15534493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46617" y="0"/>
            <a:ext cx="3850766" cy="5143500"/>
          </a:xfrm>
          <a:prstGeom prst="rect">
            <a:avLst/>
          </a:prstGeom>
        </p:spPr>
      </p:pic>
    </p:spTree>
    <p:extLst>
      <p:ext uri="{BB962C8B-B14F-4D97-AF65-F5344CB8AC3E}">
        <p14:creationId xmlns:p14="http://schemas.microsoft.com/office/powerpoint/2010/main" val="10007604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313" y="0"/>
            <a:ext cx="8211824" cy="4061012"/>
          </a:xfrm>
        </p:spPr>
        <p:txBody>
          <a:bodyPr>
            <a:normAutofit fontScale="70000" lnSpcReduction="20000"/>
          </a:bodyPr>
          <a:lstStyle/>
          <a:p>
            <a:pPr marL="457200" indent="-457200" algn="l">
              <a:buFont typeface="Wingdings" charset="2"/>
              <a:buChar char="q"/>
            </a:pPr>
            <a:r>
              <a:rPr lang="en-US" b="1" dirty="0"/>
              <a:t>As a rejected prophet</a:t>
            </a:r>
            <a:endParaRPr lang="en-US" dirty="0"/>
          </a:p>
          <a:p>
            <a:pPr marL="457200" indent="-457200" algn="l">
              <a:buFont typeface="Wingdings" charset="2"/>
              <a:buChar char="q"/>
            </a:pPr>
            <a:r>
              <a:rPr lang="en-US" b="1" dirty="0"/>
              <a:t>Luke 13:31–35 (NIV) — 31</a:t>
            </a:r>
            <a:r>
              <a:rPr lang="en-US" dirty="0"/>
              <a:t> At that time some Pharisees came to Jesus and said to him, “Leave this place and go somewhere else. Herod wants to kill you.” </a:t>
            </a:r>
            <a:r>
              <a:rPr lang="en-US" b="1" dirty="0"/>
              <a:t>32</a:t>
            </a:r>
            <a:r>
              <a:rPr lang="en-US" dirty="0"/>
              <a:t> He replied, “Go tell that fox, ‘I will keep on driving out demons and healing people today and tomorrow, and on the third day I will reach my goal.’ </a:t>
            </a:r>
            <a:r>
              <a:rPr lang="en-US" b="1" dirty="0"/>
              <a:t>33</a:t>
            </a:r>
            <a:r>
              <a:rPr lang="en-US" dirty="0"/>
              <a:t> In any case, I must press on today and tomorrow and the next day—for surely no prophet can die outside Jerusalem! </a:t>
            </a:r>
            <a:r>
              <a:rPr lang="en-US" b="1" dirty="0"/>
              <a:t>34</a:t>
            </a:r>
            <a:r>
              <a:rPr lang="en-US" dirty="0"/>
              <a:t> “Jerusalem, Jerusalem, you who kill the prophets and stone those sent to you, how often I have longed to gather your children together, as a hen gathers her chicks under her wings, and you were not willing. </a:t>
            </a:r>
            <a:r>
              <a:rPr lang="en-US" b="1" dirty="0"/>
              <a:t>35</a:t>
            </a:r>
            <a:r>
              <a:rPr lang="en-US" dirty="0"/>
              <a:t> Look, your house is left to you desolate. I tell you, you will not see me again until you say, ‘Blessed is he who comes in the name of the Lord.</a:t>
            </a:r>
          </a:p>
        </p:txBody>
      </p:sp>
      <p:sp>
        <p:nvSpPr>
          <p:cNvPr id="3" name="Title 2"/>
          <p:cNvSpPr>
            <a:spLocks noGrp="1"/>
          </p:cNvSpPr>
          <p:nvPr>
            <p:ph type="title"/>
          </p:nvPr>
        </p:nvSpPr>
        <p:spPr/>
        <p:txBody>
          <a:bodyPr>
            <a:normAutofit/>
          </a:bodyPr>
          <a:lstStyle/>
          <a:p>
            <a:r>
              <a:rPr lang="en-US" b="1" dirty="0"/>
              <a:t>Jesus Christ’s own understanding of himself as a </a:t>
            </a:r>
            <a:r>
              <a:rPr lang="en-US" b="1" dirty="0" smtClean="0"/>
              <a:t>prophet</a:t>
            </a:r>
            <a:endParaRPr lang="en-US" dirty="0"/>
          </a:p>
        </p:txBody>
      </p:sp>
    </p:spTree>
    <p:extLst>
      <p:ext uri="{BB962C8B-B14F-4D97-AF65-F5344CB8AC3E}">
        <p14:creationId xmlns:p14="http://schemas.microsoft.com/office/powerpoint/2010/main" val="16781469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lgn="l">
              <a:buFont typeface="Wingdings" charset="2"/>
              <a:buChar char="q"/>
            </a:pPr>
            <a:r>
              <a:rPr lang="en-US" b="1" dirty="0"/>
              <a:t>As a prophet anointed by God’s Spirit</a:t>
            </a:r>
            <a:endParaRPr lang="en-US" dirty="0"/>
          </a:p>
          <a:p>
            <a:pPr marL="457200" indent="-457200" algn="l">
              <a:buFont typeface="Wingdings" charset="2"/>
              <a:buChar char="q"/>
            </a:pPr>
            <a:r>
              <a:rPr lang="en-US" b="1" dirty="0"/>
              <a:t>John 3:34 (NIV) — 34</a:t>
            </a:r>
            <a:r>
              <a:rPr lang="en-US" dirty="0"/>
              <a:t> For the one whom God has sent speaks the words of God, for God gives the Spirit without limit.</a:t>
            </a:r>
          </a:p>
        </p:txBody>
      </p:sp>
      <p:sp>
        <p:nvSpPr>
          <p:cNvPr id="3" name="Title 2"/>
          <p:cNvSpPr>
            <a:spLocks noGrp="1"/>
          </p:cNvSpPr>
          <p:nvPr>
            <p:ph type="title"/>
          </p:nvPr>
        </p:nvSpPr>
        <p:spPr/>
        <p:txBody>
          <a:bodyPr>
            <a:normAutofit/>
          </a:bodyPr>
          <a:lstStyle/>
          <a:p>
            <a:r>
              <a:rPr lang="en-US" b="1" dirty="0"/>
              <a:t>Jesus Christ’s own understanding of himself as a </a:t>
            </a:r>
            <a:r>
              <a:rPr lang="en-US" b="1" dirty="0" smtClean="0"/>
              <a:t>prophet</a:t>
            </a:r>
            <a:endParaRPr lang="en-US" dirty="0"/>
          </a:p>
        </p:txBody>
      </p:sp>
    </p:spTree>
    <p:extLst>
      <p:ext uri="{BB962C8B-B14F-4D97-AF65-F5344CB8AC3E}">
        <p14:creationId xmlns:p14="http://schemas.microsoft.com/office/powerpoint/2010/main" val="7547220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lgn="l">
              <a:buFont typeface="Wingdings" charset="2"/>
              <a:buChar char="q"/>
            </a:pPr>
            <a:r>
              <a:rPr lang="en-US" b="1" dirty="0"/>
              <a:t>As a prophet who speaks with authority</a:t>
            </a:r>
            <a:endParaRPr lang="en-US" dirty="0"/>
          </a:p>
          <a:p>
            <a:pPr marL="457200" indent="-457200" algn="l">
              <a:buFont typeface="Wingdings" charset="2"/>
              <a:buChar char="q"/>
            </a:pPr>
            <a:r>
              <a:rPr lang="fi-FI" b="1" dirty="0" smtClean="0"/>
              <a:t>Mark </a:t>
            </a:r>
            <a:r>
              <a:rPr lang="fi-FI" b="1" dirty="0"/>
              <a:t>1:22 (NIV) — 22</a:t>
            </a:r>
            <a:r>
              <a:rPr lang="fi-FI" dirty="0"/>
              <a:t> </a:t>
            </a:r>
            <a:r>
              <a:rPr lang="fi-FI" dirty="0" err="1"/>
              <a:t>The</a:t>
            </a:r>
            <a:r>
              <a:rPr lang="fi-FI" dirty="0"/>
              <a:t> </a:t>
            </a:r>
            <a:r>
              <a:rPr lang="fi-FI" dirty="0" err="1"/>
              <a:t>people</a:t>
            </a:r>
            <a:r>
              <a:rPr lang="fi-FI" dirty="0"/>
              <a:t> </a:t>
            </a:r>
            <a:r>
              <a:rPr lang="fi-FI" dirty="0" err="1"/>
              <a:t>were</a:t>
            </a:r>
            <a:r>
              <a:rPr lang="fi-FI" dirty="0"/>
              <a:t> </a:t>
            </a:r>
            <a:r>
              <a:rPr lang="fi-FI" dirty="0" err="1"/>
              <a:t>amazed</a:t>
            </a:r>
            <a:r>
              <a:rPr lang="fi-FI" dirty="0"/>
              <a:t> at </a:t>
            </a:r>
            <a:r>
              <a:rPr lang="fi-FI" dirty="0" err="1"/>
              <a:t>his</a:t>
            </a:r>
            <a:r>
              <a:rPr lang="fi-FI" dirty="0"/>
              <a:t> </a:t>
            </a:r>
            <a:r>
              <a:rPr lang="fi-FI" dirty="0" err="1"/>
              <a:t>teaching</a:t>
            </a:r>
            <a:r>
              <a:rPr lang="fi-FI" dirty="0"/>
              <a:t>, </a:t>
            </a:r>
            <a:r>
              <a:rPr lang="fi-FI" dirty="0" err="1"/>
              <a:t>because</a:t>
            </a:r>
            <a:r>
              <a:rPr lang="fi-FI" dirty="0"/>
              <a:t> he </a:t>
            </a:r>
            <a:r>
              <a:rPr lang="fi-FI" dirty="0" err="1"/>
              <a:t>taught</a:t>
            </a:r>
            <a:r>
              <a:rPr lang="fi-FI" dirty="0"/>
              <a:t> </a:t>
            </a:r>
            <a:r>
              <a:rPr lang="fi-FI" dirty="0" err="1"/>
              <a:t>them</a:t>
            </a:r>
            <a:r>
              <a:rPr lang="fi-FI" dirty="0"/>
              <a:t> as </a:t>
            </a:r>
            <a:r>
              <a:rPr lang="fi-FI" dirty="0" err="1"/>
              <a:t>one</a:t>
            </a:r>
            <a:r>
              <a:rPr lang="fi-FI" dirty="0"/>
              <a:t> </a:t>
            </a:r>
            <a:r>
              <a:rPr lang="fi-FI" dirty="0" err="1"/>
              <a:t>who</a:t>
            </a:r>
            <a:r>
              <a:rPr lang="fi-FI" dirty="0"/>
              <a:t> </a:t>
            </a:r>
            <a:r>
              <a:rPr lang="fi-FI" dirty="0" err="1"/>
              <a:t>had</a:t>
            </a:r>
            <a:r>
              <a:rPr lang="fi-FI" dirty="0"/>
              <a:t> </a:t>
            </a:r>
            <a:r>
              <a:rPr lang="fi-FI" dirty="0" err="1"/>
              <a:t>authority</a:t>
            </a:r>
            <a:r>
              <a:rPr lang="fi-FI" dirty="0"/>
              <a:t>, </a:t>
            </a:r>
            <a:r>
              <a:rPr lang="fi-FI" dirty="0" err="1"/>
              <a:t>not</a:t>
            </a:r>
            <a:r>
              <a:rPr lang="fi-FI" dirty="0"/>
              <a:t> as </a:t>
            </a:r>
            <a:r>
              <a:rPr lang="fi-FI" dirty="0" err="1"/>
              <a:t>the</a:t>
            </a:r>
            <a:r>
              <a:rPr lang="fi-FI" dirty="0"/>
              <a:t> </a:t>
            </a:r>
            <a:r>
              <a:rPr lang="fi-FI" dirty="0" err="1"/>
              <a:t>teachers</a:t>
            </a:r>
            <a:r>
              <a:rPr lang="fi-FI" dirty="0"/>
              <a:t> of </a:t>
            </a:r>
            <a:r>
              <a:rPr lang="fi-FI" dirty="0" err="1"/>
              <a:t>the</a:t>
            </a:r>
            <a:r>
              <a:rPr lang="fi-FI" dirty="0"/>
              <a:t> </a:t>
            </a:r>
            <a:r>
              <a:rPr lang="fi-FI" dirty="0" err="1"/>
              <a:t>law</a:t>
            </a:r>
            <a:r>
              <a:rPr lang="fi-FI" dirty="0"/>
              <a:t>.</a:t>
            </a:r>
            <a:endParaRPr lang="en-US" dirty="0"/>
          </a:p>
        </p:txBody>
      </p:sp>
      <p:sp>
        <p:nvSpPr>
          <p:cNvPr id="3" name="Title 2"/>
          <p:cNvSpPr>
            <a:spLocks noGrp="1"/>
          </p:cNvSpPr>
          <p:nvPr>
            <p:ph type="title"/>
          </p:nvPr>
        </p:nvSpPr>
        <p:spPr/>
        <p:txBody>
          <a:bodyPr>
            <a:normAutofit/>
          </a:bodyPr>
          <a:lstStyle/>
          <a:p>
            <a:r>
              <a:rPr lang="en-US" b="1" dirty="0"/>
              <a:t>Jesus Christ’s own understanding of himself as a </a:t>
            </a:r>
            <a:r>
              <a:rPr lang="en-US" b="1" dirty="0" smtClean="0"/>
              <a:t>prophet</a:t>
            </a:r>
            <a:endParaRPr lang="en-US" dirty="0"/>
          </a:p>
        </p:txBody>
      </p:sp>
    </p:spTree>
    <p:extLst>
      <p:ext uri="{BB962C8B-B14F-4D97-AF65-F5344CB8AC3E}">
        <p14:creationId xmlns:p14="http://schemas.microsoft.com/office/powerpoint/2010/main" val="17854853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94129" y="4223882"/>
            <a:ext cx="8955741" cy="919618"/>
          </a:xfrm>
        </p:spPr>
        <p:txBody>
          <a:bodyPr>
            <a:normAutofit/>
          </a:bodyPr>
          <a:lstStyle/>
          <a:p>
            <a:r>
              <a:rPr lang="en-US" sz="2400" dirty="0" smtClean="0"/>
              <a:t>Were there other Prophets that came along?  Where would Jesus fit in relation to them?</a:t>
            </a:r>
            <a:endParaRPr lang="en-US" sz="2400" dirty="0"/>
          </a:p>
        </p:txBody>
      </p:sp>
    </p:spTree>
    <p:extLst>
      <p:ext uri="{BB962C8B-B14F-4D97-AF65-F5344CB8AC3E}">
        <p14:creationId xmlns:p14="http://schemas.microsoft.com/office/powerpoint/2010/main" val="344072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lgn="l">
              <a:buFont typeface="Wingdings" charset="2"/>
              <a:buChar char="q"/>
            </a:pPr>
            <a:r>
              <a:rPr lang="en-US" b="1" dirty="0"/>
              <a:t>Jesus Christ is greater than other prophets</a:t>
            </a:r>
            <a:endParaRPr lang="en-US" dirty="0"/>
          </a:p>
          <a:p>
            <a:pPr marL="457200" indent="-457200" algn="l">
              <a:buFont typeface="Wingdings" charset="2"/>
              <a:buChar char="q"/>
            </a:pPr>
            <a:r>
              <a:rPr lang="en-US" b="1" dirty="0"/>
              <a:t>Jesus Christ is the Messiah and Son of God</a:t>
            </a:r>
            <a:endParaRPr lang="en-US" dirty="0"/>
          </a:p>
          <a:p>
            <a:pPr marL="457200" indent="-457200" algn="l">
              <a:buFont typeface="Wingdings" charset="2"/>
              <a:buChar char="q"/>
            </a:pPr>
            <a:r>
              <a:rPr lang="en-US" b="1" dirty="0"/>
              <a:t>The exalted Christ is the source and essence of all prophecy</a:t>
            </a:r>
            <a:endParaRPr lang="en-US" dirty="0"/>
          </a:p>
        </p:txBody>
      </p:sp>
      <p:sp>
        <p:nvSpPr>
          <p:cNvPr id="3" name="Title 2"/>
          <p:cNvSpPr>
            <a:spLocks noGrp="1"/>
          </p:cNvSpPr>
          <p:nvPr>
            <p:ph type="title"/>
          </p:nvPr>
        </p:nvSpPr>
        <p:spPr/>
        <p:txBody>
          <a:bodyPr/>
          <a:lstStyle/>
          <a:p>
            <a:r>
              <a:rPr lang="en-US" b="1" dirty="0"/>
              <a:t>The place of Jesus Christ in relation to other prophets</a:t>
            </a:r>
            <a:endParaRPr lang="en-US" dirty="0"/>
          </a:p>
        </p:txBody>
      </p:sp>
    </p:spTree>
    <p:extLst>
      <p:ext uri="{BB962C8B-B14F-4D97-AF65-F5344CB8AC3E}">
        <p14:creationId xmlns:p14="http://schemas.microsoft.com/office/powerpoint/2010/main" val="1355376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457200" indent="-457200" algn="l">
              <a:buFont typeface="Wingdings" charset="2"/>
              <a:buChar char="q"/>
            </a:pPr>
            <a:r>
              <a:rPr lang="en-US" b="1" dirty="0"/>
              <a:t>Jesus Christ is greater than other prophets</a:t>
            </a:r>
            <a:endParaRPr lang="en-US" dirty="0"/>
          </a:p>
          <a:p>
            <a:pPr marL="457200" indent="-457200" algn="l">
              <a:buFont typeface="Wingdings" charset="2"/>
              <a:buChar char="q"/>
            </a:pPr>
            <a:r>
              <a:rPr lang="en-US" b="1" dirty="0"/>
              <a:t>Matthew 12:41 (NIV) — 41</a:t>
            </a:r>
            <a:r>
              <a:rPr lang="en-US" dirty="0"/>
              <a:t> The men of Nineveh will stand up at the judgment with this generation and condemn it; for they repented at the preaching of Jonah, and now something greater than Jonah is here.</a:t>
            </a:r>
          </a:p>
        </p:txBody>
      </p:sp>
      <p:sp>
        <p:nvSpPr>
          <p:cNvPr id="3" name="Title 2"/>
          <p:cNvSpPr>
            <a:spLocks noGrp="1"/>
          </p:cNvSpPr>
          <p:nvPr>
            <p:ph type="title"/>
          </p:nvPr>
        </p:nvSpPr>
        <p:spPr/>
        <p:txBody>
          <a:bodyPr/>
          <a:lstStyle/>
          <a:p>
            <a:r>
              <a:rPr lang="en-US" b="1" dirty="0"/>
              <a:t>The place of Jesus Christ in relation to other prophets</a:t>
            </a:r>
            <a:endParaRPr lang="en-US" dirty="0"/>
          </a:p>
        </p:txBody>
      </p:sp>
    </p:spTree>
    <p:extLst>
      <p:ext uri="{BB962C8B-B14F-4D97-AF65-F5344CB8AC3E}">
        <p14:creationId xmlns:p14="http://schemas.microsoft.com/office/powerpoint/2010/main" val="10860221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313" y="0"/>
            <a:ext cx="8211824" cy="4047565"/>
          </a:xfrm>
        </p:spPr>
        <p:txBody>
          <a:bodyPr>
            <a:normAutofit fontScale="77500" lnSpcReduction="20000"/>
          </a:bodyPr>
          <a:lstStyle/>
          <a:p>
            <a:pPr marL="457200" indent="-457200" algn="l">
              <a:buFont typeface="Wingdings" charset="2"/>
              <a:buChar char="q"/>
            </a:pPr>
            <a:r>
              <a:rPr lang="en-US" b="1" dirty="0"/>
              <a:t>Jesus Christ is the Messiah and Son of God</a:t>
            </a:r>
            <a:endParaRPr lang="en-US" dirty="0"/>
          </a:p>
          <a:p>
            <a:pPr marL="457200" indent="-457200" algn="l">
              <a:buFont typeface="Wingdings" charset="2"/>
              <a:buChar char="q"/>
            </a:pPr>
            <a:r>
              <a:rPr lang="en-US" b="1" dirty="0"/>
              <a:t>Matthew 16:13–17 (NIV) — 13</a:t>
            </a:r>
            <a:r>
              <a:rPr lang="en-US" dirty="0"/>
              <a:t> When Jesus came to the region of Caesarea Philippi, he asked his disciples, “Who do people say the Son of Man is?” </a:t>
            </a:r>
            <a:r>
              <a:rPr lang="en-US" b="1" dirty="0"/>
              <a:t>14</a:t>
            </a:r>
            <a:r>
              <a:rPr lang="en-US" dirty="0"/>
              <a:t> They replied, “Some say John the Baptist; others say Elijah; and still others, Jeremiah or one of the prophets.” </a:t>
            </a:r>
            <a:r>
              <a:rPr lang="en-US" b="1" dirty="0"/>
              <a:t>15</a:t>
            </a:r>
            <a:r>
              <a:rPr lang="en-US" dirty="0"/>
              <a:t> “But what about you?” he asked. “Who do you say I am?” </a:t>
            </a:r>
            <a:r>
              <a:rPr lang="en-US" b="1" dirty="0"/>
              <a:t>16</a:t>
            </a:r>
            <a:r>
              <a:rPr lang="en-US" dirty="0"/>
              <a:t> Simon Peter answered, “You are the Messiah, the Son of the living God.” </a:t>
            </a:r>
            <a:r>
              <a:rPr lang="en-US" b="1" dirty="0"/>
              <a:t>17</a:t>
            </a:r>
            <a:r>
              <a:rPr lang="en-US" dirty="0"/>
              <a:t> Jesus replied, “Blessed are you, Simon son of Jonah, for this was not revealed to you by flesh and blood, but by my Father in heaven.</a:t>
            </a:r>
          </a:p>
        </p:txBody>
      </p:sp>
      <p:sp>
        <p:nvSpPr>
          <p:cNvPr id="3" name="Title 2"/>
          <p:cNvSpPr>
            <a:spLocks noGrp="1"/>
          </p:cNvSpPr>
          <p:nvPr>
            <p:ph type="title"/>
          </p:nvPr>
        </p:nvSpPr>
        <p:spPr/>
        <p:txBody>
          <a:bodyPr/>
          <a:lstStyle/>
          <a:p>
            <a:r>
              <a:rPr lang="en-US" b="1" dirty="0"/>
              <a:t>The place of Jesus Christ in relation to other prophets</a:t>
            </a:r>
            <a:endParaRPr lang="en-US" dirty="0"/>
          </a:p>
        </p:txBody>
      </p:sp>
    </p:spTree>
    <p:extLst>
      <p:ext uri="{BB962C8B-B14F-4D97-AF65-F5344CB8AC3E}">
        <p14:creationId xmlns:p14="http://schemas.microsoft.com/office/powerpoint/2010/main" val="7600978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pPr marL="457200" indent="-457200" algn="l">
              <a:buFont typeface="Wingdings" charset="2"/>
              <a:buChar char="q"/>
            </a:pPr>
            <a:r>
              <a:rPr lang="en-US" b="1" dirty="0"/>
              <a:t>The exalted Christ is the source and essence of all prophecy</a:t>
            </a:r>
            <a:endParaRPr lang="en-US" dirty="0"/>
          </a:p>
          <a:p>
            <a:pPr marL="457200" indent="-457200" algn="l">
              <a:buFont typeface="Wingdings" charset="2"/>
              <a:buChar char="q"/>
            </a:pPr>
            <a:r>
              <a:rPr lang="en-US" b="1" dirty="0"/>
              <a:t>Revelation 19:10 (NIV) — 10</a:t>
            </a:r>
            <a:r>
              <a:rPr lang="en-US" dirty="0"/>
              <a:t> At this I fell at his feet to worship him. But he said to me, “Don’t do that! I am a fellow servant with you and with your brothers and sisters who hold to the testimony of Jesus. Worship God! For it is the Spirit of prophecy who bears testimony to Jesus.”</a:t>
            </a:r>
          </a:p>
        </p:txBody>
      </p:sp>
      <p:sp>
        <p:nvSpPr>
          <p:cNvPr id="3" name="Title 2"/>
          <p:cNvSpPr>
            <a:spLocks noGrp="1"/>
          </p:cNvSpPr>
          <p:nvPr>
            <p:ph type="title"/>
          </p:nvPr>
        </p:nvSpPr>
        <p:spPr/>
        <p:txBody>
          <a:bodyPr/>
          <a:lstStyle/>
          <a:p>
            <a:r>
              <a:rPr lang="en-US" b="1" dirty="0"/>
              <a:t>The place of Jesus Christ in relation to other prophets</a:t>
            </a:r>
            <a:endParaRPr lang="en-US" dirty="0"/>
          </a:p>
        </p:txBody>
      </p:sp>
    </p:spTree>
    <p:extLst>
      <p:ext uri="{BB962C8B-B14F-4D97-AF65-F5344CB8AC3E}">
        <p14:creationId xmlns:p14="http://schemas.microsoft.com/office/powerpoint/2010/main" val="19555799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1" dirty="0" smtClean="0"/>
              <a:t>Synopsis</a:t>
            </a:r>
            <a:endParaRPr lang="en-US" dirty="0"/>
          </a:p>
          <a:p>
            <a:r>
              <a:rPr lang="en-US" dirty="0"/>
              <a:t>Jesus Christ was acclaimed as a prophet by those who witnessed his miracles and heard his teaching. They </a:t>
            </a:r>
            <a:r>
              <a:rPr lang="en-US" dirty="0" smtClean="0"/>
              <a:t>recognized </a:t>
            </a:r>
            <a:r>
              <a:rPr lang="en-US" dirty="0"/>
              <a:t>him as a bearer of the word of God, who spoke with authority concerning the nature and purposes of God.</a:t>
            </a:r>
          </a:p>
        </p:txBody>
      </p:sp>
    </p:spTree>
    <p:extLst>
      <p:ext uri="{BB962C8B-B14F-4D97-AF65-F5344CB8AC3E}">
        <p14:creationId xmlns:p14="http://schemas.microsoft.com/office/powerpoint/2010/main" val="1805632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pPr marL="457200" indent="-457200" algn="l">
              <a:buFont typeface="Wingdings" charset="2"/>
              <a:buChar char="q"/>
            </a:pPr>
            <a:r>
              <a:rPr lang="en-US" b="1" dirty="0"/>
              <a:t>Examples of those who recognized Jesus Christ as a prophet</a:t>
            </a:r>
            <a:endParaRPr lang="en-US" dirty="0"/>
          </a:p>
          <a:p>
            <a:pPr marL="457200" indent="-457200" algn="l">
              <a:buFont typeface="Wingdings" charset="2"/>
              <a:buChar char="q"/>
            </a:pPr>
            <a:r>
              <a:rPr lang="en-US" b="1" dirty="0"/>
              <a:t>Indications of Jesus Christ being a prophet</a:t>
            </a:r>
            <a:endParaRPr lang="en-US" dirty="0"/>
          </a:p>
          <a:p>
            <a:pPr marL="457200" indent="-457200" algn="l">
              <a:buFont typeface="Wingdings" charset="2"/>
              <a:buChar char="q"/>
            </a:pPr>
            <a:r>
              <a:rPr lang="en-US" b="1" dirty="0"/>
              <a:t>Jesus Christ’s own understanding of himself as a prophet</a:t>
            </a:r>
            <a:endParaRPr lang="en-US" dirty="0"/>
          </a:p>
          <a:p>
            <a:pPr marL="457200" indent="-457200" algn="l">
              <a:buFont typeface="Wingdings" charset="2"/>
              <a:buChar char="q"/>
            </a:pPr>
            <a:r>
              <a:rPr lang="en-US" b="1" dirty="0"/>
              <a:t>The place of Jesus Christ in relation to other prophets</a:t>
            </a:r>
            <a:endParaRPr lang="en-US" dirty="0"/>
          </a:p>
        </p:txBody>
      </p:sp>
    </p:spTree>
    <p:extLst>
      <p:ext uri="{BB962C8B-B14F-4D97-AF65-F5344CB8AC3E}">
        <p14:creationId xmlns:p14="http://schemas.microsoft.com/office/powerpoint/2010/main" val="4094079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1" dirty="0" smtClean="0"/>
              <a:t>Synopsis</a:t>
            </a:r>
            <a:endParaRPr lang="en-US" dirty="0"/>
          </a:p>
          <a:p>
            <a:r>
              <a:rPr lang="en-US" dirty="0"/>
              <a:t>Jesus Christ was acclaimed as a prophet by those who witnessed his miracles and heard his teaching. They </a:t>
            </a:r>
            <a:r>
              <a:rPr lang="en-US" dirty="0" smtClean="0"/>
              <a:t>recognized </a:t>
            </a:r>
            <a:r>
              <a:rPr lang="en-US" dirty="0"/>
              <a:t>him as a bearer of the word of God, who spoke with authority concerning the nature and purposes of God.</a:t>
            </a:r>
          </a:p>
        </p:txBody>
      </p:sp>
    </p:spTree>
    <p:extLst>
      <p:ext uri="{BB962C8B-B14F-4D97-AF65-F5344CB8AC3E}">
        <p14:creationId xmlns:p14="http://schemas.microsoft.com/office/powerpoint/2010/main" val="9204653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34470" y="4223882"/>
            <a:ext cx="8901953" cy="919618"/>
          </a:xfrm>
        </p:spPr>
        <p:txBody>
          <a:bodyPr anchor="ctr">
            <a:normAutofit/>
          </a:bodyPr>
          <a:lstStyle/>
          <a:p>
            <a:r>
              <a:rPr lang="en-US" sz="2400" dirty="0" smtClean="0"/>
              <a:t>The Bible provides examples for us to show that Jesus is God’s Prophet that men have been waiting for.</a:t>
            </a:r>
            <a:endParaRPr lang="en-US" sz="2400" dirty="0"/>
          </a:p>
        </p:txBody>
      </p:sp>
    </p:spTree>
    <p:extLst>
      <p:ext uri="{BB962C8B-B14F-4D97-AF65-F5344CB8AC3E}">
        <p14:creationId xmlns:p14="http://schemas.microsoft.com/office/powerpoint/2010/main" val="9609655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313" y="0"/>
            <a:ext cx="8211824" cy="4047565"/>
          </a:xfrm>
        </p:spPr>
        <p:txBody>
          <a:bodyPr>
            <a:normAutofit lnSpcReduction="10000"/>
          </a:bodyPr>
          <a:lstStyle/>
          <a:p>
            <a:pPr marL="457200" indent="-457200" algn="l">
              <a:buFont typeface="Wingdings" charset="2"/>
              <a:buChar char="q"/>
            </a:pPr>
            <a:r>
              <a:rPr lang="en-US" b="1" dirty="0"/>
              <a:t>People anticipating the coming prophet</a:t>
            </a:r>
            <a:endParaRPr lang="en-US" dirty="0"/>
          </a:p>
          <a:p>
            <a:pPr marL="457200" indent="-457200" algn="l">
              <a:buFont typeface="Wingdings" charset="2"/>
              <a:buChar char="q"/>
            </a:pPr>
            <a:r>
              <a:rPr lang="en-US" b="1" dirty="0"/>
              <a:t>A Samaritan woman</a:t>
            </a:r>
            <a:endParaRPr lang="en-US" dirty="0"/>
          </a:p>
          <a:p>
            <a:pPr marL="457200" indent="-457200" algn="l">
              <a:buFont typeface="Wingdings" charset="2"/>
              <a:buChar char="q"/>
            </a:pPr>
            <a:r>
              <a:rPr lang="en-US" b="1" dirty="0"/>
              <a:t>Witnesses of Jesus Christ’s miracles</a:t>
            </a:r>
            <a:endParaRPr lang="en-US" dirty="0"/>
          </a:p>
          <a:p>
            <a:pPr marL="457200" indent="-457200" algn="l">
              <a:buFont typeface="Wingdings" charset="2"/>
              <a:buChar char="q"/>
            </a:pPr>
            <a:r>
              <a:rPr lang="en-US" b="1" dirty="0"/>
              <a:t>The crowd as Jesus Christ approached Jerusalem</a:t>
            </a:r>
            <a:endParaRPr lang="en-US" dirty="0"/>
          </a:p>
          <a:p>
            <a:pPr marL="457200" indent="-457200" algn="l">
              <a:buFont typeface="Wingdings" charset="2"/>
              <a:buChar char="q"/>
            </a:pPr>
            <a:r>
              <a:rPr lang="en-US" b="1" dirty="0"/>
              <a:t>Two of Jesus Christ’s disciples after his death</a:t>
            </a:r>
            <a:endParaRPr lang="en-US" dirty="0"/>
          </a:p>
          <a:p>
            <a:pPr marL="457200" indent="-457200" algn="l">
              <a:buFont typeface="Wingdings" charset="2"/>
              <a:buChar char="q"/>
            </a:pPr>
            <a:r>
              <a:rPr lang="en-US" b="1" dirty="0"/>
              <a:t>The apostles Peter and Stephen</a:t>
            </a:r>
            <a:endParaRPr lang="en-US" dirty="0"/>
          </a:p>
        </p:txBody>
      </p:sp>
      <p:sp>
        <p:nvSpPr>
          <p:cNvPr id="3" name="Title 2"/>
          <p:cNvSpPr>
            <a:spLocks noGrp="1"/>
          </p:cNvSpPr>
          <p:nvPr>
            <p:ph type="title"/>
          </p:nvPr>
        </p:nvSpPr>
        <p:spPr/>
        <p:txBody>
          <a:bodyPr/>
          <a:lstStyle/>
          <a:p>
            <a:r>
              <a:rPr lang="en-US" b="1" dirty="0"/>
              <a:t>Examples of those who recognized Jesus Christ as a prophet</a:t>
            </a:r>
            <a:endParaRPr lang="en-US" dirty="0"/>
          </a:p>
        </p:txBody>
      </p:sp>
    </p:spTree>
    <p:extLst>
      <p:ext uri="{BB962C8B-B14F-4D97-AF65-F5344CB8AC3E}">
        <p14:creationId xmlns:p14="http://schemas.microsoft.com/office/powerpoint/2010/main" val="190173660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2">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2">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2">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2">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1000"/>
                                        <p:tgtEl>
                                          <p:spTgt spid="2">
                                            <p:txEl>
                                              <p:pRg st="5" end="5"/>
                                            </p:txEl>
                                          </p:spTgt>
                                        </p:tgtEl>
                                      </p:cBhvr>
                                    </p:animEffect>
                                    <p:anim calcmode="lin" valueType="num">
                                      <p:cBhvr>
                                        <p:cTn id="4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2">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fontScale="92500"/>
          </a:bodyPr>
          <a:lstStyle/>
          <a:p>
            <a:pPr marL="457200" indent="-457200" algn="l">
              <a:buFont typeface="Wingdings" charset="2"/>
              <a:buChar char="q"/>
            </a:pPr>
            <a:r>
              <a:rPr lang="en-US" b="1" dirty="0"/>
              <a:t>People anticipating the coming </a:t>
            </a:r>
            <a:r>
              <a:rPr lang="en-US" b="1" dirty="0" smtClean="0"/>
              <a:t>prophet</a:t>
            </a:r>
            <a:endParaRPr lang="en-US" dirty="0" smtClean="0"/>
          </a:p>
          <a:p>
            <a:pPr marL="457200" indent="-457200" algn="l">
              <a:buFont typeface="Wingdings" charset="2"/>
              <a:buChar char="q"/>
            </a:pPr>
            <a:r>
              <a:rPr lang="en-US" i="1" dirty="0" smtClean="0"/>
              <a:t>The reference is to the promised prophet, who, like Moses, would see God face to face </a:t>
            </a:r>
          </a:p>
          <a:p>
            <a:pPr marL="457200" indent="-457200" algn="l">
              <a:buFont typeface="Wingdings" charset="2"/>
              <a:buChar char="q"/>
            </a:pPr>
            <a:r>
              <a:rPr lang="en-US" b="1" dirty="0" smtClean="0"/>
              <a:t>John </a:t>
            </a:r>
            <a:r>
              <a:rPr lang="en-US" b="1" dirty="0"/>
              <a:t>6:14 (NIV) — 14</a:t>
            </a:r>
            <a:r>
              <a:rPr lang="en-US" dirty="0"/>
              <a:t> After the people saw the sign Jesus performed, they began to say, “Surely this is the Prophet who is to come into the world.”</a:t>
            </a:r>
          </a:p>
        </p:txBody>
      </p:sp>
      <p:sp>
        <p:nvSpPr>
          <p:cNvPr id="2" name="Title 1"/>
          <p:cNvSpPr>
            <a:spLocks noGrp="1"/>
          </p:cNvSpPr>
          <p:nvPr>
            <p:ph type="title"/>
          </p:nvPr>
        </p:nvSpPr>
        <p:spPr/>
        <p:txBody>
          <a:bodyPr>
            <a:noAutofit/>
          </a:bodyPr>
          <a:lstStyle/>
          <a:p>
            <a:r>
              <a:rPr lang="en-US" sz="2400" b="1" dirty="0"/>
              <a:t>Examples of those who recognized Jesus Christ as a </a:t>
            </a:r>
            <a:r>
              <a:rPr lang="en-US" sz="2400" b="1" dirty="0" smtClean="0"/>
              <a:t>prophet</a:t>
            </a:r>
            <a:endParaRPr lang="en-US" sz="2400" dirty="0"/>
          </a:p>
        </p:txBody>
      </p:sp>
    </p:spTree>
    <p:extLst>
      <p:ext uri="{BB962C8B-B14F-4D97-AF65-F5344CB8AC3E}">
        <p14:creationId xmlns:p14="http://schemas.microsoft.com/office/powerpoint/2010/main" val="14054839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pPr marL="457200" indent="-457200" algn="l">
              <a:buFont typeface="Wingdings" charset="2"/>
              <a:buChar char="q"/>
            </a:pPr>
            <a:r>
              <a:rPr lang="en-US" b="1" dirty="0"/>
              <a:t>A Samaritan woman</a:t>
            </a:r>
            <a:endParaRPr lang="en-US" dirty="0"/>
          </a:p>
          <a:p>
            <a:pPr marL="457200" indent="-457200" algn="l">
              <a:buFont typeface="Wingdings" charset="2"/>
              <a:buChar char="q"/>
            </a:pPr>
            <a:r>
              <a:rPr lang="en-US" b="1" dirty="0"/>
              <a:t>John 4:17–19 (NIV) — 17</a:t>
            </a:r>
            <a:r>
              <a:rPr lang="en-US" dirty="0"/>
              <a:t> “I have no husband,” she replied. Jesus said to her, “You are right when you say you have no husband. </a:t>
            </a:r>
            <a:r>
              <a:rPr lang="en-US" b="1" dirty="0"/>
              <a:t>18</a:t>
            </a:r>
            <a:r>
              <a:rPr lang="en-US" dirty="0"/>
              <a:t> The fact is, you have had five husbands, and the man you now have is not your husband. What you have just said is quite true.” </a:t>
            </a:r>
            <a:r>
              <a:rPr lang="en-US" b="1" dirty="0"/>
              <a:t>19</a:t>
            </a:r>
            <a:r>
              <a:rPr lang="en-US" dirty="0"/>
              <a:t> “Sir,” the woman said, “I can see that you are a prophet.</a:t>
            </a:r>
          </a:p>
        </p:txBody>
      </p:sp>
      <p:sp>
        <p:nvSpPr>
          <p:cNvPr id="3" name="Title 2"/>
          <p:cNvSpPr>
            <a:spLocks noGrp="1"/>
          </p:cNvSpPr>
          <p:nvPr>
            <p:ph type="title"/>
          </p:nvPr>
        </p:nvSpPr>
        <p:spPr/>
        <p:txBody>
          <a:bodyPr>
            <a:normAutofit/>
          </a:bodyPr>
          <a:lstStyle/>
          <a:p>
            <a:r>
              <a:rPr lang="en-US" sz="2400" b="1" dirty="0"/>
              <a:t>Examples of those who recognized Jesus Christ as a prophet</a:t>
            </a:r>
            <a:endParaRPr lang="en-US" sz="2400" dirty="0"/>
          </a:p>
        </p:txBody>
      </p:sp>
    </p:spTree>
    <p:extLst>
      <p:ext uri="{BB962C8B-B14F-4D97-AF65-F5344CB8AC3E}">
        <p14:creationId xmlns:p14="http://schemas.microsoft.com/office/powerpoint/2010/main" val="191679280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pPr marL="457200" indent="-457200" algn="l">
              <a:buFont typeface="Wingdings" charset="2"/>
              <a:buChar char="q"/>
            </a:pPr>
            <a:r>
              <a:rPr lang="en-US" sz="3200" b="1" dirty="0"/>
              <a:t>Witnesses of Jesus Christ’s miracles</a:t>
            </a:r>
            <a:endParaRPr lang="en-US" sz="3200" dirty="0"/>
          </a:p>
          <a:p>
            <a:pPr marL="457200" indent="-457200" algn="l">
              <a:buFont typeface="Wingdings" charset="2"/>
              <a:buChar char="q"/>
            </a:pPr>
            <a:r>
              <a:rPr lang="fi-FI" sz="3200" i="1" dirty="0"/>
              <a:t>Mt </a:t>
            </a:r>
            <a:r>
              <a:rPr lang="fi-FI" sz="3200" i="1" dirty="0" smtClean="0"/>
              <a:t>14:1–5 and </a:t>
            </a:r>
          </a:p>
          <a:p>
            <a:pPr marL="457200" indent="-457200" algn="l">
              <a:buFont typeface="Wingdings" charset="2"/>
              <a:buChar char="q"/>
            </a:pPr>
            <a:r>
              <a:rPr lang="fi-FI" sz="3200" b="1" dirty="0" smtClean="0"/>
              <a:t>Matthew </a:t>
            </a:r>
            <a:r>
              <a:rPr lang="fi-FI" sz="3200" b="1" dirty="0"/>
              <a:t>16:13–14 (NIV) — 13</a:t>
            </a:r>
            <a:r>
              <a:rPr lang="fi-FI" sz="3200" dirty="0"/>
              <a:t> </a:t>
            </a:r>
            <a:r>
              <a:rPr lang="fi-FI" sz="3200" dirty="0" err="1"/>
              <a:t>When</a:t>
            </a:r>
            <a:r>
              <a:rPr lang="fi-FI" sz="3200" dirty="0"/>
              <a:t> Jesus </a:t>
            </a:r>
            <a:r>
              <a:rPr lang="fi-FI" sz="3200" dirty="0" err="1"/>
              <a:t>came</a:t>
            </a:r>
            <a:r>
              <a:rPr lang="fi-FI" sz="3200" dirty="0"/>
              <a:t> to </a:t>
            </a:r>
            <a:r>
              <a:rPr lang="fi-FI" sz="3200" dirty="0" err="1"/>
              <a:t>the</a:t>
            </a:r>
            <a:r>
              <a:rPr lang="fi-FI" sz="3200" dirty="0"/>
              <a:t> </a:t>
            </a:r>
            <a:r>
              <a:rPr lang="fi-FI" sz="3200" dirty="0" err="1"/>
              <a:t>region</a:t>
            </a:r>
            <a:r>
              <a:rPr lang="fi-FI" sz="3200" dirty="0"/>
              <a:t> of </a:t>
            </a:r>
            <a:r>
              <a:rPr lang="fi-FI" sz="3200" dirty="0" err="1"/>
              <a:t>Caesarea</a:t>
            </a:r>
            <a:r>
              <a:rPr lang="fi-FI" sz="3200" dirty="0"/>
              <a:t> </a:t>
            </a:r>
            <a:r>
              <a:rPr lang="fi-FI" sz="3200" dirty="0" err="1"/>
              <a:t>Philippi</a:t>
            </a:r>
            <a:r>
              <a:rPr lang="fi-FI" sz="3200" dirty="0"/>
              <a:t>, he </a:t>
            </a:r>
            <a:r>
              <a:rPr lang="fi-FI" sz="3200" dirty="0" err="1"/>
              <a:t>asked</a:t>
            </a:r>
            <a:r>
              <a:rPr lang="fi-FI" sz="3200" dirty="0"/>
              <a:t> </a:t>
            </a:r>
            <a:r>
              <a:rPr lang="fi-FI" sz="3200" dirty="0" err="1"/>
              <a:t>his</a:t>
            </a:r>
            <a:r>
              <a:rPr lang="fi-FI" sz="3200" dirty="0"/>
              <a:t> </a:t>
            </a:r>
            <a:r>
              <a:rPr lang="fi-FI" sz="3200" dirty="0" err="1"/>
              <a:t>disciples</a:t>
            </a:r>
            <a:r>
              <a:rPr lang="fi-FI" sz="3200" dirty="0"/>
              <a:t>, “</a:t>
            </a:r>
            <a:r>
              <a:rPr lang="fi-FI" sz="3200" dirty="0" err="1"/>
              <a:t>Who</a:t>
            </a:r>
            <a:r>
              <a:rPr lang="fi-FI" sz="3200" dirty="0"/>
              <a:t> </a:t>
            </a:r>
            <a:r>
              <a:rPr lang="fi-FI" sz="3200" dirty="0" err="1"/>
              <a:t>do</a:t>
            </a:r>
            <a:r>
              <a:rPr lang="fi-FI" sz="3200" dirty="0"/>
              <a:t> </a:t>
            </a:r>
            <a:r>
              <a:rPr lang="fi-FI" sz="3200" dirty="0" err="1"/>
              <a:t>people</a:t>
            </a:r>
            <a:r>
              <a:rPr lang="fi-FI" sz="3200" dirty="0"/>
              <a:t> </a:t>
            </a:r>
            <a:r>
              <a:rPr lang="fi-FI" sz="3200" dirty="0" err="1"/>
              <a:t>say</a:t>
            </a:r>
            <a:r>
              <a:rPr lang="fi-FI" sz="3200" dirty="0"/>
              <a:t> </a:t>
            </a:r>
            <a:r>
              <a:rPr lang="fi-FI" sz="3200" dirty="0" err="1"/>
              <a:t>the</a:t>
            </a:r>
            <a:r>
              <a:rPr lang="fi-FI" sz="3200" dirty="0"/>
              <a:t> </a:t>
            </a:r>
            <a:r>
              <a:rPr lang="fi-FI" sz="3200" dirty="0" err="1"/>
              <a:t>Son</a:t>
            </a:r>
            <a:r>
              <a:rPr lang="fi-FI" sz="3200" dirty="0"/>
              <a:t> of Man is?” </a:t>
            </a:r>
            <a:r>
              <a:rPr lang="fi-FI" sz="3200" b="1" dirty="0"/>
              <a:t>14</a:t>
            </a:r>
            <a:r>
              <a:rPr lang="fi-FI" sz="3200" dirty="0"/>
              <a:t> </a:t>
            </a:r>
            <a:r>
              <a:rPr lang="fi-FI" sz="3200" dirty="0" err="1"/>
              <a:t>They</a:t>
            </a:r>
            <a:r>
              <a:rPr lang="fi-FI" sz="3200" dirty="0"/>
              <a:t> </a:t>
            </a:r>
            <a:r>
              <a:rPr lang="fi-FI" sz="3200" dirty="0" err="1"/>
              <a:t>replied</a:t>
            </a:r>
            <a:r>
              <a:rPr lang="fi-FI" sz="3200" dirty="0"/>
              <a:t>, “</a:t>
            </a:r>
            <a:r>
              <a:rPr lang="fi-FI" sz="3200" dirty="0" err="1"/>
              <a:t>Some</a:t>
            </a:r>
            <a:r>
              <a:rPr lang="fi-FI" sz="3200" dirty="0"/>
              <a:t> </a:t>
            </a:r>
            <a:r>
              <a:rPr lang="fi-FI" sz="3200" dirty="0" err="1"/>
              <a:t>say</a:t>
            </a:r>
            <a:r>
              <a:rPr lang="fi-FI" sz="3200" dirty="0"/>
              <a:t> John </a:t>
            </a:r>
            <a:r>
              <a:rPr lang="fi-FI" sz="3200" dirty="0" err="1"/>
              <a:t>the</a:t>
            </a:r>
            <a:r>
              <a:rPr lang="fi-FI" sz="3200" dirty="0"/>
              <a:t> </a:t>
            </a:r>
            <a:r>
              <a:rPr lang="fi-FI" sz="3200" dirty="0" err="1"/>
              <a:t>Baptist</a:t>
            </a:r>
            <a:r>
              <a:rPr lang="fi-FI" sz="3200" dirty="0"/>
              <a:t>; </a:t>
            </a:r>
            <a:r>
              <a:rPr lang="fi-FI" sz="3200" dirty="0" err="1"/>
              <a:t>others</a:t>
            </a:r>
            <a:r>
              <a:rPr lang="fi-FI" sz="3200" dirty="0"/>
              <a:t> </a:t>
            </a:r>
            <a:r>
              <a:rPr lang="fi-FI" sz="3200" dirty="0" err="1"/>
              <a:t>say</a:t>
            </a:r>
            <a:r>
              <a:rPr lang="fi-FI" sz="3200" dirty="0"/>
              <a:t> </a:t>
            </a:r>
            <a:r>
              <a:rPr lang="fi-FI" sz="3200" dirty="0" err="1"/>
              <a:t>Elijah</a:t>
            </a:r>
            <a:r>
              <a:rPr lang="fi-FI" sz="3200" dirty="0"/>
              <a:t>; and </a:t>
            </a:r>
            <a:r>
              <a:rPr lang="fi-FI" sz="3200" dirty="0" err="1"/>
              <a:t>still</a:t>
            </a:r>
            <a:r>
              <a:rPr lang="fi-FI" sz="3200" dirty="0"/>
              <a:t> </a:t>
            </a:r>
            <a:r>
              <a:rPr lang="fi-FI" sz="3200" dirty="0" err="1"/>
              <a:t>others</a:t>
            </a:r>
            <a:r>
              <a:rPr lang="fi-FI" sz="3200" dirty="0"/>
              <a:t>, </a:t>
            </a:r>
            <a:r>
              <a:rPr lang="fi-FI" sz="3200" dirty="0" err="1"/>
              <a:t>Jeremiah</a:t>
            </a:r>
            <a:r>
              <a:rPr lang="fi-FI" sz="3200" dirty="0"/>
              <a:t> </a:t>
            </a:r>
            <a:r>
              <a:rPr lang="fi-FI" sz="3200" dirty="0" err="1"/>
              <a:t>or</a:t>
            </a:r>
            <a:r>
              <a:rPr lang="fi-FI" sz="3200" dirty="0"/>
              <a:t> </a:t>
            </a:r>
            <a:r>
              <a:rPr lang="fi-FI" sz="3200" dirty="0" err="1"/>
              <a:t>one</a:t>
            </a:r>
            <a:r>
              <a:rPr lang="fi-FI" sz="3200" dirty="0"/>
              <a:t> of </a:t>
            </a:r>
            <a:r>
              <a:rPr lang="fi-FI" sz="3200" dirty="0" err="1"/>
              <a:t>the</a:t>
            </a:r>
            <a:r>
              <a:rPr lang="fi-FI" sz="3200" dirty="0"/>
              <a:t> </a:t>
            </a:r>
            <a:r>
              <a:rPr lang="fi-FI" sz="3200" dirty="0" err="1"/>
              <a:t>prophets</a:t>
            </a:r>
            <a:r>
              <a:rPr lang="fi-FI" sz="3200" dirty="0"/>
              <a:t>.”</a:t>
            </a:r>
            <a:endParaRPr lang="en-US" dirty="0"/>
          </a:p>
        </p:txBody>
      </p:sp>
      <p:sp>
        <p:nvSpPr>
          <p:cNvPr id="3" name="Title 2"/>
          <p:cNvSpPr>
            <a:spLocks noGrp="1"/>
          </p:cNvSpPr>
          <p:nvPr>
            <p:ph type="title"/>
          </p:nvPr>
        </p:nvSpPr>
        <p:spPr/>
        <p:txBody>
          <a:bodyPr/>
          <a:lstStyle/>
          <a:p>
            <a:r>
              <a:rPr lang="en-US" b="1" dirty="0"/>
              <a:t>Examples of those who recognized Jesus Christ as a prophet</a:t>
            </a:r>
            <a:endParaRPr lang="en-US" dirty="0"/>
          </a:p>
        </p:txBody>
      </p:sp>
    </p:spTree>
    <p:extLst>
      <p:ext uri="{BB962C8B-B14F-4D97-AF65-F5344CB8AC3E}">
        <p14:creationId xmlns:p14="http://schemas.microsoft.com/office/powerpoint/2010/main" val="17570167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2">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000"/>
                                        <p:tgtEl>
                                          <p:spTgt spid="2">
                                            <p:txEl>
                                              <p:pRg st="1" end="1"/>
                                            </p:txEl>
                                          </p:spTgt>
                                        </p:tgtEl>
                                      </p:cBhvr>
                                    </p:animEffect>
                                    <p:anim calcmode="lin" valueType="num">
                                      <p:cBhvr>
                                        <p:cTn id="16"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2">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2">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2">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pPr marL="457200" indent="-457200" algn="l">
              <a:buFont typeface="Wingdings" charset="2"/>
              <a:buChar char="q"/>
            </a:pPr>
            <a:r>
              <a:rPr lang="en-US" sz="3200" b="1" dirty="0"/>
              <a:t>The crowd as Jesus Christ approached Jerusalem</a:t>
            </a:r>
            <a:endParaRPr lang="en-US" sz="3200" dirty="0"/>
          </a:p>
          <a:p>
            <a:pPr algn="l"/>
            <a:r>
              <a:rPr lang="fi-FI" sz="3200" b="1" dirty="0" smtClean="0"/>
              <a:t>Matthew </a:t>
            </a:r>
            <a:r>
              <a:rPr lang="fi-FI" sz="3200" b="1" dirty="0"/>
              <a:t>21:10–11 (NIV) — 10</a:t>
            </a:r>
            <a:r>
              <a:rPr lang="fi-FI" sz="3200" dirty="0"/>
              <a:t> </a:t>
            </a:r>
            <a:r>
              <a:rPr lang="fi-FI" sz="3200" dirty="0" err="1"/>
              <a:t>When</a:t>
            </a:r>
            <a:r>
              <a:rPr lang="fi-FI" sz="3200" dirty="0"/>
              <a:t> Jesus </a:t>
            </a:r>
            <a:r>
              <a:rPr lang="fi-FI" sz="3200" dirty="0" err="1"/>
              <a:t>entered</a:t>
            </a:r>
            <a:r>
              <a:rPr lang="fi-FI" sz="3200" dirty="0"/>
              <a:t> Jerusalem, </a:t>
            </a:r>
            <a:r>
              <a:rPr lang="fi-FI" sz="3200" dirty="0" err="1"/>
              <a:t>the</a:t>
            </a:r>
            <a:r>
              <a:rPr lang="fi-FI" sz="3200" dirty="0"/>
              <a:t> </a:t>
            </a:r>
            <a:r>
              <a:rPr lang="fi-FI" sz="3200" dirty="0" err="1"/>
              <a:t>whole</a:t>
            </a:r>
            <a:r>
              <a:rPr lang="fi-FI" sz="3200" dirty="0"/>
              <a:t> city </a:t>
            </a:r>
            <a:r>
              <a:rPr lang="fi-FI" sz="3200" dirty="0" err="1"/>
              <a:t>was</a:t>
            </a:r>
            <a:r>
              <a:rPr lang="fi-FI" sz="3200" dirty="0"/>
              <a:t> </a:t>
            </a:r>
            <a:r>
              <a:rPr lang="fi-FI" sz="3200" dirty="0" err="1"/>
              <a:t>stirred</a:t>
            </a:r>
            <a:r>
              <a:rPr lang="fi-FI" sz="3200" dirty="0"/>
              <a:t> and </a:t>
            </a:r>
            <a:r>
              <a:rPr lang="fi-FI" sz="3200" dirty="0" err="1"/>
              <a:t>asked</a:t>
            </a:r>
            <a:r>
              <a:rPr lang="fi-FI" sz="3200" dirty="0"/>
              <a:t>, “</a:t>
            </a:r>
            <a:r>
              <a:rPr lang="fi-FI" sz="3200" dirty="0" err="1"/>
              <a:t>Who</a:t>
            </a:r>
            <a:r>
              <a:rPr lang="fi-FI" sz="3200" dirty="0"/>
              <a:t> is </a:t>
            </a:r>
            <a:r>
              <a:rPr lang="fi-FI" sz="3200" dirty="0" err="1"/>
              <a:t>this</a:t>
            </a:r>
            <a:r>
              <a:rPr lang="fi-FI" sz="3200" dirty="0"/>
              <a:t>?” </a:t>
            </a:r>
            <a:r>
              <a:rPr lang="fi-FI" sz="3200" b="1" dirty="0"/>
              <a:t>11</a:t>
            </a:r>
            <a:r>
              <a:rPr lang="fi-FI" sz="3200" dirty="0"/>
              <a:t> </a:t>
            </a:r>
            <a:r>
              <a:rPr lang="fi-FI" sz="3200" dirty="0" err="1"/>
              <a:t>The</a:t>
            </a:r>
            <a:r>
              <a:rPr lang="fi-FI" sz="3200" dirty="0"/>
              <a:t> </a:t>
            </a:r>
            <a:r>
              <a:rPr lang="fi-FI" sz="3200" dirty="0" err="1"/>
              <a:t>crowds</a:t>
            </a:r>
            <a:r>
              <a:rPr lang="fi-FI" sz="3200" dirty="0"/>
              <a:t> </a:t>
            </a:r>
            <a:r>
              <a:rPr lang="fi-FI" sz="3200" dirty="0" err="1"/>
              <a:t>answered</a:t>
            </a:r>
            <a:r>
              <a:rPr lang="fi-FI" sz="3200" dirty="0"/>
              <a:t>, “</a:t>
            </a:r>
            <a:r>
              <a:rPr lang="fi-FI" sz="3200" dirty="0" err="1"/>
              <a:t>This</a:t>
            </a:r>
            <a:r>
              <a:rPr lang="fi-FI" sz="3200" dirty="0"/>
              <a:t> is Jesus, </a:t>
            </a:r>
            <a:r>
              <a:rPr lang="fi-FI" sz="3200" dirty="0" err="1"/>
              <a:t>the</a:t>
            </a:r>
            <a:r>
              <a:rPr lang="fi-FI" sz="3200" dirty="0"/>
              <a:t> </a:t>
            </a:r>
            <a:r>
              <a:rPr lang="fi-FI" sz="3200" dirty="0" err="1"/>
              <a:t>prophet</a:t>
            </a:r>
            <a:r>
              <a:rPr lang="fi-FI" sz="3200" dirty="0"/>
              <a:t> </a:t>
            </a:r>
            <a:r>
              <a:rPr lang="fi-FI" sz="3200" dirty="0" err="1"/>
              <a:t>from</a:t>
            </a:r>
            <a:r>
              <a:rPr lang="fi-FI" sz="3200" dirty="0"/>
              <a:t> </a:t>
            </a:r>
            <a:r>
              <a:rPr lang="fi-FI" sz="3200" dirty="0" err="1"/>
              <a:t>Nazareth</a:t>
            </a:r>
            <a:r>
              <a:rPr lang="fi-FI" sz="3200" dirty="0"/>
              <a:t> in </a:t>
            </a:r>
            <a:r>
              <a:rPr lang="fi-FI" sz="3200" dirty="0" err="1"/>
              <a:t>Galilee</a:t>
            </a:r>
            <a:r>
              <a:rPr lang="fi-FI" sz="3200" dirty="0" smtClean="0"/>
              <a:t>.”</a:t>
            </a:r>
            <a:endParaRPr lang="fi-FI" sz="3200" dirty="0"/>
          </a:p>
        </p:txBody>
      </p:sp>
      <p:sp>
        <p:nvSpPr>
          <p:cNvPr id="3" name="Title 2"/>
          <p:cNvSpPr>
            <a:spLocks noGrp="1"/>
          </p:cNvSpPr>
          <p:nvPr>
            <p:ph type="title"/>
          </p:nvPr>
        </p:nvSpPr>
        <p:spPr/>
        <p:txBody>
          <a:bodyPr/>
          <a:lstStyle/>
          <a:p>
            <a:r>
              <a:rPr lang="en-US" b="1" dirty="0"/>
              <a:t>Examples of those who recognized Jesus Christ as a prophet</a:t>
            </a:r>
            <a:endParaRPr lang="en-US" dirty="0"/>
          </a:p>
        </p:txBody>
      </p:sp>
    </p:spTree>
    <p:extLst>
      <p:ext uri="{BB962C8B-B14F-4D97-AF65-F5344CB8AC3E}">
        <p14:creationId xmlns:p14="http://schemas.microsoft.com/office/powerpoint/2010/main" val="12391297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Black .thmx</Template>
  <TotalTime>456</TotalTime>
  <Words>4910</Words>
  <Application>Microsoft Macintosh PowerPoint</Application>
  <PresentationFormat>On-screen Show (16:9)</PresentationFormat>
  <Paragraphs>176</Paragraphs>
  <Slides>29</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Adelle-Regular</vt:lpstr>
      <vt:lpstr>Apple Chancery</vt:lpstr>
      <vt:lpstr>Calibri</vt:lpstr>
      <vt:lpstr>Trebuchet MS</vt:lpstr>
      <vt:lpstr>Wingdings</vt:lpstr>
      <vt:lpstr>Arial</vt:lpstr>
      <vt:lpstr>Default</vt:lpstr>
      <vt:lpstr>PowerPoint Presentation</vt:lpstr>
      <vt:lpstr>PowerPoint Presentation</vt:lpstr>
      <vt:lpstr>PowerPoint Presentation</vt:lpstr>
      <vt:lpstr>PowerPoint Presentation</vt:lpstr>
      <vt:lpstr>Examples of those who recognized Jesus Christ as a prophet</vt:lpstr>
      <vt:lpstr>Examples of those who recognized Jesus Christ as a prophet</vt:lpstr>
      <vt:lpstr>Examples of those who recognized Jesus Christ as a prophet</vt:lpstr>
      <vt:lpstr>Examples of those who recognized Jesus Christ as a prophet</vt:lpstr>
      <vt:lpstr>Examples of those who recognized Jesus Christ as a prophet</vt:lpstr>
      <vt:lpstr>Examples of those who recognized Jesus Christ as a prophet</vt:lpstr>
      <vt:lpstr>Examples of those who recognized Jesus Christ as a prophet</vt:lpstr>
      <vt:lpstr>PowerPoint Presentation</vt:lpstr>
      <vt:lpstr>Indications of Jesus Christ being a prophet</vt:lpstr>
      <vt:lpstr>Indications of Jesus Christ being a prophet</vt:lpstr>
      <vt:lpstr>Indications of Jesus Christ being a prophet</vt:lpstr>
      <vt:lpstr>Indications of Jesus Christ being a prophet</vt:lpstr>
      <vt:lpstr>Indications of Jesus Christ being a prophet</vt:lpstr>
      <vt:lpstr>PowerPoint Presentation</vt:lpstr>
      <vt:lpstr>Jesus Christ’s own understanding of himself as a prophet</vt:lpstr>
      <vt:lpstr>Jesus Christ’s own understanding of himself as a prophet</vt:lpstr>
      <vt:lpstr>Jesus Christ’s own understanding of himself as a prophet</vt:lpstr>
      <vt:lpstr>Jesus Christ’s own understanding of himself as a prophet</vt:lpstr>
      <vt:lpstr>PowerPoint Presentation</vt:lpstr>
      <vt:lpstr>The place of Jesus Christ in relation to other prophets</vt:lpstr>
      <vt:lpstr>The place of Jesus Christ in relation to other prophets</vt:lpstr>
      <vt:lpstr>The place of Jesus Christ in relation to other prophets</vt:lpstr>
      <vt:lpstr>The place of Jesus Christ in relation to other prophets</vt:lpstr>
      <vt:lpstr>PowerPoint Presentation</vt:lpstr>
      <vt:lpstr>PowerPoint Presentation</vt:lpstr>
    </vt:vector>
  </TitlesOfParts>
  <Company>RT Creative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Barry Johnson</cp:lastModifiedBy>
  <cp:revision>33</cp:revision>
  <dcterms:created xsi:type="dcterms:W3CDTF">2014-03-26T14:03:34Z</dcterms:created>
  <dcterms:modified xsi:type="dcterms:W3CDTF">2016-04-18T23:06:09Z</dcterms:modified>
</cp:coreProperties>
</file>