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544"/>
  </p:normalViewPr>
  <p:slideViewPr>
    <p:cSldViewPr snapToGrid="0">
      <p:cViewPr varScale="1">
        <p:scale>
          <a:sx n="37" d="100"/>
          <a:sy n="37" d="100"/>
        </p:scale>
        <p:origin x="26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ef.ly/logosref/Bible.Am3.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f.ly/logosref/Bible.2Co5.18"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ref.ly/logosref/Bible.Pr22.24" TargetMode="External"/><Relationship Id="rId4" Type="http://schemas.openxmlformats.org/officeDocument/2006/relationships/hyperlink" Target="https://ref.ly/logosref/Bible.1Co15.33"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ref.ly/logosref/Bible.Eph4.32" TargetMode="External"/><Relationship Id="rId3" Type="http://schemas.openxmlformats.org/officeDocument/2006/relationships/hyperlink" Target="https://ref.ly/logosref/Bible.Da9.9" TargetMode="External"/><Relationship Id="rId7" Type="http://schemas.openxmlformats.org/officeDocument/2006/relationships/hyperlink" Target="https://ref.ly/logosref/Bible.Is53.6"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ref.ly/logosref/Bible.Ps103.12" TargetMode="External"/><Relationship Id="rId5" Type="http://schemas.openxmlformats.org/officeDocument/2006/relationships/hyperlink" Target="https://ref.ly/logosref/Bible.Ps103.10" TargetMode="External"/><Relationship Id="rId4" Type="http://schemas.openxmlformats.org/officeDocument/2006/relationships/hyperlink" Target="https://ref.ly/logosref/Bible.Ps103.8"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f.ly/logosref/Bible.Ge37-45"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ref.ly/logosref/Bible.Ro8.28" TargetMode="External"/><Relationship Id="rId4" Type="http://schemas.openxmlformats.org/officeDocument/2006/relationships/hyperlink" Target="https://ref.ly/logosref/Bible.Ge45.5-8"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f.ly/logosref/Bible.1Pe2.19-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endParaRPr/>
          </a:p>
          <a:p>
            <a:r>
              <a:t>“If your brother sins, rebuke him, and if he repents, forgive him. If he sins against you seven times in a day, and seven times comes back to you and says, ‘I repent,’ forgive him.”</a:t>
            </a:r>
          </a:p>
          <a:p>
            <a:r>
              <a:t>(Luke 17:3–4)</a:t>
            </a:r>
          </a:p>
          <a:p>
            <a:endParaRPr/>
          </a:p>
          <a:p>
            <a:endParaRPr/>
          </a:p>
          <a:p>
            <a:pPr>
              <a:defRPr sz="800"/>
            </a:pPr>
            <a:r>
              <a:t>June Hunt, Biblical Counseling Keys on Forgiveness: The Freedom to Let Go (Dallas, TX: Hope For The Heart, 2008), 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endParaRPr/>
          </a:p>
          <a:p>
            <a:r>
              <a:t>  QUESTION: “What can I do when I don’t feel like forgiving?”</a:t>
            </a:r>
          </a:p>
          <a:p>
            <a:r>
              <a:t>  ANSWER: Whenever you don’t feel like doing something you should do, examine your </a:t>
            </a:r>
            <a:r>
              <a:rPr u="sng"/>
              <a:t>thoughts</a:t>
            </a:r>
            <a:r>
              <a:t>. While you can’t control what your offenders do, you can control your thinking about your offenders. God gives us much counsel about what we should sift out from our thinking. Imagine that the Bible is a “thought-sifter”—a tool that helps us sift the thoughts that should not go into our minds. Evaluate your thoughts about those who offend you. Remember: Your </a:t>
            </a:r>
            <a:r>
              <a:rPr u="sng"/>
              <a:t>thoughts</a:t>
            </a:r>
            <a:r>
              <a:t> produce your feelings. Do your thoughts naturally flow through “the thought-sifter” in Scripture below? If not, catch them before they pass through and sift them out! When you carefully choose what you will dwell on, your emotions will begin to line up, and you will gradually even feel like forgiving.</a:t>
            </a:r>
          </a:p>
          <a:p>
            <a:endParaRPr/>
          </a:p>
          <a:p>
            <a:r>
              <a:t>“Whatever is true, whatever is noble, whatever is right, whatever is pure, whatever is lovely, whatever is admirable—if anything is excellent or praiseworthy—think about such things.”</a:t>
            </a:r>
          </a:p>
          <a:p>
            <a:r>
              <a:t>(Philippians 4:8)</a:t>
            </a:r>
          </a:p>
          <a:p>
            <a:endParaRPr/>
          </a:p>
          <a:p>
            <a:pPr>
              <a:defRPr sz="800"/>
            </a:pPr>
            <a:r>
              <a:t>June Hunt, Biblical Counseling Keys on Forgiveness: The Freedom to Let Go (Dallas, TX: Hope For The Heart, 2008), 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gn="l" rtl="0"/>
            <a:r>
              <a:rPr lang="en-US" b="1" i="0" u="none" strike="noStrike" dirty="0">
                <a:solidFill>
                  <a:srgbClr val="000000"/>
                </a:solidFill>
                <a:effectLst/>
              </a:rPr>
              <a:t>D. Is Forgiveness the Same as Reconciliation?</a:t>
            </a:r>
          </a:p>
          <a:p>
            <a:pPr algn="just" rtl="0"/>
            <a:r>
              <a:rPr lang="en-US" b="0" i="0" u="none" strike="noStrike" dirty="0">
                <a:solidFill>
                  <a:srgbClr val="000000"/>
                </a:solidFill>
                <a:effectLst/>
              </a:rPr>
              <a:t>No. Forgiveness is not the same as reconciliation. Forgiveness focuses on the offense, whereas reconciliation focuses on the relationship. Forgiveness requires no relationship. However, reconciliation requires a relationship in which two people, in agreement, walk together toward the same goal. The Bible says,</a:t>
            </a:r>
          </a:p>
          <a:p>
            <a:pPr algn="ctr" rtl="0"/>
            <a:r>
              <a:rPr lang="en-US" b="0" i="1" u="none" strike="noStrike" dirty="0">
                <a:solidFill>
                  <a:srgbClr val="000000"/>
                </a:solidFill>
                <a:effectLst/>
              </a:rPr>
              <a:t>“Do two walk together unless they have agreed to do so?”</a:t>
            </a:r>
            <a:endParaRPr lang="en-US" b="0" i="0" u="none" strike="noStrike" dirty="0">
              <a:solidFill>
                <a:srgbClr val="000000"/>
              </a:solidFill>
              <a:effectLst/>
            </a:endParaRPr>
          </a:p>
          <a:p>
            <a:pPr algn="ctr"/>
            <a:r>
              <a:rPr lang="en-US" b="0" i="0" u="none" strike="noStrike" dirty="0">
                <a:solidFill>
                  <a:srgbClr val="000000"/>
                </a:solidFill>
                <a:effectLst/>
              </a:rPr>
              <a:t>(</a:t>
            </a:r>
            <a:r>
              <a:rPr lang="en-US" b="0" i="0" u="sng" strike="noStrike" dirty="0">
                <a:solidFill>
                  <a:srgbClr val="000000"/>
                </a:solidFill>
                <a:effectLst/>
                <a:hlinkClick r:id="rId3"/>
              </a:rPr>
              <a:t>Amos 3:3</a:t>
            </a:r>
            <a:r>
              <a:rPr lang="en-US" b="0" i="0" u="none" strike="noStrike" dirty="0">
                <a:solidFill>
                  <a:srgbClr val="000000"/>
                </a:solidFill>
                <a:effectLst/>
              </a:rPr>
              <a:t>)</a:t>
            </a:r>
          </a:p>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can take place with only </a:t>
            </a:r>
            <a:r>
              <a:rPr lang="en-US" b="0" i="0" u="sng" strike="noStrike" dirty="0">
                <a:solidFill>
                  <a:srgbClr val="000000"/>
                </a:solidFill>
                <a:effectLst/>
              </a:rPr>
              <a:t>one</a:t>
            </a:r>
            <a:r>
              <a:rPr lang="en-US" b="0" i="0" u="none" strike="noStrike" dirty="0">
                <a:solidFill>
                  <a:srgbClr val="000000"/>
                </a:solidFill>
                <a:effectLst/>
              </a:rPr>
              <a:t> person.</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requires at least </a:t>
            </a:r>
            <a:r>
              <a:rPr lang="en-US" b="1" i="0" u="sng" strike="noStrike" dirty="0">
                <a:solidFill>
                  <a:srgbClr val="000000"/>
                </a:solidFill>
                <a:effectLst/>
              </a:rPr>
              <a:t>two</a:t>
            </a:r>
            <a:r>
              <a:rPr lang="en-US" b="0" i="0" u="none" strike="noStrike" dirty="0">
                <a:solidFill>
                  <a:srgbClr val="000000"/>
                </a:solidFill>
                <a:effectLst/>
              </a:rPr>
              <a:t> persons.</a:t>
            </a:r>
          </a:p>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is directed </a:t>
            </a:r>
            <a:r>
              <a:rPr lang="en-US" b="1" i="0" u="sng" strike="noStrike" dirty="0">
                <a:solidFill>
                  <a:srgbClr val="000000"/>
                </a:solidFill>
                <a:effectLst/>
              </a:rPr>
              <a:t>one</a:t>
            </a:r>
            <a:r>
              <a:rPr lang="en-US" b="0" i="0" u="none" strike="noStrike" dirty="0">
                <a:solidFill>
                  <a:srgbClr val="000000"/>
                </a:solidFill>
                <a:effectLst/>
              </a:rPr>
              <a:t> way.</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is reciprocal … occurring in </a:t>
            </a:r>
            <a:r>
              <a:rPr lang="en-US" b="1" i="0" u="sng" strike="noStrike" dirty="0">
                <a:solidFill>
                  <a:srgbClr val="000000"/>
                </a:solidFill>
                <a:effectLst/>
              </a:rPr>
              <a:t>two</a:t>
            </a:r>
            <a:r>
              <a:rPr lang="en-US" b="0" i="0" u="none" strike="noStrike" dirty="0">
                <a:solidFill>
                  <a:srgbClr val="000000"/>
                </a:solidFill>
                <a:effectLst/>
              </a:rPr>
              <a:t> ways.</a:t>
            </a:r>
          </a:p>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is a decision to </a:t>
            </a:r>
            <a:r>
              <a:rPr lang="en-US" b="1" i="0" u="sng" strike="noStrike" dirty="0">
                <a:solidFill>
                  <a:srgbClr val="000000"/>
                </a:solidFill>
                <a:effectLst/>
              </a:rPr>
              <a:t>release</a:t>
            </a:r>
            <a:r>
              <a:rPr lang="en-US" b="0" i="0" u="none" strike="noStrike" dirty="0">
                <a:solidFill>
                  <a:srgbClr val="000000"/>
                </a:solidFill>
                <a:effectLst/>
              </a:rPr>
              <a:t> the offender.</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is the effort to </a:t>
            </a:r>
            <a:r>
              <a:rPr lang="en-US" b="1" i="0" u="sng" strike="noStrike" dirty="0">
                <a:solidFill>
                  <a:srgbClr val="000000"/>
                </a:solidFill>
                <a:effectLst/>
              </a:rPr>
              <a:t>rejoin</a:t>
            </a:r>
            <a:r>
              <a:rPr lang="en-US" b="0" i="0" u="none" strike="noStrike" dirty="0">
                <a:solidFill>
                  <a:srgbClr val="000000"/>
                </a:solidFill>
                <a:effectLst/>
              </a:rPr>
              <a:t> the offender.</a:t>
            </a:r>
          </a:p>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involves a change in </a:t>
            </a:r>
            <a:r>
              <a:rPr lang="en-US" b="1" i="0" u="sng" strike="noStrike" dirty="0">
                <a:solidFill>
                  <a:srgbClr val="000000"/>
                </a:solidFill>
                <a:effectLst/>
              </a:rPr>
              <a:t>thinking</a:t>
            </a:r>
            <a:r>
              <a:rPr lang="en-US" b="0" i="0" u="none" strike="noStrike" dirty="0">
                <a:solidFill>
                  <a:srgbClr val="000000"/>
                </a:solidFill>
                <a:effectLst/>
              </a:rPr>
              <a:t> about the offender.</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involves a change in </a:t>
            </a:r>
            <a:r>
              <a:rPr lang="en-US" b="1" i="0" u="sng" strike="noStrike" dirty="0">
                <a:solidFill>
                  <a:srgbClr val="000000"/>
                </a:solidFill>
                <a:effectLst/>
              </a:rPr>
              <a:t>behavior</a:t>
            </a:r>
            <a:r>
              <a:rPr lang="en-US" b="0" i="0" u="none" strike="noStrike" dirty="0">
                <a:solidFill>
                  <a:srgbClr val="000000"/>
                </a:solidFill>
                <a:effectLst/>
              </a:rPr>
              <a:t> by the offender.</a:t>
            </a:r>
          </a:p>
          <a:p>
            <a:endParaRPr dirty="0"/>
          </a:p>
        </p:txBody>
      </p:sp>
    </p:spTree>
    <p:extLst>
      <p:ext uri="{BB962C8B-B14F-4D97-AF65-F5344CB8AC3E}">
        <p14:creationId xmlns:p14="http://schemas.microsoft.com/office/powerpoint/2010/main" val="96728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is a free gift to the one who has </a:t>
            </a:r>
            <a:r>
              <a:rPr lang="en-US" b="1" i="0" u="sng" strike="noStrike" dirty="0">
                <a:solidFill>
                  <a:srgbClr val="000000"/>
                </a:solidFill>
                <a:effectLst/>
              </a:rPr>
              <a:t>broken</a:t>
            </a:r>
            <a:r>
              <a:rPr lang="en-US" b="0" i="0" u="none" strike="noStrike" dirty="0">
                <a:solidFill>
                  <a:srgbClr val="000000"/>
                </a:solidFill>
                <a:effectLst/>
              </a:rPr>
              <a:t> trust.</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is a restored relationship based on </a:t>
            </a:r>
            <a:r>
              <a:rPr lang="en-US" b="1" i="0" u="sng" strike="noStrike" dirty="0">
                <a:solidFill>
                  <a:srgbClr val="000000"/>
                </a:solidFill>
                <a:effectLst/>
              </a:rPr>
              <a:t>restored</a:t>
            </a:r>
            <a:r>
              <a:rPr lang="en-US" b="0" i="0" u="none" strike="noStrike" dirty="0">
                <a:solidFill>
                  <a:srgbClr val="000000"/>
                </a:solidFill>
                <a:effectLst/>
              </a:rPr>
              <a:t> trust.</a:t>
            </a:r>
          </a:p>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is extended even if it is never, ever </a:t>
            </a:r>
            <a:r>
              <a:rPr lang="en-US" b="1" i="0" u="sng" strike="noStrike" dirty="0">
                <a:solidFill>
                  <a:srgbClr val="000000"/>
                </a:solidFill>
                <a:effectLst/>
              </a:rPr>
              <a:t>earned</a:t>
            </a:r>
            <a:r>
              <a:rPr lang="en-US" b="0" i="0" u="none" strike="noStrike" dirty="0">
                <a:solidFill>
                  <a:srgbClr val="000000"/>
                </a:solidFill>
                <a:effectLst/>
              </a:rPr>
              <a:t>.</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is offered to the offender because it has been </a:t>
            </a:r>
            <a:r>
              <a:rPr lang="en-US" b="1" i="0" u="sng" strike="noStrike" dirty="0">
                <a:solidFill>
                  <a:srgbClr val="000000"/>
                </a:solidFill>
                <a:effectLst/>
              </a:rPr>
              <a:t>earned</a:t>
            </a:r>
            <a:r>
              <a:rPr lang="en-US" b="0" i="0" u="none" strike="noStrike" dirty="0">
                <a:solidFill>
                  <a:srgbClr val="000000"/>
                </a:solidFill>
                <a:effectLst/>
              </a:rPr>
              <a:t>.</a:t>
            </a:r>
          </a:p>
          <a:p>
            <a:pPr algn="just" rtl="0"/>
            <a:r>
              <a:rPr lang="en-US" b="0" i="0" u="none" strike="noStrike" dirty="0">
                <a:solidFill>
                  <a:srgbClr val="000000"/>
                </a:solidFill>
                <a:effectLst/>
              </a:rPr>
              <a:t>• </a:t>
            </a:r>
            <a:r>
              <a:rPr lang="en-US" b="1" i="1" u="none" strike="noStrike" dirty="0">
                <a:solidFill>
                  <a:srgbClr val="000000"/>
                </a:solidFill>
                <a:effectLst/>
              </a:rPr>
              <a:t>Forgiveness</a:t>
            </a:r>
            <a:r>
              <a:rPr lang="en-US" b="0" i="0" u="none" strike="noStrike" dirty="0">
                <a:solidFill>
                  <a:srgbClr val="000000"/>
                </a:solidFill>
                <a:effectLst/>
              </a:rPr>
              <a:t> is </a:t>
            </a:r>
            <a:r>
              <a:rPr lang="en-US" b="1" i="0" u="sng" strike="noStrike" dirty="0">
                <a:solidFill>
                  <a:srgbClr val="000000"/>
                </a:solidFill>
                <a:effectLst/>
              </a:rPr>
              <a:t>unconditional</a:t>
            </a:r>
            <a:r>
              <a:rPr lang="en-US" b="0" i="0" u="none" strike="noStrike" dirty="0">
                <a:solidFill>
                  <a:srgbClr val="000000"/>
                </a:solidFill>
                <a:effectLst/>
              </a:rPr>
              <a:t>, regardless of a lack of repentance.</a:t>
            </a:r>
          </a:p>
          <a:p>
            <a:pPr algn="just" rtl="0"/>
            <a:r>
              <a:rPr lang="en-US" b="0" i="0" u="none" strike="noStrike" dirty="0">
                <a:solidFill>
                  <a:srgbClr val="000000"/>
                </a:solidFill>
                <a:effectLst/>
              </a:rPr>
              <a:t>— </a:t>
            </a:r>
            <a:r>
              <a:rPr lang="en-US" b="1" i="1" u="none" strike="noStrike" dirty="0">
                <a:solidFill>
                  <a:srgbClr val="000000"/>
                </a:solidFill>
                <a:effectLst/>
              </a:rPr>
              <a:t>Reconciliation</a:t>
            </a:r>
            <a:r>
              <a:rPr lang="en-US" b="0" i="0" u="none" strike="noStrike" dirty="0">
                <a:solidFill>
                  <a:srgbClr val="000000"/>
                </a:solidFill>
                <a:effectLst/>
              </a:rPr>
              <a:t> is </a:t>
            </a:r>
            <a:r>
              <a:rPr lang="en-US" b="1" i="0" u="sng" strike="noStrike" dirty="0">
                <a:solidFill>
                  <a:srgbClr val="000000"/>
                </a:solidFill>
                <a:effectLst/>
              </a:rPr>
              <a:t>conditional</a:t>
            </a:r>
            <a:r>
              <a:rPr lang="en-US" b="0" i="0" u="none" strike="noStrike" dirty="0">
                <a:solidFill>
                  <a:srgbClr val="000000"/>
                </a:solidFill>
                <a:effectLst/>
              </a:rPr>
              <a:t> based on repentance.</a:t>
            </a:r>
          </a:p>
          <a:p>
            <a:endParaRPr dirty="0"/>
          </a:p>
        </p:txBody>
      </p:sp>
    </p:spTree>
    <p:extLst>
      <p:ext uri="{BB962C8B-B14F-4D97-AF65-F5344CB8AC3E}">
        <p14:creationId xmlns:p14="http://schemas.microsoft.com/office/powerpoint/2010/main" val="153479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gn="just" rtl="0"/>
            <a:r>
              <a:rPr lang="en-US" b="1" i="0" u="none" strike="noStrike" dirty="0">
                <a:solidFill>
                  <a:srgbClr val="000000"/>
                </a:solidFill>
                <a:effectLst/>
              </a:rPr>
              <a:t>Question: “After we forgive someone, must we also </a:t>
            </a:r>
            <a:r>
              <a:rPr lang="en-US" b="1" i="1" u="none" strike="noStrike" dirty="0">
                <a:solidFill>
                  <a:srgbClr val="000000"/>
                </a:solidFill>
                <a:effectLst/>
              </a:rPr>
              <a:t>try</a:t>
            </a:r>
            <a:r>
              <a:rPr lang="en-US" b="1" i="0" u="none" strike="noStrike" dirty="0">
                <a:solidFill>
                  <a:srgbClr val="000000"/>
                </a:solidFill>
                <a:effectLst/>
              </a:rPr>
              <a:t> to be reconciled?”</a:t>
            </a:r>
            <a:endParaRPr lang="en-US" b="0" i="0" u="none" strike="noStrike" dirty="0">
              <a:solidFill>
                <a:srgbClr val="000000"/>
              </a:solidFill>
              <a:effectLst/>
            </a:endParaRPr>
          </a:p>
          <a:p>
            <a:pPr algn="just" rtl="0"/>
            <a:r>
              <a:rPr lang="en-US" b="1" i="0" u="none" strike="noStrike" dirty="0">
                <a:solidFill>
                  <a:srgbClr val="000000"/>
                </a:solidFill>
                <a:effectLst/>
              </a:rPr>
              <a:t>Answer</a:t>
            </a:r>
            <a:r>
              <a:rPr lang="en-US" b="0" i="0" u="none" strike="noStrike" dirty="0">
                <a:solidFill>
                  <a:srgbClr val="000000"/>
                </a:solidFill>
                <a:effectLst/>
              </a:rPr>
              <a:t>: The answer to this question is sometimes </a:t>
            </a:r>
            <a:r>
              <a:rPr lang="en-US" b="0" i="1" u="none" strike="noStrike" dirty="0">
                <a:solidFill>
                  <a:srgbClr val="000000"/>
                </a:solidFill>
                <a:effectLst/>
              </a:rPr>
              <a:t>yes</a:t>
            </a:r>
            <a:r>
              <a:rPr lang="en-US" b="0" i="0" u="none" strike="noStrike" dirty="0">
                <a:solidFill>
                  <a:srgbClr val="000000"/>
                </a:solidFill>
                <a:effectLst/>
              </a:rPr>
              <a:t> and sometimes </a:t>
            </a:r>
            <a:r>
              <a:rPr lang="en-US" b="0" i="1" u="none" strike="noStrike" dirty="0">
                <a:solidFill>
                  <a:srgbClr val="000000"/>
                </a:solidFill>
                <a:effectLst/>
              </a:rPr>
              <a:t>no</a:t>
            </a:r>
            <a:r>
              <a:rPr lang="en-US" b="0" i="0" u="none" strike="noStrike" dirty="0">
                <a:solidFill>
                  <a:srgbClr val="000000"/>
                </a:solidFill>
                <a:effectLst/>
              </a:rPr>
              <a:t>.</a:t>
            </a:r>
          </a:p>
          <a:p>
            <a:pPr algn="just" rtl="0"/>
            <a:endParaRPr lang="en-US" b="0" i="0" u="none" strike="noStrike" dirty="0">
              <a:solidFill>
                <a:srgbClr val="000000"/>
              </a:solidFill>
              <a:effectLst/>
            </a:endParaRPr>
          </a:p>
          <a:p>
            <a:pPr algn="just" rtl="0"/>
            <a:r>
              <a:rPr lang="en-US" b="0" i="0" u="none" strike="noStrike" dirty="0">
                <a:solidFill>
                  <a:srgbClr val="000000"/>
                </a:solidFill>
                <a:effectLst/>
              </a:rPr>
              <a:t>• Most of the time, God’s desire for us is reconciliation. </a:t>
            </a:r>
            <a:r>
              <a:rPr lang="en-US" b="0" i="0" u="sng" strike="noStrike" dirty="0">
                <a:solidFill>
                  <a:srgbClr val="000000"/>
                </a:solidFill>
                <a:effectLst/>
                <a:hlinkClick r:id="rId3"/>
              </a:rPr>
              <a:t>Second Corinthians 5:18</a:t>
            </a:r>
            <a:r>
              <a:rPr lang="en-US" b="0" i="0" u="none" strike="noStrike" dirty="0">
                <a:solidFill>
                  <a:srgbClr val="000000"/>
                </a:solidFill>
                <a:effectLst/>
              </a:rPr>
              <a:t> says, </a:t>
            </a:r>
            <a:r>
              <a:rPr lang="en-US" b="0" i="1" u="none" strike="noStrike" dirty="0">
                <a:solidFill>
                  <a:srgbClr val="000000"/>
                </a:solidFill>
                <a:effectLst/>
              </a:rPr>
              <a:t>“God … reconciled us to himself through Christ and gave us the ministry of reconciliation.”</a:t>
            </a:r>
            <a:endParaRPr lang="en-US" b="0" i="0" u="none" strike="noStrike" dirty="0">
              <a:solidFill>
                <a:srgbClr val="000000"/>
              </a:solidFill>
              <a:effectLst/>
            </a:endParaRPr>
          </a:p>
          <a:p>
            <a:pPr algn="just" rtl="0"/>
            <a:r>
              <a:rPr lang="en-US" b="0" i="0" u="none" strike="noStrike" dirty="0">
                <a:solidFill>
                  <a:srgbClr val="000000"/>
                </a:solidFill>
                <a:effectLst/>
              </a:rPr>
              <a:t>• However, sometimes encouraging the restoration of a relationship is not at all wise, as with a partner in adultery or with a rapist. </a:t>
            </a:r>
            <a:r>
              <a:rPr lang="en-US" b="0" i="0" u="sng" strike="noStrike" dirty="0">
                <a:solidFill>
                  <a:srgbClr val="000000"/>
                </a:solidFill>
                <a:effectLst/>
                <a:hlinkClick r:id="rId4"/>
              </a:rPr>
              <a:t>First Corinthians 15:33</a:t>
            </a:r>
            <a:r>
              <a:rPr lang="en-US" b="0" i="0" u="none" strike="noStrike" dirty="0">
                <a:solidFill>
                  <a:srgbClr val="000000"/>
                </a:solidFill>
                <a:effectLst/>
              </a:rPr>
              <a:t> says, </a:t>
            </a:r>
            <a:r>
              <a:rPr lang="en-US" b="0" i="1" u="none" strike="noStrike" dirty="0">
                <a:solidFill>
                  <a:srgbClr val="000000"/>
                </a:solidFill>
                <a:effectLst/>
              </a:rPr>
              <a:t>“Do not be misled: ‘Bad company corrupts good character.’ ”</a:t>
            </a:r>
            <a:r>
              <a:rPr lang="en-US" b="0" i="0" u="none" strike="noStrike" dirty="0">
                <a:solidFill>
                  <a:srgbClr val="000000"/>
                </a:solidFill>
                <a:effectLst/>
              </a:rPr>
              <a:t> For instance, if a husband’s anger is out of control and he refuses to get help for his violent temper, the wife needs to take this Scripture to heart and move out of harm’s way until counseling and lasting changes are a part of his lifestyle.</a:t>
            </a:r>
          </a:p>
          <a:p>
            <a:pPr algn="just" rtl="0"/>
            <a:endParaRPr lang="en-US" b="0" i="0" u="none" strike="noStrike" dirty="0">
              <a:solidFill>
                <a:srgbClr val="000000"/>
              </a:solidFill>
              <a:effectLst/>
            </a:endParaRPr>
          </a:p>
          <a:p>
            <a:pPr algn="ctr" rtl="0"/>
            <a:r>
              <a:rPr lang="en-US" b="0" i="1" u="none" strike="noStrike" dirty="0">
                <a:solidFill>
                  <a:srgbClr val="000000"/>
                </a:solidFill>
                <a:effectLst/>
              </a:rPr>
              <a:t>“Do not make friends with a hot-tempered man, do not associate with one easily angered.”</a:t>
            </a:r>
            <a:endParaRPr lang="en-US" b="0" i="0" u="none" strike="noStrike" dirty="0">
              <a:solidFill>
                <a:srgbClr val="000000"/>
              </a:solidFill>
              <a:effectLst/>
            </a:endParaRPr>
          </a:p>
          <a:p>
            <a:pPr algn="ctr"/>
            <a:r>
              <a:rPr lang="en-US" b="0" i="0" u="none" strike="noStrike" dirty="0">
                <a:solidFill>
                  <a:srgbClr val="000000"/>
                </a:solidFill>
                <a:effectLst/>
              </a:rPr>
              <a:t>(</a:t>
            </a:r>
            <a:r>
              <a:rPr lang="en-US" b="0" i="0" u="sng" strike="noStrike" dirty="0">
                <a:solidFill>
                  <a:srgbClr val="000000"/>
                </a:solidFill>
                <a:effectLst/>
                <a:hlinkClick r:id="rId5"/>
              </a:rPr>
              <a:t>Proverbs 22:24</a:t>
            </a:r>
            <a:r>
              <a:rPr lang="en-US" b="0" i="0" u="none" strike="noStrike" dirty="0">
                <a:solidFill>
                  <a:srgbClr val="000000"/>
                </a:solidFill>
                <a:effectLst/>
              </a:rPr>
              <a:t>)</a:t>
            </a:r>
          </a:p>
          <a:p>
            <a:endParaRPr dirty="0"/>
          </a:p>
        </p:txBody>
      </p:sp>
    </p:spTree>
    <p:extLst>
      <p:ext uri="{BB962C8B-B14F-4D97-AF65-F5344CB8AC3E}">
        <p14:creationId xmlns:p14="http://schemas.microsoft.com/office/powerpoint/2010/main" val="3743946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gn="l" rtl="0"/>
            <a:r>
              <a:rPr lang="en-US" b="1" i="0" u="none" strike="noStrike" dirty="0">
                <a:solidFill>
                  <a:srgbClr val="000000"/>
                </a:solidFill>
                <a:effectLst/>
              </a:rPr>
              <a:t>E. What Is Divine Forgiveness?</a:t>
            </a:r>
          </a:p>
          <a:p>
            <a:pPr algn="just" rtl="0"/>
            <a:r>
              <a:rPr lang="en-US" b="0" i="0" u="none" strike="noStrike" dirty="0">
                <a:solidFill>
                  <a:srgbClr val="000000"/>
                </a:solidFill>
                <a:effectLst/>
              </a:rPr>
              <a:t>Do you sometimes struggle with forgiving others? Understand that your awareness of how much God loves you and continually forgives you can be the catalyst to compel you to forgive others. Then, you can actually forgive others with the Lord’s “divine forgiveness.”</a:t>
            </a:r>
          </a:p>
          <a:p>
            <a:pPr algn="ctr" rtl="0"/>
            <a:r>
              <a:rPr lang="en-US" b="0" i="1" u="none" strike="noStrike" dirty="0">
                <a:solidFill>
                  <a:srgbClr val="000000"/>
                </a:solidFill>
                <a:effectLst/>
              </a:rPr>
              <a:t>“The Lord our God is merciful and forgiving, even though we have rebelled against him.”</a:t>
            </a:r>
            <a:endParaRPr lang="en-US" b="0" i="0" u="none" strike="noStrike" dirty="0">
              <a:solidFill>
                <a:srgbClr val="000000"/>
              </a:solidFill>
              <a:effectLst/>
            </a:endParaRPr>
          </a:p>
          <a:p>
            <a:pPr algn="ctr"/>
            <a:r>
              <a:rPr lang="en-US" b="0" i="0" u="none" strike="noStrike" dirty="0">
                <a:solidFill>
                  <a:srgbClr val="000000"/>
                </a:solidFill>
                <a:effectLst/>
              </a:rPr>
              <a:t>(</a:t>
            </a:r>
            <a:r>
              <a:rPr lang="en-US" b="0" i="0" u="sng" strike="noStrike" dirty="0">
                <a:solidFill>
                  <a:srgbClr val="000000"/>
                </a:solidFill>
                <a:effectLst/>
                <a:hlinkClick r:id="rId3"/>
              </a:rPr>
              <a:t>Daniel 9:9</a:t>
            </a:r>
            <a:r>
              <a:rPr lang="en-US" b="0" i="0" u="none" strike="noStrike" dirty="0">
                <a:solidFill>
                  <a:srgbClr val="000000"/>
                </a:solidFill>
                <a:effectLst/>
              </a:rPr>
              <a:t>)</a:t>
            </a:r>
          </a:p>
          <a:p>
            <a:pPr algn="just" rtl="0"/>
            <a:r>
              <a:rPr lang="en-US" b="0" i="0" u="none" strike="noStrike" dirty="0">
                <a:solidFill>
                  <a:srgbClr val="000000"/>
                </a:solidFill>
                <a:effectLst/>
              </a:rPr>
              <a:t>• </a:t>
            </a:r>
            <a:r>
              <a:rPr lang="en-US" b="1" i="1" u="none" strike="noStrike" dirty="0">
                <a:solidFill>
                  <a:srgbClr val="000000"/>
                </a:solidFill>
                <a:effectLst/>
              </a:rPr>
              <a:t>Divine forgiveness</a:t>
            </a:r>
            <a:r>
              <a:rPr lang="en-US" b="0" i="0" u="none" strike="noStrike" dirty="0">
                <a:solidFill>
                  <a:srgbClr val="000000"/>
                </a:solidFill>
                <a:effectLst/>
              </a:rPr>
              <a:t> is the fact that God, in His </a:t>
            </a:r>
            <a:r>
              <a:rPr lang="en-US" b="1" i="0" u="sng" strike="noStrike" dirty="0">
                <a:solidFill>
                  <a:srgbClr val="000000"/>
                </a:solidFill>
                <a:effectLst/>
              </a:rPr>
              <a:t>mercy</a:t>
            </a:r>
            <a:r>
              <a:rPr lang="en-US" b="0" i="0" u="none" strike="noStrike" dirty="0">
                <a:solidFill>
                  <a:srgbClr val="000000"/>
                </a:solidFill>
                <a:effectLst/>
              </a:rPr>
              <a:t>, chose to release you from the penalty for your sins. (Unfortunately, some people refuse to receive this gift from God.)</a:t>
            </a:r>
          </a:p>
          <a:p>
            <a:pPr algn="just" rtl="0"/>
            <a:r>
              <a:rPr lang="en-US" b="0" i="1" u="none" strike="noStrike" dirty="0">
                <a:solidFill>
                  <a:srgbClr val="000000"/>
                </a:solidFill>
                <a:effectLst/>
              </a:rPr>
              <a:t>“The Lord is compassionate and gracious, slow to anger, abounding in love.… He does not treat us as our sins deserve or repay us according to our iniquities.… As far as the east is from the west, so far has he removed our transgressions from us.”</a:t>
            </a:r>
            <a:r>
              <a:rPr lang="en-US" b="0" i="0" u="none" strike="noStrike" dirty="0">
                <a:solidFill>
                  <a:srgbClr val="000000"/>
                </a:solidFill>
                <a:effectLst/>
              </a:rPr>
              <a:t> (</a:t>
            </a:r>
            <a:r>
              <a:rPr lang="en-US" b="0" i="0" u="sng" strike="noStrike" dirty="0">
                <a:solidFill>
                  <a:srgbClr val="000000"/>
                </a:solidFill>
                <a:effectLst/>
                <a:hlinkClick r:id="rId4"/>
              </a:rPr>
              <a:t>Psalm 103:8</a:t>
            </a:r>
            <a:r>
              <a:rPr lang="en-US" b="0" i="0" u="none" strike="noStrike" dirty="0">
                <a:solidFill>
                  <a:srgbClr val="000000"/>
                </a:solidFill>
                <a:effectLst/>
              </a:rPr>
              <a:t>, </a:t>
            </a:r>
            <a:r>
              <a:rPr lang="en-US" b="0" i="0" u="sng" strike="noStrike" dirty="0">
                <a:solidFill>
                  <a:srgbClr val="000000"/>
                </a:solidFill>
                <a:effectLst/>
                <a:hlinkClick r:id="rId5"/>
              </a:rPr>
              <a:t>10</a:t>
            </a:r>
            <a:r>
              <a:rPr lang="en-US" b="0" i="0" u="none" strike="noStrike" dirty="0">
                <a:solidFill>
                  <a:srgbClr val="000000"/>
                </a:solidFill>
                <a:effectLst/>
              </a:rPr>
              <a:t>, </a:t>
            </a:r>
            <a:r>
              <a:rPr lang="en-US" b="0" i="0" u="sng" strike="noStrike" dirty="0">
                <a:solidFill>
                  <a:srgbClr val="000000"/>
                </a:solidFill>
                <a:effectLst/>
                <a:hlinkClick r:id="rId6"/>
              </a:rPr>
              <a:t>12</a:t>
            </a:r>
            <a:r>
              <a:rPr lang="en-US" b="0" i="0" u="none" strike="noStrike" dirty="0">
                <a:solidFill>
                  <a:srgbClr val="000000"/>
                </a:solidFill>
                <a:effectLst/>
              </a:rPr>
              <a:t>)</a:t>
            </a:r>
          </a:p>
          <a:p>
            <a:pPr algn="just" rtl="0"/>
            <a:r>
              <a:rPr lang="en-US" b="0" i="0" u="none" strike="noStrike" dirty="0">
                <a:solidFill>
                  <a:srgbClr val="000000"/>
                </a:solidFill>
                <a:effectLst/>
              </a:rPr>
              <a:t>• </a:t>
            </a:r>
            <a:r>
              <a:rPr lang="en-US" b="1" i="1" u="none" strike="noStrike" dirty="0">
                <a:solidFill>
                  <a:srgbClr val="000000"/>
                </a:solidFill>
                <a:effectLst/>
              </a:rPr>
              <a:t>Divine forgiveness</a:t>
            </a:r>
            <a:r>
              <a:rPr lang="en-US" b="0" i="0" u="none" strike="noStrike" dirty="0">
                <a:solidFill>
                  <a:srgbClr val="000000"/>
                </a:solidFill>
                <a:effectLst/>
              </a:rPr>
              <a:t> was extended by Jesus, who paid the penalty for our sins in full—He died on the cross as payment for the sins of all people. While we owed a </a:t>
            </a:r>
            <a:r>
              <a:rPr lang="en-US" b="1" i="0" u="sng" strike="noStrike" dirty="0">
                <a:solidFill>
                  <a:srgbClr val="000000"/>
                </a:solidFill>
                <a:effectLst/>
              </a:rPr>
              <a:t>debt</a:t>
            </a:r>
            <a:r>
              <a:rPr lang="en-US" b="0" i="0" u="none" strike="noStrike" dirty="0">
                <a:solidFill>
                  <a:srgbClr val="000000"/>
                </a:solidFill>
                <a:effectLst/>
              </a:rPr>
              <a:t> we could not pay, He paid a </a:t>
            </a:r>
            <a:r>
              <a:rPr lang="en-US" b="1" i="0" u="sng" strike="noStrike" dirty="0">
                <a:solidFill>
                  <a:srgbClr val="000000"/>
                </a:solidFill>
                <a:effectLst/>
              </a:rPr>
              <a:t>debt</a:t>
            </a:r>
            <a:r>
              <a:rPr lang="en-US" b="0" i="0" u="none" strike="noStrike" dirty="0">
                <a:solidFill>
                  <a:srgbClr val="000000"/>
                </a:solidFill>
                <a:effectLst/>
              </a:rPr>
              <a:t> He did not owe.</a:t>
            </a:r>
          </a:p>
          <a:p>
            <a:pPr algn="just" rtl="0"/>
            <a:r>
              <a:rPr lang="en-US" b="0" i="0" u="none" strike="noStrike" dirty="0">
                <a:solidFill>
                  <a:srgbClr val="000000"/>
                </a:solidFill>
                <a:effectLst/>
              </a:rPr>
              <a:t>One of the many Messianic prophecies states, </a:t>
            </a:r>
            <a:r>
              <a:rPr lang="en-US" b="0" i="1" u="none" strike="noStrike" dirty="0">
                <a:solidFill>
                  <a:srgbClr val="000000"/>
                </a:solidFill>
                <a:effectLst/>
              </a:rPr>
              <a:t>“We all, like sheep, have gone astray, each of us has turned to his own way; and the Lord has laid on him [Christ, the Messiah] the iniquity of us all”</a:t>
            </a:r>
            <a:r>
              <a:rPr lang="en-US" b="0" i="0" u="none" strike="noStrike" dirty="0">
                <a:solidFill>
                  <a:srgbClr val="000000"/>
                </a:solidFill>
                <a:effectLst/>
              </a:rPr>
              <a:t> (</a:t>
            </a:r>
            <a:r>
              <a:rPr lang="en-US" b="0" i="0" u="sng" strike="noStrike" dirty="0">
                <a:solidFill>
                  <a:srgbClr val="000000"/>
                </a:solidFill>
                <a:effectLst/>
                <a:hlinkClick r:id="rId7"/>
              </a:rPr>
              <a:t>Isaiah 53:6</a:t>
            </a:r>
            <a:r>
              <a:rPr lang="en-US" b="0" i="0" u="none" strike="noStrike" dirty="0">
                <a:solidFill>
                  <a:srgbClr val="000000"/>
                </a:solidFill>
                <a:effectLst/>
              </a:rPr>
              <a:t>).</a:t>
            </a:r>
          </a:p>
          <a:p>
            <a:pPr algn="just" rtl="0"/>
            <a:r>
              <a:rPr lang="en-US" b="0" i="0" u="none" strike="noStrike" dirty="0">
                <a:solidFill>
                  <a:srgbClr val="000000"/>
                </a:solidFill>
                <a:effectLst/>
              </a:rPr>
              <a:t>• </a:t>
            </a:r>
            <a:r>
              <a:rPr lang="en-US" b="1" i="1" u="none" strike="noStrike" dirty="0">
                <a:solidFill>
                  <a:srgbClr val="000000"/>
                </a:solidFill>
                <a:effectLst/>
              </a:rPr>
              <a:t>Divine forgiveness</a:t>
            </a:r>
            <a:r>
              <a:rPr lang="en-US" b="0" i="0" u="none" strike="noStrike" dirty="0">
                <a:solidFill>
                  <a:srgbClr val="000000"/>
                </a:solidFill>
                <a:effectLst/>
              </a:rPr>
              <a:t> is an extension of </a:t>
            </a:r>
            <a:r>
              <a:rPr lang="en-US" b="1" i="0" u="sng" strike="noStrike" dirty="0">
                <a:solidFill>
                  <a:srgbClr val="000000"/>
                </a:solidFill>
                <a:effectLst/>
              </a:rPr>
              <a:t>grace</a:t>
            </a:r>
            <a:r>
              <a:rPr lang="en-US" b="0" i="0" u="none" strike="noStrike" dirty="0">
                <a:solidFill>
                  <a:srgbClr val="000000"/>
                </a:solidFill>
                <a:effectLst/>
              </a:rPr>
              <a:t> as seen in the Greek word </a:t>
            </a:r>
            <a:r>
              <a:rPr lang="en-US" b="1" i="1" u="none" strike="noStrike" dirty="0" err="1">
                <a:solidFill>
                  <a:srgbClr val="000000"/>
                </a:solidFill>
                <a:effectLst/>
              </a:rPr>
              <a:t>charizomai</a:t>
            </a:r>
            <a:r>
              <a:rPr lang="en-US" b="0" i="0" u="none" strike="noStrike" dirty="0">
                <a:solidFill>
                  <a:srgbClr val="000000"/>
                </a:solidFill>
                <a:effectLst/>
              </a:rPr>
              <a:t>, which is translated “forgive” and means “to bestow a favor unconditionally.” The Greek word </a:t>
            </a:r>
            <a:r>
              <a:rPr lang="en-US" b="1" i="1" u="none" strike="noStrike" dirty="0" err="1">
                <a:solidFill>
                  <a:srgbClr val="000000"/>
                </a:solidFill>
                <a:effectLst/>
              </a:rPr>
              <a:t>charis</a:t>
            </a:r>
            <a:r>
              <a:rPr lang="en-US" b="0" i="0" u="none" strike="noStrike" dirty="0">
                <a:solidFill>
                  <a:srgbClr val="000000"/>
                </a:solidFill>
                <a:effectLst/>
              </a:rPr>
              <a:t> means “</a:t>
            </a:r>
            <a:r>
              <a:rPr lang="en-US" b="1" i="0" u="sng" strike="noStrike" dirty="0">
                <a:solidFill>
                  <a:srgbClr val="000000"/>
                </a:solidFill>
                <a:effectLst/>
              </a:rPr>
              <a:t>grace</a:t>
            </a:r>
            <a:r>
              <a:rPr lang="en-US" b="0" i="0" u="none" strike="noStrike" dirty="0">
                <a:solidFill>
                  <a:srgbClr val="000000"/>
                </a:solidFill>
                <a:effectLst/>
              </a:rPr>
              <a:t>.” You express God’s </a:t>
            </a:r>
            <a:r>
              <a:rPr lang="en-US" b="1" i="0" u="sng" strike="noStrike" dirty="0">
                <a:solidFill>
                  <a:srgbClr val="000000"/>
                </a:solidFill>
                <a:effectLst/>
              </a:rPr>
              <a:t>grace</a:t>
            </a:r>
            <a:r>
              <a:rPr lang="en-US" b="0" i="0" u="none" strike="noStrike" dirty="0">
                <a:solidFill>
                  <a:srgbClr val="000000"/>
                </a:solidFill>
                <a:effectLst/>
              </a:rPr>
              <a:t> when you forgive others with divine forgiveness.</a:t>
            </a:r>
          </a:p>
          <a:p>
            <a:pPr algn="just" rtl="0"/>
            <a:r>
              <a:rPr lang="en-US" b="0" i="1" u="none" strike="noStrike" dirty="0">
                <a:solidFill>
                  <a:srgbClr val="000000"/>
                </a:solidFill>
                <a:effectLst/>
              </a:rPr>
              <a:t>“Be kind and compassionate to one another, forgiving each other, just as in Christ God forgave you.”</a:t>
            </a:r>
            <a:r>
              <a:rPr lang="en-US" b="0" i="0" u="none" strike="noStrike" dirty="0">
                <a:solidFill>
                  <a:srgbClr val="000000"/>
                </a:solidFill>
                <a:effectLst/>
              </a:rPr>
              <a:t> (</a:t>
            </a:r>
            <a:r>
              <a:rPr lang="en-US" b="0" i="0" u="sng" strike="noStrike" dirty="0">
                <a:solidFill>
                  <a:srgbClr val="000000"/>
                </a:solidFill>
                <a:effectLst/>
                <a:hlinkClick r:id="rId8"/>
              </a:rPr>
              <a:t>Ephesians 4:32</a:t>
            </a:r>
            <a:r>
              <a:rPr lang="en-US" b="0" i="0" u="none" strike="noStrike" dirty="0">
                <a:solidFill>
                  <a:srgbClr val="000000"/>
                </a:solidFill>
                <a:effectLst/>
              </a:rPr>
              <a:t>)</a:t>
            </a:r>
          </a:p>
          <a:p>
            <a:endParaRPr dirty="0"/>
          </a:p>
        </p:txBody>
      </p:sp>
    </p:spTree>
    <p:extLst>
      <p:ext uri="{BB962C8B-B14F-4D97-AF65-F5344CB8AC3E}">
        <p14:creationId xmlns:p14="http://schemas.microsoft.com/office/powerpoint/2010/main" val="330520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gn="l" rtl="0"/>
            <a:r>
              <a:rPr lang="en-US" b="1" i="0" u="none" strike="noStrike" dirty="0">
                <a:solidFill>
                  <a:srgbClr val="000000"/>
                </a:solidFill>
                <a:effectLst/>
              </a:rPr>
              <a:t>E. What Is Divine Forgiveness? (</a:t>
            </a:r>
            <a:r>
              <a:rPr lang="en-US" b="1" i="0" u="none" strike="noStrike" dirty="0" err="1">
                <a:solidFill>
                  <a:srgbClr val="000000"/>
                </a:solidFill>
                <a:effectLst/>
              </a:rPr>
              <a:t>con’t</a:t>
            </a:r>
            <a:r>
              <a:rPr lang="en-US" b="1" i="0" u="none" strike="noStrike" dirty="0">
                <a:solidFill>
                  <a:srgbClr val="000000"/>
                </a:solidFill>
                <a:effectLst/>
              </a:rPr>
              <a:t>)</a:t>
            </a:r>
          </a:p>
          <a:p>
            <a:pPr algn="l" rtl="0"/>
            <a:endParaRPr lang="en-US" b="1" i="0" u="none" strike="noStrike" dirty="0">
              <a:solidFill>
                <a:srgbClr val="000000"/>
              </a:solidFill>
              <a:effectLst/>
            </a:endParaRPr>
          </a:p>
          <a:p>
            <a:pPr algn="ctr" rtl="0"/>
            <a:r>
              <a:rPr lang="en-US" b="1" i="0" u="none" strike="noStrike" dirty="0">
                <a:solidFill>
                  <a:srgbClr val="000000"/>
                </a:solidFill>
                <a:effectLst/>
              </a:rPr>
              <a:t>Biblical Example</a:t>
            </a:r>
            <a:endParaRPr lang="en-US" b="0" i="0" u="none" strike="noStrike" dirty="0">
              <a:solidFill>
                <a:srgbClr val="000000"/>
              </a:solidFill>
              <a:effectLst/>
            </a:endParaRPr>
          </a:p>
          <a:p>
            <a:pPr algn="ctr" rtl="0"/>
            <a:r>
              <a:rPr lang="en-US" b="1" i="0" u="none" strike="noStrike" dirty="0">
                <a:solidFill>
                  <a:srgbClr val="000000"/>
                </a:solidFill>
                <a:effectLst/>
              </a:rPr>
              <a:t>Joseph and His Brothers</a:t>
            </a:r>
            <a:endParaRPr lang="en-US" b="0" i="0" u="none" strike="noStrike" dirty="0">
              <a:solidFill>
                <a:srgbClr val="000000"/>
              </a:solidFill>
              <a:effectLst/>
            </a:endParaRPr>
          </a:p>
          <a:p>
            <a:pPr algn="just" rtl="0"/>
            <a:r>
              <a:rPr lang="en-US" b="0" i="0" u="none" strike="noStrike" dirty="0">
                <a:solidFill>
                  <a:srgbClr val="000000"/>
                </a:solidFill>
                <a:effectLst/>
              </a:rPr>
              <a:t>What could erupt in more resentment than friction within the family? Joseph is a prime example of someone who could have chosen to be vindictive rather than forgiving. (See Genesis chapters </a:t>
            </a:r>
            <a:r>
              <a:rPr lang="en-US" b="0" i="0" u="sng" strike="noStrike" dirty="0">
                <a:solidFill>
                  <a:srgbClr val="000000"/>
                </a:solidFill>
                <a:effectLst/>
                <a:hlinkClick r:id="rId3"/>
              </a:rPr>
              <a:t>37–45</a:t>
            </a:r>
            <a:r>
              <a:rPr lang="en-US" b="0" i="0" u="none" strike="noStrike" dirty="0">
                <a:solidFill>
                  <a:srgbClr val="000000"/>
                </a:solidFill>
                <a:effectLst/>
              </a:rPr>
              <a:t>.) He is the favorite son of his father, Jacob. Joseph’s ten older brothers are so bitter and jealous that they sell him into slavery. Later, he is falsely accused of attempted rape, unjustly imprisoned, and forgotten by a friend who promised to help. Joseph has every reason to sever ties with his family, vent hatred on humanity, and slam the door on God … but he doesn’t.</a:t>
            </a:r>
          </a:p>
          <a:p>
            <a:pPr algn="just" rtl="0"/>
            <a:r>
              <a:rPr lang="en-US" b="0" i="0" u="none" strike="noStrike" dirty="0">
                <a:solidFill>
                  <a:srgbClr val="000000"/>
                </a:solidFill>
                <a:effectLst/>
              </a:rPr>
              <a:t>Later, when Joseph became Egypt's prime minister, severe famine plagued the land. But through God’s involvement with Joseph, Egypt is well prepared. When his brothers heard of Egypt’s abundance, they journeyed from Canaan to obtain food. While in Egypt, they encounter their brother Joseph, who they thought was dead but has now become the prime minister! What an opportunity for Joseph to take revenge! But instead of settling the score, Joseph speaks kindly to them and recounts how God used their treatment of him for his good, for their good, and the good of the Jewish people.…</a:t>
            </a:r>
          </a:p>
          <a:p>
            <a:pPr algn="ctr" rtl="0"/>
            <a:r>
              <a:rPr lang="en-US" b="0" i="1" u="none" strike="noStrike" dirty="0">
                <a:solidFill>
                  <a:srgbClr val="000000"/>
                </a:solidFill>
                <a:effectLst/>
              </a:rPr>
              <a:t>“</a:t>
            </a:r>
            <a:r>
              <a:rPr lang="en-US" b="1" i="1" u="none" strike="noStrike" dirty="0">
                <a:solidFill>
                  <a:srgbClr val="000000"/>
                </a:solidFill>
                <a:effectLst/>
              </a:rPr>
              <a:t>Do not be distressed and do not be angry</a:t>
            </a:r>
            <a:r>
              <a:rPr lang="en-US" b="0" i="1" u="none" strike="noStrike" dirty="0">
                <a:solidFill>
                  <a:srgbClr val="000000"/>
                </a:solidFill>
                <a:effectLst/>
              </a:rPr>
              <a:t> with yourselves for selling me here, because it was to save lives that </a:t>
            </a:r>
            <a:r>
              <a:rPr lang="en-US" b="1" i="1" u="none" strike="noStrike" dirty="0">
                <a:solidFill>
                  <a:srgbClr val="000000"/>
                </a:solidFill>
                <a:effectLst/>
              </a:rPr>
              <a:t>God sent me</a:t>
            </a:r>
            <a:r>
              <a:rPr lang="en-US" b="0" i="1" u="none" strike="noStrike" dirty="0">
                <a:solidFill>
                  <a:srgbClr val="000000"/>
                </a:solidFill>
                <a:effectLst/>
              </a:rPr>
              <a:t> ahead of you.… To preserve for you a remnant on earth and to save your lives by a great deliverance.… </a:t>
            </a:r>
            <a:r>
              <a:rPr lang="en-US" b="1" i="1" u="none" strike="noStrike" dirty="0">
                <a:solidFill>
                  <a:srgbClr val="000000"/>
                </a:solidFill>
                <a:effectLst/>
              </a:rPr>
              <a:t>He made me</a:t>
            </a:r>
            <a:r>
              <a:rPr lang="en-US" b="0" i="1" u="none" strike="noStrike" dirty="0">
                <a:solidFill>
                  <a:srgbClr val="000000"/>
                </a:solidFill>
                <a:effectLst/>
              </a:rPr>
              <a:t> father to Pharaoh, lord of his entire household and ruler of all Egypt.”</a:t>
            </a:r>
            <a:endParaRPr lang="en-US" b="0" i="0" u="none" strike="noStrike" dirty="0">
              <a:solidFill>
                <a:srgbClr val="000000"/>
              </a:solidFill>
              <a:effectLst/>
            </a:endParaRPr>
          </a:p>
          <a:p>
            <a:pPr algn="ctr"/>
            <a:r>
              <a:rPr lang="en-US" b="0" i="0" u="none" strike="noStrike" dirty="0">
                <a:solidFill>
                  <a:srgbClr val="000000"/>
                </a:solidFill>
                <a:effectLst/>
              </a:rPr>
              <a:t>(</a:t>
            </a:r>
            <a:r>
              <a:rPr lang="en-US" b="0" i="0" u="sng" strike="noStrike" dirty="0">
                <a:solidFill>
                  <a:srgbClr val="000000"/>
                </a:solidFill>
                <a:effectLst/>
                <a:hlinkClick r:id="rId4"/>
              </a:rPr>
              <a:t>Genesis 45:5–8</a:t>
            </a:r>
            <a:r>
              <a:rPr lang="en-US" b="0" i="0" u="none" strike="noStrike" dirty="0">
                <a:solidFill>
                  <a:srgbClr val="000000"/>
                </a:solidFill>
                <a:effectLst/>
              </a:rPr>
              <a:t>)</a:t>
            </a:r>
          </a:p>
          <a:p>
            <a:pPr algn="just" rtl="0"/>
            <a:r>
              <a:rPr lang="en-US" b="0" i="0" u="none" strike="noStrike" dirty="0">
                <a:solidFill>
                  <a:srgbClr val="000000"/>
                </a:solidFill>
                <a:effectLst/>
              </a:rPr>
              <a:t>Even though Joseph had been tossed into the deepest of pits, he emerged with extraordinary forgiveness toward those who wronged him. What was his secret?</a:t>
            </a:r>
          </a:p>
          <a:p>
            <a:pPr algn="ctr" rtl="0"/>
            <a:r>
              <a:rPr lang="en-US" b="1" i="0" u="none" strike="noStrike" dirty="0">
                <a:solidFill>
                  <a:srgbClr val="000000"/>
                </a:solidFill>
                <a:effectLst/>
              </a:rPr>
              <a:t>The Secret to Joseph’s Success</a:t>
            </a:r>
            <a:endParaRPr lang="en-US" b="0" i="0" u="none" strike="noStrike" dirty="0">
              <a:solidFill>
                <a:srgbClr val="000000"/>
              </a:solidFill>
              <a:effectLst/>
            </a:endParaRPr>
          </a:p>
          <a:p>
            <a:pPr algn="just" rtl="0"/>
            <a:r>
              <a:rPr lang="en-US" b="0" i="0" u="none" strike="noStrike" dirty="0">
                <a:solidFill>
                  <a:srgbClr val="000000"/>
                </a:solidFill>
                <a:effectLst/>
              </a:rPr>
              <a:t>• </a:t>
            </a:r>
            <a:r>
              <a:rPr lang="en-US" b="1" i="1" u="none" strike="noStrike" dirty="0">
                <a:solidFill>
                  <a:srgbClr val="000000"/>
                </a:solidFill>
                <a:effectLst/>
              </a:rPr>
              <a:t>“Do not be distressed and do not be </a:t>
            </a:r>
            <a:r>
              <a:rPr lang="en-US" b="1" i="0" u="sng" strike="noStrike" dirty="0">
                <a:solidFill>
                  <a:srgbClr val="000000"/>
                </a:solidFill>
                <a:effectLst/>
              </a:rPr>
              <a:t>angry</a:t>
            </a:r>
            <a:r>
              <a:rPr lang="en-US" b="1" i="1" u="none" strike="noStrike" dirty="0">
                <a:solidFill>
                  <a:srgbClr val="000000"/>
                </a:solidFill>
                <a:effectLst/>
              </a:rPr>
              <a:t>.”</a:t>
            </a:r>
            <a:endParaRPr lang="en-US" b="0" i="0" u="none" strike="noStrike" dirty="0">
              <a:solidFill>
                <a:srgbClr val="000000"/>
              </a:solidFill>
              <a:effectLst/>
            </a:endParaRPr>
          </a:p>
          <a:p>
            <a:pPr algn="just" rtl="0"/>
            <a:r>
              <a:rPr lang="en-US" b="0" i="0" u="none" strike="noStrike" dirty="0">
                <a:solidFill>
                  <a:srgbClr val="000000"/>
                </a:solidFill>
                <a:effectLst/>
              </a:rPr>
              <a:t>— When you realize that God, in His sovereignty, will bring good out of the </a:t>
            </a:r>
            <a:r>
              <a:rPr lang="en-US" b="0" i="1" u="none" strike="noStrike" dirty="0">
                <a:solidFill>
                  <a:srgbClr val="000000"/>
                </a:solidFill>
                <a:effectLst/>
              </a:rPr>
              <a:t>wrongs</a:t>
            </a:r>
            <a:r>
              <a:rPr lang="en-US" b="0" i="0" u="none" strike="noStrike" dirty="0">
                <a:solidFill>
                  <a:srgbClr val="000000"/>
                </a:solidFill>
                <a:effectLst/>
              </a:rPr>
              <a:t> done to you … you will have an </a:t>
            </a:r>
            <a:r>
              <a:rPr lang="en-US" b="1" i="0" u="sng" strike="noStrike" dirty="0">
                <a:solidFill>
                  <a:srgbClr val="000000"/>
                </a:solidFill>
                <a:effectLst/>
              </a:rPr>
              <a:t>attitude</a:t>
            </a:r>
            <a:r>
              <a:rPr lang="en-US" b="0" i="0" u="none" strike="noStrike" dirty="0">
                <a:solidFill>
                  <a:srgbClr val="000000"/>
                </a:solidFill>
                <a:effectLst/>
              </a:rPr>
              <a:t> of forgiveness.</a:t>
            </a:r>
          </a:p>
          <a:p>
            <a:pPr algn="just" rtl="0"/>
            <a:r>
              <a:rPr lang="en-US" b="0" i="0" u="none" strike="noStrike" dirty="0">
                <a:solidFill>
                  <a:srgbClr val="000000"/>
                </a:solidFill>
                <a:effectLst/>
              </a:rPr>
              <a:t>• </a:t>
            </a:r>
            <a:r>
              <a:rPr lang="en-US" b="1" i="1" u="none" strike="noStrike" dirty="0">
                <a:solidFill>
                  <a:srgbClr val="000000"/>
                </a:solidFill>
                <a:effectLst/>
              </a:rPr>
              <a:t>“God </a:t>
            </a:r>
            <a:r>
              <a:rPr lang="en-US" b="1" i="0" u="sng" strike="noStrike" dirty="0">
                <a:solidFill>
                  <a:srgbClr val="000000"/>
                </a:solidFill>
                <a:effectLst/>
              </a:rPr>
              <a:t>sent</a:t>
            </a:r>
            <a:r>
              <a:rPr lang="en-US" b="1" i="1" u="none" strike="noStrike" dirty="0">
                <a:solidFill>
                  <a:srgbClr val="000000"/>
                </a:solidFill>
                <a:effectLst/>
              </a:rPr>
              <a:t> me.”</a:t>
            </a:r>
            <a:endParaRPr lang="en-US" b="0" i="0" u="none" strike="noStrike" dirty="0">
              <a:solidFill>
                <a:srgbClr val="000000"/>
              </a:solidFill>
              <a:effectLst/>
            </a:endParaRPr>
          </a:p>
          <a:p>
            <a:pPr algn="just" rtl="0"/>
            <a:r>
              <a:rPr lang="en-US" b="0" i="0" u="none" strike="noStrike" dirty="0">
                <a:solidFill>
                  <a:srgbClr val="000000"/>
                </a:solidFill>
                <a:effectLst/>
              </a:rPr>
              <a:t>— When you realize that God, in His </a:t>
            </a:r>
            <a:r>
              <a:rPr lang="en-US" b="1" i="0" u="sng" strike="noStrike" dirty="0">
                <a:solidFill>
                  <a:srgbClr val="000000"/>
                </a:solidFill>
                <a:effectLst/>
              </a:rPr>
              <a:t>sovereignty</a:t>
            </a:r>
            <a:r>
              <a:rPr lang="en-US" b="0" i="0" u="none" strike="noStrike" dirty="0">
                <a:solidFill>
                  <a:srgbClr val="000000"/>
                </a:solidFill>
                <a:effectLst/>
              </a:rPr>
              <a:t>, will use your location (wherever you are placed) for good … you will have an attitude of forgiveness.</a:t>
            </a:r>
          </a:p>
          <a:p>
            <a:pPr algn="just" rtl="0"/>
            <a:r>
              <a:rPr lang="en-US" b="0" i="0" u="none" strike="noStrike" dirty="0">
                <a:solidFill>
                  <a:srgbClr val="000000"/>
                </a:solidFill>
                <a:effectLst/>
              </a:rPr>
              <a:t>• </a:t>
            </a:r>
            <a:r>
              <a:rPr lang="en-US" b="1" i="1" u="none" strike="noStrike" dirty="0">
                <a:solidFill>
                  <a:srgbClr val="000000"/>
                </a:solidFill>
                <a:effectLst/>
              </a:rPr>
              <a:t>“He </a:t>
            </a:r>
            <a:r>
              <a:rPr lang="en-US" b="1" i="0" u="sng" strike="noStrike" dirty="0">
                <a:solidFill>
                  <a:srgbClr val="000000"/>
                </a:solidFill>
                <a:effectLst/>
              </a:rPr>
              <a:t>made</a:t>
            </a:r>
            <a:r>
              <a:rPr lang="en-US" b="1" i="1" u="none" strike="noStrike" dirty="0">
                <a:solidFill>
                  <a:srgbClr val="000000"/>
                </a:solidFill>
                <a:effectLst/>
              </a:rPr>
              <a:t> me.”</a:t>
            </a:r>
            <a:endParaRPr lang="en-US" b="0" i="0" u="none" strike="noStrike" dirty="0">
              <a:solidFill>
                <a:srgbClr val="000000"/>
              </a:solidFill>
              <a:effectLst/>
            </a:endParaRPr>
          </a:p>
          <a:p>
            <a:pPr algn="just" rtl="0"/>
            <a:r>
              <a:rPr lang="en-US" b="0" i="0" u="none" strike="noStrike" dirty="0">
                <a:solidFill>
                  <a:srgbClr val="000000"/>
                </a:solidFill>
                <a:effectLst/>
              </a:rPr>
              <a:t>— When you realize that God, in His sovereignty, will make your every circumstance result in </a:t>
            </a:r>
            <a:r>
              <a:rPr lang="en-US" b="1" i="0" u="sng" strike="noStrike" dirty="0">
                <a:solidFill>
                  <a:srgbClr val="000000"/>
                </a:solidFill>
                <a:effectLst/>
              </a:rPr>
              <a:t>good</a:t>
            </a:r>
            <a:r>
              <a:rPr lang="en-US" b="0" i="0" u="none" strike="noStrike" dirty="0">
                <a:solidFill>
                  <a:srgbClr val="000000"/>
                </a:solidFill>
                <a:effectLst/>
              </a:rPr>
              <a:t> … you will have an attitude of forgiveness.</a:t>
            </a:r>
          </a:p>
          <a:p>
            <a:pPr algn="just" rtl="0"/>
            <a:r>
              <a:rPr lang="en-US" b="0" i="0" u="none" strike="noStrike" dirty="0">
                <a:solidFill>
                  <a:srgbClr val="000000"/>
                </a:solidFill>
                <a:effectLst/>
              </a:rPr>
              <a:t>• </a:t>
            </a:r>
            <a:r>
              <a:rPr lang="en-US" b="1" i="1" u="none" strike="noStrike" dirty="0">
                <a:solidFill>
                  <a:srgbClr val="000000"/>
                </a:solidFill>
                <a:effectLst/>
              </a:rPr>
              <a:t>Conclusion</a:t>
            </a:r>
            <a:r>
              <a:rPr lang="en-US" b="1" i="0" u="none" strike="noStrike" dirty="0">
                <a:solidFill>
                  <a:srgbClr val="000000"/>
                </a:solidFill>
                <a:effectLst/>
              </a:rPr>
              <a:t>:</a:t>
            </a:r>
            <a:endParaRPr lang="en-US" b="0" i="0" u="none" strike="noStrike" dirty="0">
              <a:solidFill>
                <a:srgbClr val="000000"/>
              </a:solidFill>
              <a:effectLst/>
            </a:endParaRPr>
          </a:p>
          <a:p>
            <a:pPr algn="just" rtl="0"/>
            <a:r>
              <a:rPr lang="en-US" b="0" i="0" u="none" strike="noStrike" dirty="0">
                <a:solidFill>
                  <a:srgbClr val="000000"/>
                </a:solidFill>
                <a:effectLst/>
              </a:rPr>
              <a:t>— When you can accept God’s sovereignty over your location, your circumstances, and especially the wrongs done to you, and when you trust Him to use them one day for good … you will have success through your forgiveness!</a:t>
            </a:r>
          </a:p>
          <a:p>
            <a:pPr algn="ctr" rtl="0"/>
            <a:r>
              <a:rPr lang="en-US" b="0" i="1" u="none" strike="noStrike" dirty="0">
                <a:solidFill>
                  <a:srgbClr val="000000"/>
                </a:solidFill>
                <a:effectLst/>
              </a:rPr>
              <a:t>“We know that in all things God works for the good of those who love him, who have been called according to his purpose.”</a:t>
            </a:r>
            <a:endParaRPr lang="en-US" b="0" i="0" u="none" strike="noStrike" dirty="0">
              <a:solidFill>
                <a:srgbClr val="000000"/>
              </a:solidFill>
              <a:effectLst/>
            </a:endParaRPr>
          </a:p>
          <a:p>
            <a:pPr algn="ctr"/>
            <a:r>
              <a:rPr lang="en-US" b="0" i="0" u="none" strike="noStrike" dirty="0">
                <a:solidFill>
                  <a:srgbClr val="000000"/>
                </a:solidFill>
                <a:effectLst/>
              </a:rPr>
              <a:t>(</a:t>
            </a:r>
            <a:r>
              <a:rPr lang="en-US" b="0" i="0" u="sng" strike="noStrike" dirty="0">
                <a:solidFill>
                  <a:srgbClr val="000000"/>
                </a:solidFill>
                <a:effectLst/>
                <a:hlinkClick r:id="rId5"/>
              </a:rPr>
              <a:t>Romans 8:28</a:t>
            </a:r>
            <a:r>
              <a:rPr lang="en-US" b="0" i="0" u="none" strike="noStrike" dirty="0">
                <a:solidFill>
                  <a:srgbClr val="000000"/>
                </a:solidFill>
                <a:effectLst/>
              </a:rPr>
              <a:t>)</a:t>
            </a:r>
          </a:p>
          <a:p>
            <a:endParaRPr dirty="0"/>
          </a:p>
        </p:txBody>
      </p:sp>
    </p:spTree>
    <p:extLst>
      <p:ext uri="{BB962C8B-B14F-4D97-AF65-F5344CB8AC3E}">
        <p14:creationId xmlns:p14="http://schemas.microsoft.com/office/powerpoint/2010/main" val="245554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lgn="l" rtl="0"/>
            <a:r>
              <a:rPr lang="en-US" b="1" i="0" u="none" strike="noStrike" dirty="0">
                <a:solidFill>
                  <a:srgbClr val="000000"/>
                </a:solidFill>
                <a:effectLst/>
              </a:rPr>
              <a:t>E. What Is Divine Forgiveness? (</a:t>
            </a:r>
            <a:r>
              <a:rPr lang="en-US" b="1" i="0" u="none" strike="noStrike" dirty="0" err="1">
                <a:solidFill>
                  <a:srgbClr val="000000"/>
                </a:solidFill>
                <a:effectLst/>
              </a:rPr>
              <a:t>con’t</a:t>
            </a:r>
            <a:r>
              <a:rPr lang="en-US" b="1" i="0" u="none" strike="noStrike" dirty="0">
                <a:solidFill>
                  <a:srgbClr val="000000"/>
                </a:solidFill>
                <a:effectLst/>
              </a:rPr>
              <a:t>)</a:t>
            </a:r>
          </a:p>
          <a:p>
            <a:endParaRPr lang="en-US" dirty="0"/>
          </a:p>
          <a:p>
            <a:pPr algn="just" rtl="0"/>
            <a:r>
              <a:rPr lang="en-US" b="1" i="0" u="none" strike="noStrike" dirty="0">
                <a:solidFill>
                  <a:srgbClr val="000000"/>
                </a:solidFill>
                <a:effectLst/>
              </a:rPr>
              <a:t>Question: “How can I respond Christlike when I’m being treated so unjustly?”</a:t>
            </a:r>
            <a:endParaRPr lang="en-US" b="0" i="0" u="none" strike="noStrike" dirty="0">
              <a:solidFill>
                <a:srgbClr val="000000"/>
              </a:solidFill>
              <a:effectLst/>
            </a:endParaRPr>
          </a:p>
          <a:p>
            <a:pPr algn="just" rtl="0"/>
            <a:r>
              <a:rPr lang="en-US" b="1" i="0" u="none" strike="noStrike" dirty="0">
                <a:solidFill>
                  <a:srgbClr val="000000"/>
                </a:solidFill>
                <a:effectLst/>
              </a:rPr>
              <a:t>Answer</a:t>
            </a:r>
            <a:r>
              <a:rPr lang="en-US" b="0" i="0" u="none" strike="noStrike" dirty="0">
                <a:solidFill>
                  <a:srgbClr val="000000"/>
                </a:solidFill>
                <a:effectLst/>
              </a:rPr>
              <a:t>: Realize that Christ suffered unjustly and horrendously to pay the penalty for your sins—to make possible forgiveness of your sins. Therefore, after you become a faithful Christian, you rely on Christ (who lives in you) to enable you to endure your unjust suffering … but, even more so, to forgive those who mistreat you. Be clear: every authentic Christian is “called” to suffer, but with that suffering comes a blessing.</a:t>
            </a:r>
          </a:p>
          <a:p>
            <a:pPr algn="just" rtl="0"/>
            <a:endParaRPr lang="en-US" b="0" i="0" u="none" strike="noStrike" dirty="0">
              <a:solidFill>
                <a:srgbClr val="000000"/>
              </a:solidFill>
              <a:effectLst/>
            </a:endParaRPr>
          </a:p>
          <a:p>
            <a:pPr algn="ctr" rtl="0"/>
            <a:r>
              <a:rPr lang="en-US" b="0" i="1" u="none" strike="noStrike" dirty="0">
                <a:solidFill>
                  <a:srgbClr val="000000"/>
                </a:solidFill>
                <a:effectLst/>
              </a:rPr>
              <a:t>“It is commendable if a man bears up under the pain of unjust suffering because he is conscious of God.… To this you were called, because Christ suffered for you, leaving you an example, that you should follow in his steps. ‘He committed no sin, and no deceit was found in his mouth.’ When they hurled their insults at him, he did not retaliate; when he suffered, he made no threats. Instead, he entrusted himself to him who judges justly.”</a:t>
            </a:r>
            <a:endParaRPr lang="en-US" b="0" i="0" u="none" strike="noStrike" dirty="0">
              <a:solidFill>
                <a:srgbClr val="000000"/>
              </a:solidFill>
              <a:effectLst/>
            </a:endParaRPr>
          </a:p>
          <a:p>
            <a:pPr algn="ctr"/>
            <a:r>
              <a:rPr lang="en-US" b="0" i="0" u="none" strike="noStrike" dirty="0">
                <a:solidFill>
                  <a:srgbClr val="000000"/>
                </a:solidFill>
                <a:effectLst/>
              </a:rPr>
              <a:t>(</a:t>
            </a:r>
            <a:r>
              <a:rPr lang="en-US" b="0" i="0" u="sng" strike="noStrike" dirty="0">
                <a:solidFill>
                  <a:srgbClr val="000000"/>
                </a:solidFill>
                <a:effectLst/>
                <a:hlinkClick r:id="rId3"/>
              </a:rPr>
              <a:t>1 Peter 2:19–23</a:t>
            </a:r>
            <a:r>
              <a:rPr lang="en-US" b="0" i="0" u="none" strike="noStrike" dirty="0">
                <a:solidFill>
                  <a:srgbClr val="000000"/>
                </a:solidFill>
                <a:effectLst/>
              </a:rPr>
              <a:t>)</a:t>
            </a:r>
          </a:p>
          <a:p>
            <a:endParaRPr dirty="0"/>
          </a:p>
        </p:txBody>
      </p:sp>
    </p:spTree>
    <p:extLst>
      <p:ext uri="{BB962C8B-B14F-4D97-AF65-F5344CB8AC3E}">
        <p14:creationId xmlns:p14="http://schemas.microsoft.com/office/powerpoint/2010/main" val="180789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r>
              <a:t>A. What Is Forgiveness?</a:t>
            </a:r>
          </a:p>
          <a:p>
            <a:endParaRPr/>
          </a:p>
          <a:p>
            <a:r>
              <a:t>Assume you need to borrow one hundred dollars to help pay a medical bill. You ask a friend for a loan and promise to pay it back at the end of the month. But when the time comes for repayment, you don’t have the money. In fact, for the next three months, you still don’t have the money. Then unexpectedly, out of the kindness of his heart, your friend chooses to “forgive” the debt! This is one facet of forgiveness. The Bible says, “Let no debt remain outstanding, except the continuing debt to love one another” (Romans 13:8).</a:t>
            </a:r>
          </a:p>
          <a:p>
            <a:endParaRPr/>
          </a:p>
          <a:p>
            <a:r>
              <a:t>    •      Forgiveness means dismissing a debt.</a:t>
            </a:r>
          </a:p>
          <a:p>
            <a:r>
              <a:t>    In the New Testament, the Greek noun aphesis denotes a “</a:t>
            </a:r>
            <a:r>
              <a:rPr u="sng"/>
              <a:t>dismissal</a:t>
            </a:r>
            <a:r>
              <a:t>” or “</a:t>
            </a:r>
            <a:r>
              <a:rPr u="sng"/>
              <a:t>release</a:t>
            </a:r>
            <a:r>
              <a:t>.”</a:t>
            </a:r>
          </a:p>
          <a:p>
            <a:r>
              <a:t>      —      When you grant forgiveness, you </a:t>
            </a:r>
            <a:r>
              <a:rPr u="sng"/>
              <a:t>dismiss</a:t>
            </a:r>
            <a:r>
              <a:t> the debt owed to you.</a:t>
            </a:r>
          </a:p>
          <a:p>
            <a:r>
              <a:t>      —      When you receive forgiveness, your debt is </a:t>
            </a:r>
            <a:r>
              <a:rPr u="sng"/>
              <a:t>dismissed</a:t>
            </a:r>
            <a:r>
              <a:t>. (You are released from any requirement for repayment.)</a:t>
            </a:r>
          </a:p>
          <a:p>
            <a:r>
              <a:t>      —      When you grant forgiveness, you dismiss the debt from your </a:t>
            </a:r>
            <a:r>
              <a:rPr u="sng"/>
              <a:t>thoughts</a:t>
            </a:r>
            <a:r>
              <a:t>.</a:t>
            </a:r>
          </a:p>
          <a:p>
            <a:r>
              <a:t>    Jesus expressed the heart of forgiveness when He said, “Love your enemies, do good to those who hate you” (Luke 6:27).</a:t>
            </a:r>
          </a:p>
          <a:p>
            <a:endParaRPr/>
          </a:p>
          <a:p>
            <a:r>
              <a:t>    •      Forgiveness is dismissing your demand that others owe you something, especially when they fail to meet your expectations … fail to keep a promise … fail to treat you justly.</a:t>
            </a:r>
          </a:p>
          <a:p>
            <a:r>
              <a:t>    Jesus said, “If someone strikes you on the right cheek, turn to him the other also” (Matthew 5:39).</a:t>
            </a:r>
          </a:p>
          <a:p>
            <a:endParaRPr/>
          </a:p>
          <a:p>
            <a:r>
              <a:t>    •      Forgiveness is dismissing, canceling, or setting someone free from the consequence of falling short of God’s standard.</a:t>
            </a:r>
          </a:p>
          <a:p>
            <a:r>
              <a:t>      —      The holy standard of God is </a:t>
            </a:r>
            <a:r>
              <a:rPr u="sng"/>
              <a:t>perfection</a:t>
            </a:r>
            <a:r>
              <a:t>, yet we all have sinned.</a:t>
            </a:r>
          </a:p>
          <a:p>
            <a:r>
              <a:t>      —      The penalty for our sins is spiritual </a:t>
            </a:r>
            <a:r>
              <a:rPr u="sng"/>
              <a:t>death</a:t>
            </a:r>
            <a:r>
              <a:t> (separation from God).</a:t>
            </a:r>
          </a:p>
          <a:p>
            <a:r>
              <a:t>      —      The </a:t>
            </a:r>
            <a:r>
              <a:rPr u="sng"/>
              <a:t>penalty</a:t>
            </a:r>
            <a:r>
              <a:t> for our sins (our debt) was paid by Jesus through His sacrificial death on the cross. Therefore, instead of being separated from God, we can have our debt dismissed by God and experience eternal life in heaven.</a:t>
            </a:r>
          </a:p>
          <a:p>
            <a:endParaRPr/>
          </a:p>
          <a:p>
            <a:r>
              <a:t>“Everyone who believes in him [Jesus] receives forgiveness of sins through his name.”</a:t>
            </a:r>
          </a:p>
          <a:p>
            <a:r>
              <a:t>(Acts 10:43)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endParaRPr/>
          </a:p>
          <a:p>
            <a:endParaRPr/>
          </a:p>
          <a:p>
            <a:r>
              <a:t>A. What Is Forgiveness?</a:t>
            </a:r>
          </a:p>
          <a:p>
            <a:endParaRPr/>
          </a:p>
          <a:p>
            <a:endParaRPr/>
          </a:p>
          <a:p>
            <a:r>
              <a:t>  QUESTION: “Is it possible to sin beyond God’s ability to forgive?”</a:t>
            </a:r>
          </a:p>
          <a:p>
            <a:r>
              <a:t>  ANSWER: </a:t>
            </a:r>
            <a:r>
              <a:rPr u="sng"/>
              <a:t>No</a:t>
            </a:r>
            <a:r>
              <a:t>. God promises to purify us from all unrighteousness, not just specific sins, but we need to first confess our sins. (Confess means literally “</a:t>
            </a:r>
            <a:r>
              <a:rPr u="sng"/>
              <a:t>to agree</a:t>
            </a:r>
            <a:r>
              <a:t>”—to agree with God.) And if we agree with God about our sin, we not only admit we have sinned, but we also turn from our sins and turn to Jesus, entrusting our lives to the One who died for our sins.</a:t>
            </a:r>
          </a:p>
          <a:p>
            <a:endParaRPr/>
          </a:p>
          <a:p>
            <a:r>
              <a:t>“I acknowledged my sin to you and did not cover up my iniquity. I said, ‘I will confess my transgressions to the LORD’—and you forgave the guilt of my sin.”</a:t>
            </a:r>
          </a:p>
          <a:p>
            <a:r>
              <a:t>(Psalm 32:5)</a:t>
            </a:r>
          </a:p>
          <a:p>
            <a:endParaRPr/>
          </a:p>
          <a:p>
            <a:endParaRPr/>
          </a:p>
          <a:p>
            <a:pPr>
              <a:defRPr sz="800"/>
            </a:pPr>
            <a:r>
              <a:t>June Hunt, Biblical Counseling Keys on Forgiveness: The Freedom to Let Go (Dallas, TX: Hope For The Heart, 2008), 2–3.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B. What Is Forgiveness Not?</a:t>
            </a:r>
          </a:p>
          <a:p>
            <a:endParaRPr/>
          </a:p>
          <a:p>
            <a:r>
              <a:t>Misconceptions abound when the word forgiveness is mentioned. Some think forgiveness is the equivalent of excusing sin … saying that what was wrong is now right. Yet this is not the example of forgiveness that Jesus displayed. When He encountered the mob of men eager to stone a woman caught in adultery, He chose not to stone her; however, never did He excuse her. Instead, He said, “Go, and sin no more” (John 8:11 KJV). To help correct any confusion, you need to know what forgiveness is not!</a:t>
            </a:r>
          </a:p>
          <a:p>
            <a:endParaRPr/>
          </a:p>
          <a:p>
            <a:r>
              <a:t>“Let the wise listen and add to their learning, and let the discerning get guidance.”</a:t>
            </a:r>
          </a:p>
          <a:p>
            <a:r>
              <a:t>(Proverbs 1:5)</a:t>
            </a:r>
          </a:p>
          <a:p>
            <a:endParaRPr/>
          </a:p>
          <a:p>
            <a:r>
              <a:t>    •      Forgiveness is not </a:t>
            </a:r>
            <a:r>
              <a:rPr u="sng"/>
              <a:t>circumventing</a:t>
            </a:r>
            <a:r>
              <a:t> God’s justice.…</a:t>
            </a:r>
          </a:p>
          <a:p>
            <a:r>
              <a:t>      —      It is allowing God to execute His justice in His time and in His way.</a:t>
            </a:r>
          </a:p>
          <a:p>
            <a:endParaRPr/>
          </a:p>
          <a:p>
            <a:r>
              <a:t>    •      Forgiveness is not waiting for “</a:t>
            </a:r>
            <a:r>
              <a:rPr u="sng"/>
              <a:t>time</a:t>
            </a:r>
            <a:r>
              <a:t> to heal all wounds.” …</a:t>
            </a:r>
          </a:p>
          <a:p>
            <a:r>
              <a:t>      —      It is clear that time doesn’t heal wounds—some people will not allow healing.</a:t>
            </a:r>
          </a:p>
          <a:p>
            <a:endParaRPr/>
          </a:p>
          <a:p>
            <a:r>
              <a:t>    •      Forgiveness is not letting the </a:t>
            </a:r>
            <a:r>
              <a:rPr u="sng"/>
              <a:t>guilty</a:t>
            </a:r>
            <a:r>
              <a:t> “off the hook.” …</a:t>
            </a:r>
          </a:p>
          <a:p>
            <a:r>
              <a:t>      —      It is moving the guilty from your hook to God’s hook.</a:t>
            </a:r>
          </a:p>
          <a:p>
            <a:endParaRPr/>
          </a:p>
          <a:p>
            <a:r>
              <a:t>    •      Forgiveness is not the same as </a:t>
            </a:r>
            <a:r>
              <a:rPr u="sng"/>
              <a:t>reconciliation</a:t>
            </a:r>
            <a:r>
              <a:t>.…</a:t>
            </a:r>
          </a:p>
          <a:p>
            <a:r>
              <a:t>      —      It takes two for reconciliation, only one for forgiveness.</a:t>
            </a:r>
          </a:p>
          <a:p>
            <a:endParaRPr/>
          </a:p>
          <a:p>
            <a:r>
              <a:t>    •      Forgiveness is not </a:t>
            </a:r>
            <a:r>
              <a:rPr u="sng"/>
              <a:t>excusing</a:t>
            </a:r>
            <a:r>
              <a:t> unjust behavior.…</a:t>
            </a:r>
          </a:p>
          <a:p>
            <a:r>
              <a:t>      —      It is acknowledging that unjust behavior is without excuse, while still forgiving.</a:t>
            </a:r>
          </a:p>
          <a:p>
            <a:endParaRPr/>
          </a:p>
          <a:p>
            <a:r>
              <a:t>    •      Forgiveness is not </a:t>
            </a:r>
            <a:r>
              <a:rPr u="sng"/>
              <a:t>explaining</a:t>
            </a:r>
            <a:r>
              <a:t> away the hurt.…</a:t>
            </a:r>
          </a:p>
          <a:p>
            <a:r>
              <a:t>      —      It is working through the hurt.</a:t>
            </a:r>
          </a:p>
          <a:p>
            <a:endParaRPr/>
          </a:p>
          <a:p>
            <a:r>
              <a:t>    •      Forgiveness is not based on what is </a:t>
            </a:r>
            <a:r>
              <a:rPr u="sng"/>
              <a:t>fair</a:t>
            </a:r>
            <a:r>
              <a:t>.…</a:t>
            </a:r>
          </a:p>
          <a:p>
            <a:r>
              <a:t>      —      It was not “fair” for Jesus to hang on the cross—but He did so that we could be forgiven.</a:t>
            </a:r>
          </a:p>
          <a:p>
            <a:endParaRPr/>
          </a:p>
          <a:p>
            <a:r>
              <a:t>    •      Forgiveness is not being a </a:t>
            </a:r>
            <a:r>
              <a:rPr u="sng"/>
              <a:t>weak</a:t>
            </a:r>
            <a:r>
              <a:t> martyr.…</a:t>
            </a:r>
          </a:p>
          <a:p>
            <a:r>
              <a:t>      —      It is being strong enough to be Christlike.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    •      Forgiveness is not stuffing your </a:t>
            </a:r>
            <a:r>
              <a:rPr u="sng"/>
              <a:t>anger</a:t>
            </a:r>
            <a:r>
              <a:t>.…</a:t>
            </a:r>
          </a:p>
          <a:p>
            <a:r>
              <a:t>      —      It is resolving your anger by releasing the offense to God.</a:t>
            </a:r>
          </a:p>
          <a:p>
            <a:endParaRPr/>
          </a:p>
          <a:p>
            <a:r>
              <a:t>    •      Forgiveness is not a </a:t>
            </a:r>
            <a:r>
              <a:rPr u="sng"/>
              <a:t>natural</a:t>
            </a:r>
            <a:r>
              <a:t> response.…</a:t>
            </a:r>
          </a:p>
          <a:p>
            <a:r>
              <a:t>      —      It is a supernatural response, empowered by God.</a:t>
            </a:r>
          </a:p>
          <a:p>
            <a:endParaRPr/>
          </a:p>
          <a:p>
            <a:r>
              <a:t>    •      Forgiveness is not </a:t>
            </a:r>
            <a:r>
              <a:rPr u="sng"/>
              <a:t>denying</a:t>
            </a:r>
            <a:r>
              <a:t> the hurt.…</a:t>
            </a:r>
          </a:p>
          <a:p>
            <a:r>
              <a:t>      —      It is feeling the hurt and releasing it.</a:t>
            </a:r>
          </a:p>
          <a:p>
            <a:endParaRPr/>
          </a:p>
          <a:p>
            <a:r>
              <a:t>    •      Forgiveness is not being a </a:t>
            </a:r>
            <a:r>
              <a:rPr u="sng"/>
              <a:t>doormat</a:t>
            </a:r>
            <a:r>
              <a:t>.…</a:t>
            </a:r>
          </a:p>
          <a:p>
            <a:r>
              <a:t>      —      It is seeing that, if this were so, Jesus would have been the greatest doormat of all!</a:t>
            </a:r>
          </a:p>
          <a:p>
            <a:endParaRPr/>
          </a:p>
          <a:p>
            <a:r>
              <a:t>    •      Forgiveness is not </a:t>
            </a:r>
            <a:r>
              <a:rPr u="sng"/>
              <a:t>conditional</a:t>
            </a:r>
            <a:r>
              <a:t>.…</a:t>
            </a:r>
          </a:p>
          <a:p>
            <a:r>
              <a:t>      —      It is unconditional, a mandate from God to everyone.</a:t>
            </a:r>
          </a:p>
          <a:p>
            <a:endParaRPr/>
          </a:p>
          <a:p>
            <a:r>
              <a:t>    •      Forgiveness is not </a:t>
            </a:r>
            <a:r>
              <a:rPr u="sng"/>
              <a:t>forgetting</a:t>
            </a:r>
            <a:r>
              <a:t>.…</a:t>
            </a:r>
          </a:p>
          <a:p>
            <a:r>
              <a:t>      —      It is necessary to remember before you can forgive.</a:t>
            </a:r>
          </a:p>
          <a:p>
            <a:endParaRPr/>
          </a:p>
          <a:p>
            <a:r>
              <a:t>    •      Forgiveness is not a </a:t>
            </a:r>
            <a:r>
              <a:rPr u="sng"/>
              <a:t>feeling</a:t>
            </a:r>
            <a:r>
              <a:t>.…</a:t>
            </a:r>
          </a:p>
          <a:p>
            <a:r>
              <a:t>      —      It is a choice—an act of the will.</a:t>
            </a:r>
          </a:p>
          <a:p>
            <a:endParaRPr/>
          </a:p>
          <a:p>
            <a:r>
              <a:t>A loose woman was caught “in the act,” and the stone throwers were ready. The penalty for adultery was clear—stone the adulterers to death! Jesus challenged the stone throwers to examine their own hearts before condemning the woman’s behavior. “The one who is without sin—you cast the first stone.” No one moved. Then, after all the stones dropped—one by one—and the stone throwers left—one by one—Jesus focused His attention on the woman. He looked beyond her fault and saw her need. She needed to know the life-changing love of God. Unexpectedly, Jesus gave her a priceless gift—His merciful favor and forgiveness. (See John 8:3–11.)</a:t>
            </a:r>
          </a:p>
          <a:p>
            <a:endParaRPr/>
          </a:p>
          <a:p>
            <a:r>
              <a:t>“ ‘Neither do I condemn you,’ Jesus declared. ‘Go now and leave your life of sin.’ ”</a:t>
            </a:r>
          </a:p>
          <a:p>
            <a:r>
              <a:t>(John 8:11)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 QUESTION: “If I don’t feel like forgiving, how can I be asked to forgive? That doesn’t seem right.”</a:t>
            </a:r>
          </a:p>
          <a:p>
            <a:r>
              <a:t>  ANSWER: Forgiveness is not based on a </a:t>
            </a:r>
            <a:r>
              <a:rPr u="sng"/>
              <a:t>feeling</a:t>
            </a:r>
            <a:r>
              <a:t>, but rather on the fact that we—all of us—are called by God to forgive. Forgiveness is not an </a:t>
            </a:r>
            <a:r>
              <a:rPr u="sng"/>
              <a:t>emotion</a:t>
            </a:r>
            <a:r>
              <a:t>, but is rather an act of the will. Therefore, what “seems right” based on feelings can easily be wrong!</a:t>
            </a:r>
          </a:p>
          <a:p>
            <a:endParaRPr/>
          </a:p>
          <a:p>
            <a:r>
              <a:t>“There is a way that seems right to a man, but in the end it leads to death.”</a:t>
            </a:r>
          </a:p>
          <a:p>
            <a:r>
              <a:t>(Proverbs 14:12)</a:t>
            </a:r>
          </a:p>
          <a:p>
            <a:endParaRPr/>
          </a:p>
          <a:p>
            <a:pPr>
              <a:defRPr sz="800"/>
            </a:pPr>
            <a:r>
              <a:t>June Hunt, Biblical Counseling Keys on Forgiveness: The Freedom to Let Go (Dallas, TX: Hope For The Heart, 2008), 3–4.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endParaRPr/>
          </a:p>
          <a:p>
            <a:endParaRPr/>
          </a:p>
          <a:p>
            <a:r>
              <a:t>C. What Does It Mean to Forgive Others?</a:t>
            </a:r>
          </a:p>
          <a:p>
            <a:endParaRPr/>
          </a:p>
          <a:p>
            <a:r>
              <a:t>Imagine that you are a runner and the race is an event in the Olympics. You have the right shoes, right shorts, right shirt. Yet, something is desperately wrong. Locked on your ankle is a heavy, black ball and chain! This weight is too heavy—you can’t run the distance—you can’t even qualify. If only you could figure out a way to free yourself … but you don’t have the key to unlock the chain.</a:t>
            </a:r>
          </a:p>
          <a:p>
            <a:r>
              <a:t>Then, on the day of the qualifying run, you are told that you already possess the key to freedom. Quickly, you free yourself, and, oh, what freedom! It is as though that black ball miraculously turns into a big helium balloon. The load is lifted.… The balloon is released.… The weight is “sent away.” Previously, no one had told you that your unforgiveness was the black ball weighing you down. Now that you know that forgiveness is one of the major keys to freedom, you can run the race … and cross the finish line with freedom.</a:t>
            </a:r>
          </a:p>
          <a:p>
            <a:endParaRPr/>
          </a:p>
          <a:p>
            <a:r>
              <a:t>“Let us throw off everything that hinders and the sin that so easily entangles, and let us run with perseverance the race marked out for us.”</a:t>
            </a:r>
          </a:p>
          <a:p>
            <a:r>
              <a:t>(Hebrews 12:1)</a:t>
            </a:r>
          </a:p>
          <a:p>
            <a:endParaRPr/>
          </a:p>
          <a:p>
            <a:r>
              <a:t>    •      To forgive means to release your resentment toward your offender.</a:t>
            </a:r>
          </a:p>
          <a:p>
            <a:r>
              <a:t>    In the New Testament, the Greek verb aphiemi primarily means “</a:t>
            </a:r>
            <a:r>
              <a:rPr u="sng"/>
              <a:t>to send away</a:t>
            </a:r>
            <a:r>
              <a:t>”—in other words, “to forgive, send away or release the penalty when someone wrongs you.” This implies that you need …</a:t>
            </a:r>
          </a:p>
          <a:p>
            <a:r>
              <a:t>      —      To release your right to hear “</a:t>
            </a:r>
            <a:r>
              <a:rPr u="sng"/>
              <a:t>I’m sorry</a:t>
            </a:r>
            <a:r>
              <a:t>”</a:t>
            </a:r>
          </a:p>
          <a:p>
            <a:r>
              <a:t>      —      To release your right to be </a:t>
            </a:r>
            <a:r>
              <a:rPr u="sng"/>
              <a:t>bitter</a:t>
            </a:r>
          </a:p>
          <a:p>
            <a:r>
              <a:t>      —      To release your right to get </a:t>
            </a:r>
            <a:r>
              <a:rPr u="sng"/>
              <a:t>even</a:t>
            </a:r>
          </a:p>
          <a:p>
            <a:endParaRPr u="sng"/>
          </a:p>
          <a:p>
            <a:r>
              <a:t>“Do not repay anyone evil for evil. Be careful to do what is right in the eyes of everybody.”</a:t>
            </a:r>
          </a:p>
          <a:p>
            <a:r>
              <a:t>(Romans 12:17)</a:t>
            </a:r>
          </a:p>
          <a:p>
            <a:endParaRPr/>
          </a:p>
          <a:p>
            <a:pPr>
              <a:defRPr sz="800"/>
            </a:pPr>
            <a:r>
              <a:t>June Hunt, Biblical Counseling Keys on Forgiveness: The Freedom to Let Go (Dallas, TX: Hope For The Heart, 2008), 4–5.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noRot="1" noChangeAspect="1"/>
          </p:cNvSpPr>
          <p:nvPr>
            <p:ph type="sldImg"/>
          </p:nvPr>
        </p:nvSpPr>
        <p:spPr>
          <a:prstGeom prst="rect">
            <a:avLst/>
          </a:prstGeom>
        </p:spPr>
        <p:txBody>
          <a:bodyPr/>
          <a:lstStyle/>
          <a:p>
            <a:endParaRPr/>
          </a:p>
        </p:txBody>
      </p:sp>
      <p:sp>
        <p:nvSpPr>
          <p:cNvPr id="232" name="Shape 232"/>
          <p:cNvSpPr>
            <a:spLocks noGrp="1"/>
          </p:cNvSpPr>
          <p:nvPr>
            <p:ph type="body" sz="quarter" idx="1"/>
          </p:nvPr>
        </p:nvSpPr>
        <p:spPr>
          <a:prstGeom prst="rect">
            <a:avLst/>
          </a:prstGeom>
        </p:spPr>
        <p:txBody>
          <a:bodyPr/>
          <a:lstStyle/>
          <a:p>
            <a:r>
              <a:t>    •      To forgive is to release your </a:t>
            </a:r>
            <a:r>
              <a:rPr u="sng"/>
              <a:t>rights</a:t>
            </a:r>
            <a:r>
              <a:t> regarding the offense.</a:t>
            </a:r>
          </a:p>
          <a:p>
            <a:r>
              <a:t>      —      To release your right to </a:t>
            </a:r>
            <a:r>
              <a:rPr u="sng"/>
              <a:t>dwell</a:t>
            </a:r>
            <a:r>
              <a:t> on the offense</a:t>
            </a:r>
          </a:p>
          <a:p>
            <a:r>
              <a:t>      —      To release your right to </a:t>
            </a:r>
            <a:r>
              <a:rPr u="sng"/>
              <a:t>hold</a:t>
            </a:r>
            <a:r>
              <a:t> on to the offense</a:t>
            </a:r>
          </a:p>
          <a:p>
            <a:r>
              <a:t>      —      To release your right to keep </a:t>
            </a:r>
            <a:r>
              <a:rPr u="sng"/>
              <a:t>bringing</a:t>
            </a:r>
            <a:r>
              <a:t> up the offense</a:t>
            </a:r>
          </a:p>
          <a:p>
            <a:endParaRPr/>
          </a:p>
          <a:p>
            <a:r>
              <a:t>“He who covers over an offense promotes love, but whoever repeats the matter separates close friends.”</a:t>
            </a:r>
          </a:p>
          <a:p>
            <a:r>
              <a:t>(Proverbs 17:9)</a:t>
            </a:r>
          </a:p>
          <a:p>
            <a:endParaRPr/>
          </a:p>
          <a:p>
            <a:pPr>
              <a:defRPr sz="800"/>
            </a:pPr>
            <a:r>
              <a:t>June Hunt, Biblical Counseling Keys on Forgiveness: The Freedom to Let Go (Dallas, TX: Hope For The Heart, 2008), 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p>
            <a:r>
              <a:t>    •      To forgive is to </a:t>
            </a:r>
            <a:r>
              <a:rPr u="sng"/>
              <a:t>reflect</a:t>
            </a:r>
            <a:r>
              <a:t> the character of Christ. Just as God is willing to forgive us, we are called to forgive others.</a:t>
            </a:r>
          </a:p>
          <a:p>
            <a:r>
              <a:t>      —      To forgive is to extend </a:t>
            </a:r>
            <a:r>
              <a:rPr u="sng"/>
              <a:t>mercy</a:t>
            </a:r>
            <a:r>
              <a:t>.</a:t>
            </a:r>
          </a:p>
          <a:p>
            <a:r>
              <a:t>      —      To forgive is to give a gift of </a:t>
            </a:r>
            <a:r>
              <a:rPr u="sng"/>
              <a:t>grace</a:t>
            </a:r>
            <a:r>
              <a:t>.</a:t>
            </a:r>
          </a:p>
          <a:p>
            <a:r>
              <a:t>      —      To forgive is to set the offender </a:t>
            </a:r>
            <a:r>
              <a:rPr u="sng"/>
              <a:t>free</a:t>
            </a:r>
            <a:r>
              <a:t>.</a:t>
            </a:r>
          </a:p>
          <a:p>
            <a:r>
              <a:t>    Jesus taught his disciples to pray,</a:t>
            </a:r>
          </a:p>
          <a:p>
            <a:endParaRPr/>
          </a:p>
          <a:p>
            <a:r>
              <a:t>“Forgive us our debts, as we also have forgiven our debtors.”</a:t>
            </a:r>
          </a:p>
          <a:p>
            <a:r>
              <a:t>(Matthew 6:12)</a:t>
            </a:r>
          </a:p>
          <a:p>
            <a:endParaRPr/>
          </a:p>
          <a:p>
            <a:pPr>
              <a:defRPr sz="800"/>
            </a:pPr>
            <a:r>
              <a:t>June Hunt, Biblical Counseling Keys on Forgiveness: The Freedom to Let Go (Dallas, TX: Hope For The Heart, 2008), 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10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11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3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7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2"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8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9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ref.ly/logosref/BibleESV.Ge37-4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Barry G. Johnson, Sr. - April - June 2024"/>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t>Barry G. Johnson, Sr. - April - June 2024</a:t>
            </a:r>
          </a:p>
        </p:txBody>
      </p:sp>
      <p:sp>
        <p:nvSpPr>
          <p:cNvPr id="172" name="Walking Christian on Forgiveness"/>
          <p:cNvSpPr txBox="1">
            <a:spLocks noGrp="1"/>
          </p:cNvSpPr>
          <p:nvPr>
            <p:ph type="ctrTitle"/>
          </p:nvPr>
        </p:nvSpPr>
        <p:spPr>
          <a:xfrm>
            <a:off x="1206498" y="5126518"/>
            <a:ext cx="21971004" cy="4648201"/>
          </a:xfrm>
          <a:prstGeom prst="rect">
            <a:avLst/>
          </a:prstGeom>
        </p:spPr>
        <p:txBody>
          <a:bodyPr/>
          <a:lstStyle>
            <a:lvl1pPr>
              <a:defRPr>
                <a:solidFill>
                  <a:srgbClr val="FFFFFF"/>
                </a:solidFill>
              </a:defRPr>
            </a:lvl1pPr>
          </a:lstStyle>
          <a:p>
            <a:r>
              <a:t>Walking Christian on Forgiveness</a:t>
            </a:r>
          </a:p>
        </p:txBody>
      </p:sp>
      <p:sp>
        <p:nvSpPr>
          <p:cNvPr id="173" name="Unraveling the Power and Freedom of Grace"/>
          <p:cNvSpPr txBox="1">
            <a:spLocks noGrp="1"/>
          </p:cNvSpPr>
          <p:nvPr>
            <p:ph type="subTitle" sz="quarter" idx="1"/>
          </p:nvPr>
        </p:nvSpPr>
        <p:spPr>
          <a:xfrm>
            <a:off x="1206500" y="9864790"/>
            <a:ext cx="21971000" cy="1905001"/>
          </a:xfrm>
          <a:prstGeom prst="rect">
            <a:avLst/>
          </a:prstGeom>
        </p:spPr>
        <p:txBody>
          <a:bodyPr/>
          <a:lstStyle/>
          <a:p>
            <a:r>
              <a:t>Unraveling the Power and Freedom of Grace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27"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28"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29" name="A. What Is Forgiveness?…"/>
          <p:cNvSpPr txBox="1"/>
          <p:nvPr/>
        </p:nvSpPr>
        <p:spPr>
          <a:xfrm>
            <a:off x="113103" y="7934961"/>
            <a:ext cx="6796894" cy="50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t>A. What Is Forgiveness?</a:t>
            </a:r>
          </a:p>
          <a:p>
            <a:pPr>
              <a:defRPr sz="2400">
                <a:solidFill>
                  <a:srgbClr val="FFFFFF"/>
                </a:solidFill>
              </a:defRPr>
            </a:pPr>
            <a:r>
              <a:t>B. What Forgiveness is Not</a:t>
            </a:r>
          </a:p>
          <a:p>
            <a:pPr>
              <a:defRPr>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30" name="To forgive is to release your rights regarding the offense.…"/>
          <p:cNvSpPr txBox="1"/>
          <p:nvPr/>
        </p:nvSpPr>
        <p:spPr>
          <a:xfrm>
            <a:off x="7755621" y="3474830"/>
            <a:ext cx="16012102" cy="6766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defTabSz="457200">
              <a:lnSpc>
                <a:spcPct val="117999"/>
              </a:lnSpc>
              <a:spcBef>
                <a:spcPts val="0"/>
              </a:spcBef>
              <a:buSzPct val="123000"/>
              <a:buChar char="•"/>
              <a:defRPr>
                <a:solidFill>
                  <a:srgbClr val="FFFFFF"/>
                </a:solidFill>
              </a:defRPr>
            </a:pPr>
            <a:r>
              <a:t>To forgive is to release your rights regarding the offense.</a:t>
            </a:r>
          </a:p>
          <a:p>
            <a:pPr marL="1219200" lvl="1" indent="-609600" defTabSz="457200">
              <a:lnSpc>
                <a:spcPct val="117999"/>
              </a:lnSpc>
              <a:spcBef>
                <a:spcPts val="0"/>
              </a:spcBef>
              <a:buSzPct val="123000"/>
              <a:buChar char="-"/>
              <a:defRPr>
                <a:solidFill>
                  <a:srgbClr val="FFFFFF"/>
                </a:solidFill>
              </a:defRPr>
            </a:pPr>
            <a:r>
              <a:t>To release your right to dwell on the offense</a:t>
            </a:r>
          </a:p>
          <a:p>
            <a:pPr marL="1219200" lvl="1" indent="-609600" defTabSz="457200">
              <a:lnSpc>
                <a:spcPct val="117999"/>
              </a:lnSpc>
              <a:spcBef>
                <a:spcPts val="0"/>
              </a:spcBef>
              <a:buSzPct val="123000"/>
              <a:buChar char="-"/>
              <a:defRPr>
                <a:solidFill>
                  <a:srgbClr val="FFFFFF"/>
                </a:solidFill>
              </a:defRPr>
            </a:pPr>
            <a:r>
              <a:t>To release your right to hold on to the offense</a:t>
            </a:r>
          </a:p>
          <a:p>
            <a:pPr marL="1219200" lvl="1" indent="-609600" defTabSz="457200">
              <a:lnSpc>
                <a:spcPct val="117999"/>
              </a:lnSpc>
              <a:spcBef>
                <a:spcPts val="0"/>
              </a:spcBef>
              <a:buSzPct val="123000"/>
              <a:buChar char="-"/>
              <a:defRPr>
                <a:solidFill>
                  <a:srgbClr val="FFFFFF"/>
                </a:solidFill>
              </a:defRPr>
            </a:pPr>
            <a:r>
              <a:t>To release your right to keep bringing up the offense</a:t>
            </a:r>
          </a:p>
          <a:p>
            <a:pPr defTabSz="457200">
              <a:lnSpc>
                <a:spcPct val="117999"/>
              </a:lnSpc>
              <a:spcBef>
                <a:spcPts val="0"/>
              </a:spcBef>
              <a:defRPr>
                <a:solidFill>
                  <a:srgbClr val="FFFFFF"/>
                </a:solidFill>
              </a:defRPr>
            </a:pPr>
            <a:endParaRPr/>
          </a:p>
          <a:p>
            <a:pPr defTabSz="457200">
              <a:lnSpc>
                <a:spcPct val="117999"/>
              </a:lnSpc>
              <a:spcBef>
                <a:spcPts val="0"/>
              </a:spcBef>
              <a:defRPr>
                <a:solidFill>
                  <a:srgbClr val="FFFFFF"/>
                </a:solidFill>
              </a:defRPr>
            </a:pPr>
            <a:r>
              <a:t>“He who covers over an offense promotes love, but whoever repeats the matter separates close friends.”</a:t>
            </a:r>
          </a:p>
          <a:p>
            <a:pPr defTabSz="457200">
              <a:lnSpc>
                <a:spcPct val="117999"/>
              </a:lnSpc>
              <a:spcBef>
                <a:spcPts val="0"/>
              </a:spcBef>
              <a:defRPr>
                <a:solidFill>
                  <a:srgbClr val="FFFFFF"/>
                </a:solidFill>
              </a:defRPr>
            </a:pPr>
            <a:r>
              <a:t>(Proverbs 17:9)</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230">
                                            <p:bg/>
                                          </p:spTgt>
                                        </p:tgtEl>
                                        <p:attrNameLst>
                                          <p:attrName>style.visibility</p:attrName>
                                        </p:attrNameLst>
                                      </p:cBhvr>
                                      <p:to>
                                        <p:strVal val="visible"/>
                                      </p:to>
                                    </p:set>
                                    <p:anim calcmode="lin" valueType="num">
                                      <p:cBhvr>
                                        <p:cTn id="7" dur="1000" fill="hold"/>
                                        <p:tgtEl>
                                          <p:spTgt spid="230">
                                            <p:bg/>
                                          </p:spTgt>
                                        </p:tgtEl>
                                        <p:attrNameLst>
                                          <p:attrName>ppt_w</p:attrName>
                                        </p:attrNameLst>
                                      </p:cBhvr>
                                      <p:tavLst>
                                        <p:tav tm="0" fmla="#ppt_w*sin(2.5*pi*$)">
                                          <p:val>
                                            <p:fltVal val="0"/>
                                          </p:val>
                                        </p:tav>
                                        <p:tav tm="100000">
                                          <p:val>
                                            <p:fltVal val="1"/>
                                          </p:val>
                                        </p:tav>
                                      </p:tavLst>
                                    </p:anim>
                                    <p:anim calcmode="lin" valueType="num">
                                      <p:cBhvr>
                                        <p:cTn id="8" dur="1000" fill="hold"/>
                                        <p:tgtEl>
                                          <p:spTgt spid="230">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230">
                                            <p:txEl>
                                              <p:pRg st="0" end="0"/>
                                            </p:txEl>
                                          </p:spTgt>
                                        </p:tgtEl>
                                        <p:attrNameLst>
                                          <p:attrName>style.visibility</p:attrName>
                                        </p:attrNameLst>
                                      </p:cBhvr>
                                      <p:to>
                                        <p:strVal val="visible"/>
                                      </p:to>
                                    </p:set>
                                    <p:animEffect transition="in" filter="fade">
                                      <p:cBhvr>
                                        <p:cTn id="11" dur="1000" fill="hold"/>
                                        <p:tgtEl>
                                          <p:spTgt spid="230">
                                            <p:txEl>
                                              <p:pRg st="0" end="0"/>
                                            </p:txEl>
                                          </p:spTgt>
                                        </p:tgtEl>
                                      </p:cBhvr>
                                    </p:animEffect>
                                    <p:anim calcmode="lin" valueType="num">
                                      <p:cBhvr>
                                        <p:cTn id="12" dur="1000" fill="hold"/>
                                        <p:tgtEl>
                                          <p:spTgt spid="230">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30">
                                            <p:txEl>
                                              <p:pRg st="0" end="0"/>
                                            </p:txEl>
                                          </p:spTgt>
                                        </p:tgtEl>
                                        <p:attrNameLst>
                                          <p:attrName>ppt_h</p:attrName>
                                        </p:attrNameLst>
                                      </p:cBhvr>
                                      <p:tavLst>
                                        <p:tav tm="0">
                                          <p:val>
                                            <p:strVal val="#ppt_h"/>
                                          </p:val>
                                        </p:tav>
                                        <p:tav tm="100000">
                                          <p:val>
                                            <p:strVal val="#ppt_h"/>
                                          </p:val>
                                        </p:tav>
                                      </p:tavLst>
                                    </p:anim>
                                  </p:childTnLst>
                                </p:cTn>
                              </p:par>
                              <p:par>
                                <p:cTn id="14" presetID="19" presetClass="entr" presetSubtype="10" fill="hold" grpId="1" nodeType="withEffect">
                                  <p:stCondLst>
                                    <p:cond delay="0"/>
                                  </p:stCondLst>
                                  <p:iterate type="lt">
                                    <p:tmAbs val="0"/>
                                  </p:iterate>
                                  <p:childTnLst>
                                    <p:set>
                                      <p:cBhvr>
                                        <p:cTn id="15" fill="hold"/>
                                        <p:tgtEl>
                                          <p:spTgt spid="230">
                                            <p:txEl>
                                              <p:pRg st="1" end="1"/>
                                            </p:txEl>
                                          </p:spTgt>
                                        </p:tgtEl>
                                        <p:attrNameLst>
                                          <p:attrName>style.visibility</p:attrName>
                                        </p:attrNameLst>
                                      </p:cBhvr>
                                      <p:to>
                                        <p:strVal val="visible"/>
                                      </p:to>
                                    </p:set>
                                    <p:animEffect transition="in" filter="fade">
                                      <p:cBhvr>
                                        <p:cTn id="16" dur="1000" fill="hold"/>
                                        <p:tgtEl>
                                          <p:spTgt spid="230">
                                            <p:txEl>
                                              <p:pRg st="1" end="1"/>
                                            </p:txEl>
                                          </p:spTgt>
                                        </p:tgtEl>
                                      </p:cBhvr>
                                    </p:animEffect>
                                    <p:anim calcmode="lin" valueType="num">
                                      <p:cBhvr>
                                        <p:cTn id="17" dur="1000" fill="hold"/>
                                        <p:tgtEl>
                                          <p:spTgt spid="230">
                                            <p:txEl>
                                              <p:pRg st="1" end="1"/>
                                            </p:txEl>
                                          </p:spTgt>
                                        </p:tgtEl>
                                        <p:attrNameLst>
                                          <p:attrName>ppt_w</p:attrName>
                                        </p:attrNameLst>
                                      </p:cBhvr>
                                      <p:tavLst>
                                        <p:tav tm="0" fmla="#ppt_w*sin(2.5*pi*$)">
                                          <p:val>
                                            <p:fltVal val="0"/>
                                          </p:val>
                                        </p:tav>
                                        <p:tav tm="100000">
                                          <p:val>
                                            <p:fltVal val="1"/>
                                          </p:val>
                                        </p:tav>
                                      </p:tavLst>
                                    </p:anim>
                                    <p:anim calcmode="lin" valueType="num">
                                      <p:cBhvr>
                                        <p:cTn id="18" dur="1000" fill="hold"/>
                                        <p:tgtEl>
                                          <p:spTgt spid="230">
                                            <p:txEl>
                                              <p:pRg st="1" end="1"/>
                                            </p:txEl>
                                          </p:spTgt>
                                        </p:tgtEl>
                                        <p:attrNameLst>
                                          <p:attrName>ppt_h</p:attrName>
                                        </p:attrNameLst>
                                      </p:cBhvr>
                                      <p:tavLst>
                                        <p:tav tm="0">
                                          <p:val>
                                            <p:strVal val="#ppt_h"/>
                                          </p:val>
                                        </p:tav>
                                        <p:tav tm="100000">
                                          <p:val>
                                            <p:strVal val="#ppt_h"/>
                                          </p:val>
                                        </p:tav>
                                      </p:tavLst>
                                    </p:anim>
                                  </p:childTnLst>
                                </p:cTn>
                              </p:par>
                              <p:par>
                                <p:cTn id="19" presetID="19" presetClass="entr" presetSubtype="10" fill="hold" grpId="1" nodeType="withEffect">
                                  <p:stCondLst>
                                    <p:cond delay="0"/>
                                  </p:stCondLst>
                                  <p:iterate type="lt">
                                    <p:tmAbs val="0"/>
                                  </p:iterate>
                                  <p:childTnLst>
                                    <p:set>
                                      <p:cBhvr>
                                        <p:cTn id="20" fill="hold"/>
                                        <p:tgtEl>
                                          <p:spTgt spid="230">
                                            <p:txEl>
                                              <p:pRg st="2" end="2"/>
                                            </p:txEl>
                                          </p:spTgt>
                                        </p:tgtEl>
                                        <p:attrNameLst>
                                          <p:attrName>style.visibility</p:attrName>
                                        </p:attrNameLst>
                                      </p:cBhvr>
                                      <p:to>
                                        <p:strVal val="visible"/>
                                      </p:to>
                                    </p:set>
                                    <p:animEffect transition="in" filter="fade">
                                      <p:cBhvr>
                                        <p:cTn id="21" dur="1000" fill="hold"/>
                                        <p:tgtEl>
                                          <p:spTgt spid="230">
                                            <p:txEl>
                                              <p:pRg st="2" end="2"/>
                                            </p:txEl>
                                          </p:spTgt>
                                        </p:tgtEl>
                                      </p:cBhvr>
                                    </p:animEffect>
                                    <p:anim calcmode="lin" valueType="num">
                                      <p:cBhvr>
                                        <p:cTn id="22" dur="1000" fill="hold"/>
                                        <p:tgtEl>
                                          <p:spTgt spid="230">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30">
                                            <p:txEl>
                                              <p:pRg st="2" end="2"/>
                                            </p:txEl>
                                          </p:spTgt>
                                        </p:tgtEl>
                                        <p:attrNameLst>
                                          <p:attrName>ppt_h</p:attrName>
                                        </p:attrNameLst>
                                      </p:cBhvr>
                                      <p:tavLst>
                                        <p:tav tm="0">
                                          <p:val>
                                            <p:strVal val="#ppt_h"/>
                                          </p:val>
                                        </p:tav>
                                        <p:tav tm="100000">
                                          <p:val>
                                            <p:strVal val="#ppt_h"/>
                                          </p:val>
                                        </p:tav>
                                      </p:tavLst>
                                    </p:anim>
                                  </p:childTnLst>
                                </p:cTn>
                              </p:par>
                              <p:par>
                                <p:cTn id="24" presetID="19" presetClass="entr" presetSubtype="10" fill="hold" grpId="1" nodeType="withEffect">
                                  <p:stCondLst>
                                    <p:cond delay="0"/>
                                  </p:stCondLst>
                                  <p:iterate type="lt">
                                    <p:tmAbs val="0"/>
                                  </p:iterate>
                                  <p:childTnLst>
                                    <p:set>
                                      <p:cBhvr>
                                        <p:cTn id="25" fill="hold"/>
                                        <p:tgtEl>
                                          <p:spTgt spid="230">
                                            <p:txEl>
                                              <p:pRg st="3" end="3"/>
                                            </p:txEl>
                                          </p:spTgt>
                                        </p:tgtEl>
                                        <p:attrNameLst>
                                          <p:attrName>style.visibility</p:attrName>
                                        </p:attrNameLst>
                                      </p:cBhvr>
                                      <p:to>
                                        <p:strVal val="visible"/>
                                      </p:to>
                                    </p:set>
                                    <p:animEffect transition="in" filter="fade">
                                      <p:cBhvr>
                                        <p:cTn id="26" dur="1000" fill="hold"/>
                                        <p:tgtEl>
                                          <p:spTgt spid="230">
                                            <p:txEl>
                                              <p:pRg st="3" end="3"/>
                                            </p:txEl>
                                          </p:spTgt>
                                        </p:tgtEl>
                                      </p:cBhvr>
                                    </p:animEffect>
                                    <p:anim calcmode="lin" valueType="num">
                                      <p:cBhvr>
                                        <p:cTn id="27" dur="1000" fill="hold"/>
                                        <p:tgtEl>
                                          <p:spTgt spid="230">
                                            <p:txEl>
                                              <p:pRg st="3" end="3"/>
                                            </p:txEl>
                                          </p:spTgt>
                                        </p:tgtEl>
                                        <p:attrNameLst>
                                          <p:attrName>ppt_w</p:attrName>
                                        </p:attrNameLst>
                                      </p:cBhvr>
                                      <p:tavLst>
                                        <p:tav tm="0" fmla="#ppt_w*sin(2.5*pi*$)">
                                          <p:val>
                                            <p:fltVal val="0"/>
                                          </p:val>
                                        </p:tav>
                                        <p:tav tm="100000">
                                          <p:val>
                                            <p:fltVal val="1"/>
                                          </p:val>
                                        </p:tav>
                                      </p:tavLst>
                                    </p:anim>
                                    <p:anim calcmode="lin" valueType="num">
                                      <p:cBhvr>
                                        <p:cTn id="28" dur="1000" fill="hold"/>
                                        <p:tgtEl>
                                          <p:spTgt spid="23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1" nodeType="clickEffect">
                                  <p:stCondLst>
                                    <p:cond delay="0"/>
                                  </p:stCondLst>
                                  <p:iterate type="lt">
                                    <p:tmAbs val="0"/>
                                  </p:iterate>
                                  <p:childTnLst>
                                    <p:set>
                                      <p:cBhvr>
                                        <p:cTn id="32" fill="hold"/>
                                        <p:tgtEl>
                                          <p:spTgt spid="230">
                                            <p:txEl>
                                              <p:pRg st="4" end="4"/>
                                            </p:txEl>
                                          </p:spTgt>
                                        </p:tgtEl>
                                        <p:attrNameLst>
                                          <p:attrName>style.visibility</p:attrName>
                                        </p:attrNameLst>
                                      </p:cBhvr>
                                      <p:to>
                                        <p:strVal val="visible"/>
                                      </p:to>
                                    </p:set>
                                    <p:animEffect transition="in" filter="fade">
                                      <p:cBhvr>
                                        <p:cTn id="33" dur="1000" fill="hold"/>
                                        <p:tgtEl>
                                          <p:spTgt spid="230">
                                            <p:txEl>
                                              <p:pRg st="4" end="4"/>
                                            </p:txEl>
                                          </p:spTgt>
                                        </p:tgtEl>
                                      </p:cBhvr>
                                    </p:animEffect>
                                    <p:anim calcmode="lin" valueType="num">
                                      <p:cBhvr>
                                        <p:cTn id="34" dur="1000" fill="hold"/>
                                        <p:tgtEl>
                                          <p:spTgt spid="230">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230">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grpId="1" nodeType="clickEffect">
                                  <p:stCondLst>
                                    <p:cond delay="0"/>
                                  </p:stCondLst>
                                  <p:iterate type="lt">
                                    <p:tmAbs val="0"/>
                                  </p:iterate>
                                  <p:childTnLst>
                                    <p:set>
                                      <p:cBhvr>
                                        <p:cTn id="39" fill="hold"/>
                                        <p:tgtEl>
                                          <p:spTgt spid="230">
                                            <p:txEl>
                                              <p:pRg st="5" end="5"/>
                                            </p:txEl>
                                          </p:spTgt>
                                        </p:tgtEl>
                                        <p:attrNameLst>
                                          <p:attrName>style.visibility</p:attrName>
                                        </p:attrNameLst>
                                      </p:cBhvr>
                                      <p:to>
                                        <p:strVal val="visible"/>
                                      </p:to>
                                    </p:set>
                                    <p:animEffect transition="in" filter="fade">
                                      <p:cBhvr>
                                        <p:cTn id="40" dur="1000" fill="hold"/>
                                        <p:tgtEl>
                                          <p:spTgt spid="230">
                                            <p:txEl>
                                              <p:pRg st="5" end="5"/>
                                            </p:txEl>
                                          </p:spTgt>
                                        </p:tgtEl>
                                      </p:cBhvr>
                                    </p:animEffect>
                                    <p:anim calcmode="lin" valueType="num">
                                      <p:cBhvr>
                                        <p:cTn id="41" dur="1000" fill="hold"/>
                                        <p:tgtEl>
                                          <p:spTgt spid="230">
                                            <p:txEl>
                                              <p:pRg st="5" end="5"/>
                                            </p:txEl>
                                          </p:spTgt>
                                        </p:tgtEl>
                                        <p:attrNameLst>
                                          <p:attrName>ppt_w</p:attrName>
                                        </p:attrNameLst>
                                      </p:cBhvr>
                                      <p:tavLst>
                                        <p:tav tm="0" fmla="#ppt_w*sin(2.5*pi*$)">
                                          <p:val>
                                            <p:fltVal val="0"/>
                                          </p:val>
                                        </p:tav>
                                        <p:tav tm="100000">
                                          <p:val>
                                            <p:fltVal val="1"/>
                                          </p:val>
                                        </p:tav>
                                      </p:tavLst>
                                    </p:anim>
                                    <p:anim calcmode="lin" valueType="num">
                                      <p:cBhvr>
                                        <p:cTn id="42" dur="1000" fill="hold"/>
                                        <p:tgtEl>
                                          <p:spTgt spid="230">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grpId="1" nodeType="clickEffect">
                                  <p:stCondLst>
                                    <p:cond delay="0"/>
                                  </p:stCondLst>
                                  <p:iterate type="lt">
                                    <p:tmAbs val="0"/>
                                  </p:iterate>
                                  <p:childTnLst>
                                    <p:set>
                                      <p:cBhvr>
                                        <p:cTn id="46" fill="hold"/>
                                        <p:tgtEl>
                                          <p:spTgt spid="230">
                                            <p:txEl>
                                              <p:pRg st="6" end="6"/>
                                            </p:txEl>
                                          </p:spTgt>
                                        </p:tgtEl>
                                        <p:attrNameLst>
                                          <p:attrName>style.visibility</p:attrName>
                                        </p:attrNameLst>
                                      </p:cBhvr>
                                      <p:to>
                                        <p:strVal val="visible"/>
                                      </p:to>
                                    </p:set>
                                    <p:animEffect transition="in" filter="fade">
                                      <p:cBhvr>
                                        <p:cTn id="47" dur="1000" fill="hold"/>
                                        <p:tgtEl>
                                          <p:spTgt spid="230">
                                            <p:txEl>
                                              <p:pRg st="6" end="6"/>
                                            </p:txEl>
                                          </p:spTgt>
                                        </p:tgtEl>
                                      </p:cBhvr>
                                    </p:animEffect>
                                    <p:anim calcmode="lin" valueType="num">
                                      <p:cBhvr>
                                        <p:cTn id="48" dur="1000" fill="hold"/>
                                        <p:tgtEl>
                                          <p:spTgt spid="230">
                                            <p:txEl>
                                              <p:pRg st="6" end="6"/>
                                            </p:txEl>
                                          </p:spTgt>
                                        </p:tgtEl>
                                        <p:attrNameLst>
                                          <p:attrName>ppt_w</p:attrName>
                                        </p:attrNameLst>
                                      </p:cBhvr>
                                      <p:tavLst>
                                        <p:tav tm="0" fmla="#ppt_w*sin(2.5*pi*$)">
                                          <p:val>
                                            <p:fltVal val="0"/>
                                          </p:val>
                                        </p:tav>
                                        <p:tav tm="100000">
                                          <p:val>
                                            <p:fltVal val="1"/>
                                          </p:val>
                                        </p:tav>
                                      </p:tavLst>
                                    </p:anim>
                                    <p:anim calcmode="lin" valueType="num">
                                      <p:cBhvr>
                                        <p:cTn id="49" dur="1000" fill="hold"/>
                                        <p:tgtEl>
                                          <p:spTgt spid="230">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1" build="p"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34"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35"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36" name="A. What Is Forgiveness?…"/>
          <p:cNvSpPr txBox="1"/>
          <p:nvPr/>
        </p:nvSpPr>
        <p:spPr>
          <a:xfrm>
            <a:off x="113103" y="7934961"/>
            <a:ext cx="6796894" cy="50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t>A. What Is Forgiveness?</a:t>
            </a:r>
          </a:p>
          <a:p>
            <a:pPr>
              <a:defRPr sz="2400">
                <a:solidFill>
                  <a:srgbClr val="FFFFFF"/>
                </a:solidFill>
              </a:defRPr>
            </a:pPr>
            <a:r>
              <a:t>B. What Forgiveness is Not</a:t>
            </a:r>
          </a:p>
          <a:p>
            <a:pPr>
              <a:defRPr>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37" name="To forgive is to reflect the character of Christ. Just as God is willing to forgive us, we are called to forgive others.…"/>
          <p:cNvSpPr txBox="1"/>
          <p:nvPr/>
        </p:nvSpPr>
        <p:spPr>
          <a:xfrm>
            <a:off x="7755621" y="2623701"/>
            <a:ext cx="16012102" cy="8468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defTabSz="457200">
              <a:lnSpc>
                <a:spcPct val="117999"/>
              </a:lnSpc>
              <a:spcBef>
                <a:spcPts val="0"/>
              </a:spcBef>
              <a:buSzPct val="123000"/>
              <a:buChar char="•"/>
              <a:defRPr>
                <a:solidFill>
                  <a:srgbClr val="FFFFFF"/>
                </a:solidFill>
              </a:defRPr>
            </a:pPr>
            <a:r>
              <a:t>To forgive is to reflect the character of Christ. Just as God is willing to forgive us, we are called to forgive others.</a:t>
            </a:r>
          </a:p>
          <a:p>
            <a:pPr marL="1219200" lvl="1" indent="-609600" defTabSz="457200">
              <a:lnSpc>
                <a:spcPct val="117999"/>
              </a:lnSpc>
              <a:spcBef>
                <a:spcPts val="0"/>
              </a:spcBef>
              <a:buSzPct val="123000"/>
              <a:buChar char="-"/>
              <a:defRPr>
                <a:solidFill>
                  <a:srgbClr val="FFFFFF"/>
                </a:solidFill>
              </a:defRPr>
            </a:pPr>
            <a:r>
              <a:t>To forgive is to extend mercy.</a:t>
            </a:r>
          </a:p>
          <a:p>
            <a:pPr marL="1219200" lvl="1" indent="-609600" defTabSz="457200">
              <a:lnSpc>
                <a:spcPct val="117999"/>
              </a:lnSpc>
              <a:spcBef>
                <a:spcPts val="0"/>
              </a:spcBef>
              <a:buSzPct val="123000"/>
              <a:buChar char="-"/>
              <a:defRPr>
                <a:solidFill>
                  <a:srgbClr val="FFFFFF"/>
                </a:solidFill>
              </a:defRPr>
            </a:pPr>
            <a:r>
              <a:t>To forgive is to give a gift of grace.</a:t>
            </a:r>
          </a:p>
          <a:p>
            <a:pPr marL="1219200" lvl="1" indent="-609600" defTabSz="457200">
              <a:lnSpc>
                <a:spcPct val="117999"/>
              </a:lnSpc>
              <a:spcBef>
                <a:spcPts val="0"/>
              </a:spcBef>
              <a:buSzPct val="123000"/>
              <a:buChar char="-"/>
              <a:defRPr>
                <a:solidFill>
                  <a:srgbClr val="FFFFFF"/>
                </a:solidFill>
              </a:defRPr>
            </a:pPr>
            <a:r>
              <a:t>To forgive is to set the offender free.</a:t>
            </a:r>
          </a:p>
          <a:p>
            <a:pPr defTabSz="457200">
              <a:lnSpc>
                <a:spcPct val="117999"/>
              </a:lnSpc>
              <a:spcBef>
                <a:spcPts val="0"/>
              </a:spcBef>
              <a:defRPr>
                <a:solidFill>
                  <a:srgbClr val="FFFFFF"/>
                </a:solidFill>
              </a:defRPr>
            </a:pPr>
            <a:endParaRPr/>
          </a:p>
          <a:p>
            <a:pPr defTabSz="457200">
              <a:lnSpc>
                <a:spcPct val="117999"/>
              </a:lnSpc>
              <a:spcBef>
                <a:spcPts val="0"/>
              </a:spcBef>
              <a:defRPr>
                <a:solidFill>
                  <a:srgbClr val="FFFFFF"/>
                </a:solidFill>
              </a:defRPr>
            </a:pPr>
            <a:r>
              <a:t>“Forgive us our debts, as we also have forgiven our debtors.”</a:t>
            </a:r>
          </a:p>
          <a:p>
            <a:pPr defTabSz="457200">
              <a:lnSpc>
                <a:spcPct val="117999"/>
              </a:lnSpc>
              <a:spcBef>
                <a:spcPts val="0"/>
              </a:spcBef>
              <a:defRPr>
                <a:solidFill>
                  <a:srgbClr val="FFFFFF"/>
                </a:solidFill>
              </a:defRPr>
            </a:pPr>
            <a:r>
              <a:t>(Matthew 6:12)</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237">
                                            <p:bg/>
                                          </p:spTgt>
                                        </p:tgtEl>
                                        <p:attrNameLst>
                                          <p:attrName>style.visibility</p:attrName>
                                        </p:attrNameLst>
                                      </p:cBhvr>
                                      <p:to>
                                        <p:strVal val="visible"/>
                                      </p:to>
                                    </p:set>
                                    <p:anim calcmode="lin" valueType="num">
                                      <p:cBhvr>
                                        <p:cTn id="7" dur="1000" fill="hold"/>
                                        <p:tgtEl>
                                          <p:spTgt spid="237">
                                            <p:bg/>
                                          </p:spTgt>
                                        </p:tgtEl>
                                        <p:attrNameLst>
                                          <p:attrName>ppt_w</p:attrName>
                                        </p:attrNameLst>
                                      </p:cBhvr>
                                      <p:tavLst>
                                        <p:tav tm="0" fmla="#ppt_w*sin(2.5*pi*$)">
                                          <p:val>
                                            <p:fltVal val="0"/>
                                          </p:val>
                                        </p:tav>
                                        <p:tav tm="100000">
                                          <p:val>
                                            <p:fltVal val="1"/>
                                          </p:val>
                                        </p:tav>
                                      </p:tavLst>
                                    </p:anim>
                                    <p:anim calcmode="lin" valueType="num">
                                      <p:cBhvr>
                                        <p:cTn id="8" dur="1000" fill="hold"/>
                                        <p:tgtEl>
                                          <p:spTgt spid="237">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237">
                                            <p:txEl>
                                              <p:pRg st="0" end="0"/>
                                            </p:txEl>
                                          </p:spTgt>
                                        </p:tgtEl>
                                        <p:attrNameLst>
                                          <p:attrName>style.visibility</p:attrName>
                                        </p:attrNameLst>
                                      </p:cBhvr>
                                      <p:to>
                                        <p:strVal val="visible"/>
                                      </p:to>
                                    </p:set>
                                    <p:animEffect transition="in" filter="fade">
                                      <p:cBhvr>
                                        <p:cTn id="11" dur="1000" fill="hold"/>
                                        <p:tgtEl>
                                          <p:spTgt spid="237">
                                            <p:txEl>
                                              <p:pRg st="0" end="0"/>
                                            </p:txEl>
                                          </p:spTgt>
                                        </p:tgtEl>
                                      </p:cBhvr>
                                    </p:animEffect>
                                    <p:anim calcmode="lin" valueType="num">
                                      <p:cBhvr>
                                        <p:cTn id="12" dur="1000" fill="hold"/>
                                        <p:tgtEl>
                                          <p:spTgt spid="237">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37">
                                            <p:txEl>
                                              <p:pRg st="0" end="0"/>
                                            </p:txEl>
                                          </p:spTgt>
                                        </p:tgtEl>
                                        <p:attrNameLst>
                                          <p:attrName>ppt_h</p:attrName>
                                        </p:attrNameLst>
                                      </p:cBhvr>
                                      <p:tavLst>
                                        <p:tav tm="0">
                                          <p:val>
                                            <p:strVal val="#ppt_h"/>
                                          </p:val>
                                        </p:tav>
                                        <p:tav tm="100000">
                                          <p:val>
                                            <p:strVal val="#ppt_h"/>
                                          </p:val>
                                        </p:tav>
                                      </p:tavLst>
                                    </p:anim>
                                  </p:childTnLst>
                                </p:cTn>
                              </p:par>
                              <p:par>
                                <p:cTn id="14" presetID="19" presetClass="entr" presetSubtype="10" fill="hold" grpId="1" nodeType="withEffect">
                                  <p:stCondLst>
                                    <p:cond delay="0"/>
                                  </p:stCondLst>
                                  <p:iterate type="lt">
                                    <p:tmAbs val="0"/>
                                  </p:iterate>
                                  <p:childTnLst>
                                    <p:set>
                                      <p:cBhvr>
                                        <p:cTn id="15" fill="hold"/>
                                        <p:tgtEl>
                                          <p:spTgt spid="237">
                                            <p:txEl>
                                              <p:pRg st="1" end="1"/>
                                            </p:txEl>
                                          </p:spTgt>
                                        </p:tgtEl>
                                        <p:attrNameLst>
                                          <p:attrName>style.visibility</p:attrName>
                                        </p:attrNameLst>
                                      </p:cBhvr>
                                      <p:to>
                                        <p:strVal val="visible"/>
                                      </p:to>
                                    </p:set>
                                    <p:animEffect transition="in" filter="fade">
                                      <p:cBhvr>
                                        <p:cTn id="16" dur="1000" fill="hold"/>
                                        <p:tgtEl>
                                          <p:spTgt spid="237">
                                            <p:txEl>
                                              <p:pRg st="1" end="1"/>
                                            </p:txEl>
                                          </p:spTgt>
                                        </p:tgtEl>
                                      </p:cBhvr>
                                    </p:animEffect>
                                    <p:anim calcmode="lin" valueType="num">
                                      <p:cBhvr>
                                        <p:cTn id="17" dur="1000" fill="hold"/>
                                        <p:tgtEl>
                                          <p:spTgt spid="237">
                                            <p:txEl>
                                              <p:pRg st="1" end="1"/>
                                            </p:txEl>
                                          </p:spTgt>
                                        </p:tgtEl>
                                        <p:attrNameLst>
                                          <p:attrName>ppt_w</p:attrName>
                                        </p:attrNameLst>
                                      </p:cBhvr>
                                      <p:tavLst>
                                        <p:tav tm="0" fmla="#ppt_w*sin(2.5*pi*$)">
                                          <p:val>
                                            <p:fltVal val="0"/>
                                          </p:val>
                                        </p:tav>
                                        <p:tav tm="100000">
                                          <p:val>
                                            <p:fltVal val="1"/>
                                          </p:val>
                                        </p:tav>
                                      </p:tavLst>
                                    </p:anim>
                                    <p:anim calcmode="lin" valueType="num">
                                      <p:cBhvr>
                                        <p:cTn id="18" dur="1000" fill="hold"/>
                                        <p:tgtEl>
                                          <p:spTgt spid="237">
                                            <p:txEl>
                                              <p:pRg st="1" end="1"/>
                                            </p:txEl>
                                          </p:spTgt>
                                        </p:tgtEl>
                                        <p:attrNameLst>
                                          <p:attrName>ppt_h</p:attrName>
                                        </p:attrNameLst>
                                      </p:cBhvr>
                                      <p:tavLst>
                                        <p:tav tm="0">
                                          <p:val>
                                            <p:strVal val="#ppt_h"/>
                                          </p:val>
                                        </p:tav>
                                        <p:tav tm="100000">
                                          <p:val>
                                            <p:strVal val="#ppt_h"/>
                                          </p:val>
                                        </p:tav>
                                      </p:tavLst>
                                    </p:anim>
                                  </p:childTnLst>
                                </p:cTn>
                              </p:par>
                              <p:par>
                                <p:cTn id="19" presetID="19" presetClass="entr" presetSubtype="10" fill="hold" grpId="1" nodeType="withEffect">
                                  <p:stCondLst>
                                    <p:cond delay="0"/>
                                  </p:stCondLst>
                                  <p:iterate type="lt">
                                    <p:tmAbs val="0"/>
                                  </p:iterate>
                                  <p:childTnLst>
                                    <p:set>
                                      <p:cBhvr>
                                        <p:cTn id="20" fill="hold"/>
                                        <p:tgtEl>
                                          <p:spTgt spid="237">
                                            <p:txEl>
                                              <p:pRg st="2" end="2"/>
                                            </p:txEl>
                                          </p:spTgt>
                                        </p:tgtEl>
                                        <p:attrNameLst>
                                          <p:attrName>style.visibility</p:attrName>
                                        </p:attrNameLst>
                                      </p:cBhvr>
                                      <p:to>
                                        <p:strVal val="visible"/>
                                      </p:to>
                                    </p:set>
                                    <p:animEffect transition="in" filter="fade">
                                      <p:cBhvr>
                                        <p:cTn id="21" dur="1000" fill="hold"/>
                                        <p:tgtEl>
                                          <p:spTgt spid="237">
                                            <p:txEl>
                                              <p:pRg st="2" end="2"/>
                                            </p:txEl>
                                          </p:spTgt>
                                        </p:tgtEl>
                                      </p:cBhvr>
                                    </p:animEffect>
                                    <p:anim calcmode="lin" valueType="num">
                                      <p:cBhvr>
                                        <p:cTn id="22" dur="1000" fill="hold"/>
                                        <p:tgtEl>
                                          <p:spTgt spid="237">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37">
                                            <p:txEl>
                                              <p:pRg st="2" end="2"/>
                                            </p:txEl>
                                          </p:spTgt>
                                        </p:tgtEl>
                                        <p:attrNameLst>
                                          <p:attrName>ppt_h</p:attrName>
                                        </p:attrNameLst>
                                      </p:cBhvr>
                                      <p:tavLst>
                                        <p:tav tm="0">
                                          <p:val>
                                            <p:strVal val="#ppt_h"/>
                                          </p:val>
                                        </p:tav>
                                        <p:tav tm="100000">
                                          <p:val>
                                            <p:strVal val="#ppt_h"/>
                                          </p:val>
                                        </p:tav>
                                      </p:tavLst>
                                    </p:anim>
                                  </p:childTnLst>
                                </p:cTn>
                              </p:par>
                              <p:par>
                                <p:cTn id="24" presetID="19" presetClass="entr" presetSubtype="10" fill="hold" grpId="1" nodeType="withEffect">
                                  <p:stCondLst>
                                    <p:cond delay="0"/>
                                  </p:stCondLst>
                                  <p:iterate type="lt">
                                    <p:tmAbs val="0"/>
                                  </p:iterate>
                                  <p:childTnLst>
                                    <p:set>
                                      <p:cBhvr>
                                        <p:cTn id="25" fill="hold"/>
                                        <p:tgtEl>
                                          <p:spTgt spid="237">
                                            <p:txEl>
                                              <p:pRg st="3" end="3"/>
                                            </p:txEl>
                                          </p:spTgt>
                                        </p:tgtEl>
                                        <p:attrNameLst>
                                          <p:attrName>style.visibility</p:attrName>
                                        </p:attrNameLst>
                                      </p:cBhvr>
                                      <p:to>
                                        <p:strVal val="visible"/>
                                      </p:to>
                                    </p:set>
                                    <p:animEffect transition="in" filter="fade">
                                      <p:cBhvr>
                                        <p:cTn id="26" dur="1000" fill="hold"/>
                                        <p:tgtEl>
                                          <p:spTgt spid="237">
                                            <p:txEl>
                                              <p:pRg st="3" end="3"/>
                                            </p:txEl>
                                          </p:spTgt>
                                        </p:tgtEl>
                                      </p:cBhvr>
                                    </p:animEffect>
                                    <p:anim calcmode="lin" valueType="num">
                                      <p:cBhvr>
                                        <p:cTn id="27" dur="1000" fill="hold"/>
                                        <p:tgtEl>
                                          <p:spTgt spid="237">
                                            <p:txEl>
                                              <p:pRg st="3" end="3"/>
                                            </p:txEl>
                                          </p:spTgt>
                                        </p:tgtEl>
                                        <p:attrNameLst>
                                          <p:attrName>ppt_w</p:attrName>
                                        </p:attrNameLst>
                                      </p:cBhvr>
                                      <p:tavLst>
                                        <p:tav tm="0" fmla="#ppt_w*sin(2.5*pi*$)">
                                          <p:val>
                                            <p:fltVal val="0"/>
                                          </p:val>
                                        </p:tav>
                                        <p:tav tm="100000">
                                          <p:val>
                                            <p:fltVal val="1"/>
                                          </p:val>
                                        </p:tav>
                                      </p:tavLst>
                                    </p:anim>
                                    <p:anim calcmode="lin" valueType="num">
                                      <p:cBhvr>
                                        <p:cTn id="28" dur="1000" fill="hold"/>
                                        <p:tgtEl>
                                          <p:spTgt spid="23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1" nodeType="clickEffect">
                                  <p:stCondLst>
                                    <p:cond delay="0"/>
                                  </p:stCondLst>
                                  <p:iterate type="lt">
                                    <p:tmAbs val="0"/>
                                  </p:iterate>
                                  <p:childTnLst>
                                    <p:set>
                                      <p:cBhvr>
                                        <p:cTn id="32" fill="hold"/>
                                        <p:tgtEl>
                                          <p:spTgt spid="237">
                                            <p:txEl>
                                              <p:pRg st="4" end="4"/>
                                            </p:txEl>
                                          </p:spTgt>
                                        </p:tgtEl>
                                        <p:attrNameLst>
                                          <p:attrName>style.visibility</p:attrName>
                                        </p:attrNameLst>
                                      </p:cBhvr>
                                      <p:to>
                                        <p:strVal val="visible"/>
                                      </p:to>
                                    </p:set>
                                    <p:animEffect transition="in" filter="fade">
                                      <p:cBhvr>
                                        <p:cTn id="33" dur="1000" fill="hold"/>
                                        <p:tgtEl>
                                          <p:spTgt spid="237">
                                            <p:txEl>
                                              <p:pRg st="4" end="4"/>
                                            </p:txEl>
                                          </p:spTgt>
                                        </p:tgtEl>
                                      </p:cBhvr>
                                    </p:animEffect>
                                    <p:anim calcmode="lin" valueType="num">
                                      <p:cBhvr>
                                        <p:cTn id="34" dur="1000" fill="hold"/>
                                        <p:tgtEl>
                                          <p:spTgt spid="237">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23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grpId="1" nodeType="clickEffect">
                                  <p:stCondLst>
                                    <p:cond delay="0"/>
                                  </p:stCondLst>
                                  <p:iterate type="lt">
                                    <p:tmAbs val="0"/>
                                  </p:iterate>
                                  <p:childTnLst>
                                    <p:set>
                                      <p:cBhvr>
                                        <p:cTn id="39" fill="hold"/>
                                        <p:tgtEl>
                                          <p:spTgt spid="237">
                                            <p:txEl>
                                              <p:pRg st="5" end="5"/>
                                            </p:txEl>
                                          </p:spTgt>
                                        </p:tgtEl>
                                        <p:attrNameLst>
                                          <p:attrName>style.visibility</p:attrName>
                                        </p:attrNameLst>
                                      </p:cBhvr>
                                      <p:to>
                                        <p:strVal val="visible"/>
                                      </p:to>
                                    </p:set>
                                    <p:animEffect transition="in" filter="fade">
                                      <p:cBhvr>
                                        <p:cTn id="40" dur="1000" fill="hold"/>
                                        <p:tgtEl>
                                          <p:spTgt spid="237">
                                            <p:txEl>
                                              <p:pRg st="5" end="5"/>
                                            </p:txEl>
                                          </p:spTgt>
                                        </p:tgtEl>
                                      </p:cBhvr>
                                    </p:animEffect>
                                    <p:anim calcmode="lin" valueType="num">
                                      <p:cBhvr>
                                        <p:cTn id="41" dur="1000" fill="hold"/>
                                        <p:tgtEl>
                                          <p:spTgt spid="237">
                                            <p:txEl>
                                              <p:pRg st="5" end="5"/>
                                            </p:txEl>
                                          </p:spTgt>
                                        </p:tgtEl>
                                        <p:attrNameLst>
                                          <p:attrName>ppt_w</p:attrName>
                                        </p:attrNameLst>
                                      </p:cBhvr>
                                      <p:tavLst>
                                        <p:tav tm="0" fmla="#ppt_w*sin(2.5*pi*$)">
                                          <p:val>
                                            <p:fltVal val="0"/>
                                          </p:val>
                                        </p:tav>
                                        <p:tav tm="100000">
                                          <p:val>
                                            <p:fltVal val="1"/>
                                          </p:val>
                                        </p:tav>
                                      </p:tavLst>
                                    </p:anim>
                                    <p:anim calcmode="lin" valueType="num">
                                      <p:cBhvr>
                                        <p:cTn id="42" dur="1000" fill="hold"/>
                                        <p:tgtEl>
                                          <p:spTgt spid="237">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grpId="1" nodeType="clickEffect">
                                  <p:stCondLst>
                                    <p:cond delay="0"/>
                                  </p:stCondLst>
                                  <p:iterate type="lt">
                                    <p:tmAbs val="0"/>
                                  </p:iterate>
                                  <p:childTnLst>
                                    <p:set>
                                      <p:cBhvr>
                                        <p:cTn id="46" fill="hold"/>
                                        <p:tgtEl>
                                          <p:spTgt spid="237">
                                            <p:txEl>
                                              <p:pRg st="6" end="6"/>
                                            </p:txEl>
                                          </p:spTgt>
                                        </p:tgtEl>
                                        <p:attrNameLst>
                                          <p:attrName>style.visibility</p:attrName>
                                        </p:attrNameLst>
                                      </p:cBhvr>
                                      <p:to>
                                        <p:strVal val="visible"/>
                                      </p:to>
                                    </p:set>
                                    <p:animEffect transition="in" filter="fade">
                                      <p:cBhvr>
                                        <p:cTn id="47" dur="1000" fill="hold"/>
                                        <p:tgtEl>
                                          <p:spTgt spid="237">
                                            <p:txEl>
                                              <p:pRg st="6" end="6"/>
                                            </p:txEl>
                                          </p:spTgt>
                                        </p:tgtEl>
                                      </p:cBhvr>
                                    </p:animEffect>
                                    <p:anim calcmode="lin" valueType="num">
                                      <p:cBhvr>
                                        <p:cTn id="48" dur="1000" fill="hold"/>
                                        <p:tgtEl>
                                          <p:spTgt spid="237">
                                            <p:txEl>
                                              <p:pRg st="6" end="6"/>
                                            </p:txEl>
                                          </p:spTgt>
                                        </p:tgtEl>
                                        <p:attrNameLst>
                                          <p:attrName>ppt_w</p:attrName>
                                        </p:attrNameLst>
                                      </p:cBhvr>
                                      <p:tavLst>
                                        <p:tav tm="0" fmla="#ppt_w*sin(2.5*pi*$)">
                                          <p:val>
                                            <p:fltVal val="0"/>
                                          </p:val>
                                        </p:tav>
                                        <p:tav tm="100000">
                                          <p:val>
                                            <p:fltVal val="1"/>
                                          </p:val>
                                        </p:tav>
                                      </p:tavLst>
                                    </p:anim>
                                    <p:anim calcmode="lin" valueType="num">
                                      <p:cBhvr>
                                        <p:cTn id="49" dur="1000" fill="hold"/>
                                        <p:tgtEl>
                                          <p:spTgt spid="237">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34961"/>
            <a:ext cx="6796894" cy="50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t>A. What Is Forgiveness?</a:t>
            </a:r>
          </a:p>
          <a:p>
            <a:pPr>
              <a:defRPr sz="2400">
                <a:solidFill>
                  <a:srgbClr val="FFFFFF"/>
                </a:solidFill>
              </a:defRPr>
            </a:pPr>
            <a:r>
              <a:t>B. What Forgiveness is Not</a:t>
            </a:r>
          </a:p>
          <a:p>
            <a:pPr>
              <a:defRPr>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44" name="QUESTION:…"/>
          <p:cNvSpPr txBox="1"/>
          <p:nvPr/>
        </p:nvSpPr>
        <p:spPr>
          <a:xfrm>
            <a:off x="7755621" y="6028219"/>
            <a:ext cx="16012102" cy="1659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17999"/>
              </a:lnSpc>
              <a:spcBef>
                <a:spcPts val="0"/>
              </a:spcBef>
              <a:defRPr>
                <a:solidFill>
                  <a:srgbClr val="FFFFFF"/>
                </a:solidFill>
              </a:defRPr>
            </a:pPr>
            <a:r>
              <a:t>QUESTION: </a:t>
            </a:r>
          </a:p>
          <a:p>
            <a:pPr defTabSz="457200">
              <a:lnSpc>
                <a:spcPct val="117999"/>
              </a:lnSpc>
              <a:spcBef>
                <a:spcPts val="0"/>
              </a:spcBef>
              <a:defRPr>
                <a:solidFill>
                  <a:srgbClr val="FFFFFF"/>
                </a:solidFill>
              </a:defRPr>
            </a:pPr>
            <a:r>
              <a:t>“What can I do when I don’t feel like forgiving?”</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80712"/>
            <a:ext cx="6796894" cy="495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b="1">
                <a:solidFill>
                  <a:srgbClr val="FFFFFF"/>
                </a:solidFill>
              </a:defRPr>
            </a:pPr>
            <a:r>
              <a:rPr dirty="0"/>
              <a:t>A. What Is Forgiveness?</a:t>
            </a:r>
          </a:p>
          <a:p>
            <a:pPr>
              <a:defRPr sz="2400">
                <a:solidFill>
                  <a:srgbClr val="FFFFFF"/>
                </a:solidFill>
              </a:defRPr>
            </a:pPr>
            <a:r>
              <a:rPr dirty="0"/>
              <a:t>B. What Forgiveness is Not</a:t>
            </a:r>
          </a:p>
          <a:p>
            <a:pPr>
              <a:defRPr>
                <a:solidFill>
                  <a:srgbClr val="FFFFFF"/>
                </a:solidFill>
              </a:defRPr>
            </a:pPr>
            <a:r>
              <a:rPr sz="2400" dirty="0"/>
              <a:t>C. The Meaning of Forgiving Others</a:t>
            </a:r>
          </a:p>
          <a:p>
            <a:pPr>
              <a:defRPr sz="2400">
                <a:solidFill>
                  <a:srgbClr val="FFFFFF"/>
                </a:solidFill>
              </a:defRPr>
            </a:pPr>
            <a:r>
              <a:rPr sz="4400" b="1" dirty="0"/>
              <a:t>D. Forgiveness versus Reconciliation?</a:t>
            </a:r>
          </a:p>
          <a:p>
            <a:pPr>
              <a:defRPr sz="2400">
                <a:solidFill>
                  <a:srgbClr val="FFFFFF"/>
                </a:solidFill>
              </a:defRPr>
            </a:pPr>
            <a:r>
              <a:rPr dirty="0"/>
              <a:t>E. Looking at Divine Forgiveness</a:t>
            </a:r>
          </a:p>
        </p:txBody>
      </p:sp>
      <p:sp>
        <p:nvSpPr>
          <p:cNvPr id="3" name="TextBox 2">
            <a:extLst>
              <a:ext uri="{FF2B5EF4-FFF2-40B4-BE49-F238E27FC236}">
                <a16:creationId xmlns:a16="http://schemas.microsoft.com/office/drawing/2014/main" id="{73E86FED-CCC7-B0F6-F206-4ECFCE59B709}"/>
              </a:ext>
            </a:extLst>
          </p:cNvPr>
          <p:cNvSpPr txBox="1"/>
          <p:nvPr/>
        </p:nvSpPr>
        <p:spPr>
          <a:xfrm>
            <a:off x="7258151" y="2276744"/>
            <a:ext cx="17012746" cy="95944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can take place with only </a:t>
            </a:r>
            <a:r>
              <a:rPr lang="en-US" sz="4400" b="1" i="0" u="sng" strike="noStrike" dirty="0">
                <a:solidFill>
                  <a:schemeClr val="bg1"/>
                </a:solidFill>
                <a:effectLst/>
              </a:rPr>
              <a:t>one</a:t>
            </a:r>
            <a:r>
              <a:rPr lang="en-US" sz="4400" b="0" i="0" u="none" strike="noStrike" dirty="0">
                <a:solidFill>
                  <a:schemeClr val="bg1"/>
                </a:solidFill>
                <a:effectLst/>
              </a:rPr>
              <a:t> person.</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requires at least </a:t>
            </a:r>
            <a:r>
              <a:rPr lang="en-US" sz="4400" b="1" i="0" u="sng" strike="noStrike" dirty="0">
                <a:solidFill>
                  <a:schemeClr val="bg1"/>
                </a:solidFill>
                <a:effectLst/>
              </a:rPr>
              <a:t>two</a:t>
            </a:r>
            <a:r>
              <a:rPr lang="en-US" sz="4400" b="0" i="0" u="none" strike="noStrike" dirty="0">
                <a:solidFill>
                  <a:schemeClr val="bg1"/>
                </a:solidFill>
                <a:effectLst/>
              </a:rPr>
              <a:t> persons.</a:t>
            </a:r>
          </a:p>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is directed </a:t>
            </a:r>
            <a:r>
              <a:rPr lang="en-US" sz="4400" b="1" i="0" u="sng" strike="noStrike" dirty="0">
                <a:solidFill>
                  <a:schemeClr val="bg1"/>
                </a:solidFill>
                <a:effectLst/>
              </a:rPr>
              <a:t>one</a:t>
            </a:r>
            <a:r>
              <a:rPr lang="en-US" sz="4400" b="0" i="0" u="none" strike="noStrike" dirty="0">
                <a:solidFill>
                  <a:schemeClr val="bg1"/>
                </a:solidFill>
                <a:effectLst/>
              </a:rPr>
              <a:t> way.</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is reciprocal … occurring in </a:t>
            </a:r>
            <a:r>
              <a:rPr lang="en-US" sz="4400" b="1" i="0" u="sng" strike="noStrike" dirty="0">
                <a:solidFill>
                  <a:schemeClr val="bg1"/>
                </a:solidFill>
                <a:effectLst/>
              </a:rPr>
              <a:t>two</a:t>
            </a:r>
            <a:r>
              <a:rPr lang="en-US" sz="4400" b="0" i="0" u="none" strike="noStrike" dirty="0">
                <a:solidFill>
                  <a:schemeClr val="bg1"/>
                </a:solidFill>
                <a:effectLst/>
              </a:rPr>
              <a:t> ways.</a:t>
            </a:r>
          </a:p>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is a decision to </a:t>
            </a:r>
            <a:r>
              <a:rPr lang="en-US" sz="4400" b="1" i="0" u="sng" strike="noStrike" dirty="0">
                <a:solidFill>
                  <a:schemeClr val="bg1"/>
                </a:solidFill>
                <a:effectLst/>
              </a:rPr>
              <a:t>release</a:t>
            </a:r>
            <a:r>
              <a:rPr lang="en-US" sz="4400" b="0" i="0" u="none" strike="noStrike" dirty="0">
                <a:solidFill>
                  <a:schemeClr val="bg1"/>
                </a:solidFill>
                <a:effectLst/>
              </a:rPr>
              <a:t> the offender.</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is the effort to </a:t>
            </a:r>
            <a:r>
              <a:rPr lang="en-US" sz="4400" b="1" i="0" u="sng" strike="noStrike" dirty="0">
                <a:solidFill>
                  <a:schemeClr val="bg1"/>
                </a:solidFill>
                <a:effectLst/>
              </a:rPr>
              <a:t>rejoin</a:t>
            </a:r>
            <a:r>
              <a:rPr lang="en-US" sz="4400" b="0" i="0" u="none" strike="noStrike" dirty="0">
                <a:solidFill>
                  <a:schemeClr val="bg1"/>
                </a:solidFill>
                <a:effectLst/>
              </a:rPr>
              <a:t> the offender.</a:t>
            </a:r>
          </a:p>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involves a change in </a:t>
            </a:r>
            <a:r>
              <a:rPr lang="en-US" sz="4400" b="1" i="0" u="sng" strike="noStrike" dirty="0">
                <a:solidFill>
                  <a:schemeClr val="bg1"/>
                </a:solidFill>
                <a:effectLst/>
              </a:rPr>
              <a:t>thinking</a:t>
            </a:r>
            <a:r>
              <a:rPr lang="en-US" sz="4400" b="0" i="0" u="none" strike="noStrike" dirty="0">
                <a:solidFill>
                  <a:schemeClr val="bg1"/>
                </a:solidFill>
                <a:effectLst/>
              </a:rPr>
              <a:t> about the offender.</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involves a change in </a:t>
            </a:r>
            <a:r>
              <a:rPr lang="en-US" sz="4400" b="1" i="0" u="sng" strike="noStrike" dirty="0">
                <a:solidFill>
                  <a:schemeClr val="bg1"/>
                </a:solidFill>
                <a:effectLst/>
              </a:rPr>
              <a:t>behavior</a:t>
            </a:r>
            <a:r>
              <a:rPr lang="en-US" sz="4400" b="0" i="0" u="none" strike="noStrike" dirty="0">
                <a:solidFill>
                  <a:schemeClr val="bg1"/>
                </a:solidFill>
                <a:effectLst/>
              </a:rPr>
              <a:t> by the offender.</a:t>
            </a:r>
          </a:p>
        </p:txBody>
      </p:sp>
    </p:spTree>
    <p:extLst>
      <p:ext uri="{BB962C8B-B14F-4D97-AF65-F5344CB8AC3E}">
        <p14:creationId xmlns:p14="http://schemas.microsoft.com/office/powerpoint/2010/main" val="2616828204"/>
      </p:ext>
    </p:extLst>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80712"/>
            <a:ext cx="6796894" cy="4959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rPr dirty="0"/>
              <a:t>A. What Is Forgiveness?</a:t>
            </a:r>
          </a:p>
          <a:p>
            <a:pPr>
              <a:defRPr sz="2400">
                <a:solidFill>
                  <a:srgbClr val="FFFFFF"/>
                </a:solidFill>
              </a:defRPr>
            </a:pPr>
            <a:r>
              <a:rPr dirty="0"/>
              <a:t>B. What Forgiveness is Not</a:t>
            </a:r>
          </a:p>
          <a:p>
            <a:pPr>
              <a:defRPr>
                <a:solidFill>
                  <a:srgbClr val="FFFFFF"/>
                </a:solidFill>
              </a:defRPr>
            </a:pPr>
            <a:r>
              <a:rPr sz="2400" dirty="0"/>
              <a:t>C. The Meaning of Forgiving Others</a:t>
            </a:r>
          </a:p>
          <a:p>
            <a:pPr>
              <a:defRPr sz="2400">
                <a:solidFill>
                  <a:srgbClr val="FFFFFF"/>
                </a:solidFill>
              </a:defRPr>
            </a:pPr>
            <a:r>
              <a:rPr sz="4400" b="1" dirty="0"/>
              <a:t>D. Forgiveness versus Reconciliation?</a:t>
            </a:r>
          </a:p>
          <a:p>
            <a:pPr>
              <a:defRPr sz="2400">
                <a:solidFill>
                  <a:srgbClr val="FFFFFF"/>
                </a:solidFill>
              </a:defRPr>
            </a:pPr>
            <a:r>
              <a:rPr dirty="0"/>
              <a:t>E. Looking at Divine Forgiveness</a:t>
            </a:r>
          </a:p>
        </p:txBody>
      </p:sp>
      <p:sp>
        <p:nvSpPr>
          <p:cNvPr id="2" name="TextBox 1">
            <a:extLst>
              <a:ext uri="{FF2B5EF4-FFF2-40B4-BE49-F238E27FC236}">
                <a16:creationId xmlns:a16="http://schemas.microsoft.com/office/drawing/2014/main" id="{950181A0-254D-EF80-C06E-CDF17B3DE783}"/>
              </a:ext>
            </a:extLst>
          </p:cNvPr>
          <p:cNvSpPr txBox="1"/>
          <p:nvPr/>
        </p:nvSpPr>
        <p:spPr>
          <a:xfrm>
            <a:off x="7258151" y="2853826"/>
            <a:ext cx="17125849" cy="84402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is a free gift to the one who has </a:t>
            </a:r>
            <a:r>
              <a:rPr lang="en-US" sz="4400" b="1" i="0" u="sng" strike="noStrike" dirty="0">
                <a:solidFill>
                  <a:schemeClr val="bg1"/>
                </a:solidFill>
                <a:effectLst/>
              </a:rPr>
              <a:t>broken</a:t>
            </a:r>
            <a:r>
              <a:rPr lang="en-US" sz="4400" b="0" i="0" u="none" strike="noStrike" dirty="0">
                <a:solidFill>
                  <a:schemeClr val="bg1"/>
                </a:solidFill>
                <a:effectLst/>
              </a:rPr>
              <a:t> trust.</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is a restored relationship based on </a:t>
            </a:r>
            <a:r>
              <a:rPr lang="en-US" sz="4400" b="1" i="0" u="sng" strike="noStrike" dirty="0">
                <a:solidFill>
                  <a:schemeClr val="bg1"/>
                </a:solidFill>
                <a:effectLst/>
              </a:rPr>
              <a:t>restored</a:t>
            </a:r>
            <a:r>
              <a:rPr lang="en-US" sz="4400" b="0" i="0" u="none" strike="noStrike" dirty="0">
                <a:solidFill>
                  <a:schemeClr val="bg1"/>
                </a:solidFill>
                <a:effectLst/>
              </a:rPr>
              <a:t> trust.</a:t>
            </a:r>
          </a:p>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is extended even if it is never, ever </a:t>
            </a:r>
            <a:r>
              <a:rPr lang="en-US" sz="4400" b="1" i="0" u="sng" strike="noStrike" dirty="0">
                <a:solidFill>
                  <a:schemeClr val="bg1"/>
                </a:solidFill>
                <a:effectLst/>
              </a:rPr>
              <a:t>earned</a:t>
            </a:r>
            <a:r>
              <a:rPr lang="en-US" sz="4400" b="0" i="0" u="none" strike="noStrike" dirty="0">
                <a:solidFill>
                  <a:schemeClr val="bg1"/>
                </a:solidFill>
                <a:effectLst/>
              </a:rPr>
              <a:t>.</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is offered to the offender because it has been </a:t>
            </a:r>
            <a:r>
              <a:rPr lang="en-US" sz="4400" b="1" i="0" u="sng" strike="noStrike" dirty="0">
                <a:solidFill>
                  <a:schemeClr val="bg1"/>
                </a:solidFill>
                <a:effectLst/>
              </a:rPr>
              <a:t>earned</a:t>
            </a:r>
            <a:r>
              <a:rPr lang="en-US" sz="4400" b="0" i="0" u="none" strike="noStrike" dirty="0">
                <a:solidFill>
                  <a:schemeClr val="bg1"/>
                </a:solidFill>
                <a:effectLst/>
              </a:rPr>
              <a:t>.</a:t>
            </a:r>
          </a:p>
          <a:p>
            <a:pPr algn="just" rtl="0"/>
            <a:r>
              <a:rPr lang="en-US" sz="4400" b="0" i="0" u="none" strike="noStrike" dirty="0">
                <a:solidFill>
                  <a:schemeClr val="bg1"/>
                </a:solidFill>
                <a:effectLst/>
              </a:rPr>
              <a:t>• </a:t>
            </a:r>
            <a:r>
              <a:rPr lang="en-US" sz="4400" b="1" i="1" u="none" strike="noStrike" dirty="0">
                <a:solidFill>
                  <a:schemeClr val="bg1"/>
                </a:solidFill>
                <a:effectLst/>
              </a:rPr>
              <a:t>Forgiveness</a:t>
            </a:r>
            <a:r>
              <a:rPr lang="en-US" sz="4400" b="0" i="0" u="none" strike="noStrike" dirty="0">
                <a:solidFill>
                  <a:schemeClr val="bg1"/>
                </a:solidFill>
                <a:effectLst/>
              </a:rPr>
              <a:t> is </a:t>
            </a:r>
            <a:r>
              <a:rPr lang="en-US" sz="4400" b="1" i="0" u="sng" strike="noStrike" dirty="0">
                <a:solidFill>
                  <a:schemeClr val="bg1"/>
                </a:solidFill>
                <a:effectLst/>
              </a:rPr>
              <a:t>unconditional</a:t>
            </a:r>
            <a:r>
              <a:rPr lang="en-US" sz="4400" b="0" i="0" u="none" strike="noStrike" dirty="0">
                <a:solidFill>
                  <a:schemeClr val="bg1"/>
                </a:solidFill>
                <a:effectLst/>
              </a:rPr>
              <a:t>, regardless of a lack of repentance.</a:t>
            </a:r>
          </a:p>
          <a:p>
            <a:pPr algn="just" rtl="0"/>
            <a:r>
              <a:rPr lang="en-US" sz="4400" b="0" i="0" u="none" strike="noStrike" dirty="0">
                <a:solidFill>
                  <a:schemeClr val="bg1"/>
                </a:solidFill>
                <a:effectLst/>
              </a:rPr>
              <a:t>— </a:t>
            </a:r>
            <a:r>
              <a:rPr lang="en-US" sz="4400" b="1" i="1" u="none" strike="noStrike" dirty="0">
                <a:solidFill>
                  <a:schemeClr val="bg1"/>
                </a:solidFill>
                <a:effectLst/>
              </a:rPr>
              <a:t>Reconciliation</a:t>
            </a:r>
            <a:r>
              <a:rPr lang="en-US" sz="4400" b="0" i="0" u="none" strike="noStrike" dirty="0">
                <a:solidFill>
                  <a:schemeClr val="bg1"/>
                </a:solidFill>
                <a:effectLst/>
              </a:rPr>
              <a:t> is </a:t>
            </a:r>
            <a:r>
              <a:rPr lang="en-US" sz="4400" b="1" i="0" u="sng" strike="noStrike" dirty="0">
                <a:solidFill>
                  <a:schemeClr val="bg1"/>
                </a:solidFill>
                <a:effectLst/>
              </a:rPr>
              <a:t>conditional</a:t>
            </a:r>
            <a:r>
              <a:rPr lang="en-US" sz="4400" b="0" i="0" u="none" strike="noStrike" dirty="0">
                <a:solidFill>
                  <a:schemeClr val="bg1"/>
                </a:solidFill>
                <a:effectLst/>
              </a:rPr>
              <a:t> based on repentance.</a:t>
            </a:r>
          </a:p>
        </p:txBody>
      </p:sp>
    </p:spTree>
    <p:extLst>
      <p:ext uri="{BB962C8B-B14F-4D97-AF65-F5344CB8AC3E}">
        <p14:creationId xmlns:p14="http://schemas.microsoft.com/office/powerpoint/2010/main" val="1305374196"/>
      </p:ext>
    </p:extLst>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80712"/>
            <a:ext cx="6796894" cy="495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b="1">
                <a:solidFill>
                  <a:srgbClr val="FFFFFF"/>
                </a:solidFill>
              </a:defRPr>
            </a:pPr>
            <a:r>
              <a:rPr dirty="0"/>
              <a:t>A. What Is Forgiveness?</a:t>
            </a:r>
          </a:p>
          <a:p>
            <a:pPr>
              <a:defRPr sz="2400">
                <a:solidFill>
                  <a:srgbClr val="FFFFFF"/>
                </a:solidFill>
              </a:defRPr>
            </a:pPr>
            <a:r>
              <a:rPr dirty="0"/>
              <a:t>B. What Forgiveness is Not</a:t>
            </a:r>
          </a:p>
          <a:p>
            <a:pPr>
              <a:defRPr>
                <a:solidFill>
                  <a:srgbClr val="FFFFFF"/>
                </a:solidFill>
              </a:defRPr>
            </a:pPr>
            <a:r>
              <a:rPr sz="2400" dirty="0"/>
              <a:t>C. The Meaning of Forgiving Others</a:t>
            </a:r>
          </a:p>
          <a:p>
            <a:pPr>
              <a:defRPr sz="2400">
                <a:solidFill>
                  <a:srgbClr val="FFFFFF"/>
                </a:solidFill>
              </a:defRPr>
            </a:pPr>
            <a:r>
              <a:rPr sz="4400" b="1" dirty="0"/>
              <a:t>D. Forgiveness versus Reconciliation?</a:t>
            </a:r>
          </a:p>
          <a:p>
            <a:pPr>
              <a:defRPr sz="2400">
                <a:solidFill>
                  <a:srgbClr val="FFFFFF"/>
                </a:solidFill>
              </a:defRPr>
            </a:pPr>
            <a:r>
              <a:rPr dirty="0"/>
              <a:t>E. Looking at Divine Forgiveness</a:t>
            </a:r>
          </a:p>
        </p:txBody>
      </p:sp>
      <p:sp>
        <p:nvSpPr>
          <p:cNvPr id="2" name="TextBox 1">
            <a:extLst>
              <a:ext uri="{FF2B5EF4-FFF2-40B4-BE49-F238E27FC236}">
                <a16:creationId xmlns:a16="http://schemas.microsoft.com/office/drawing/2014/main" id="{243F6D00-E7EF-3039-E93B-E37539218ACA}"/>
              </a:ext>
            </a:extLst>
          </p:cNvPr>
          <p:cNvSpPr txBox="1"/>
          <p:nvPr/>
        </p:nvSpPr>
        <p:spPr>
          <a:xfrm>
            <a:off x="7258151" y="5229525"/>
            <a:ext cx="17125849" cy="325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i="0" u="none" strike="noStrike" dirty="0">
                <a:solidFill>
                  <a:schemeClr val="bg1"/>
                </a:solidFill>
                <a:effectLst/>
              </a:rPr>
              <a:t>Question: </a:t>
            </a:r>
          </a:p>
          <a:p>
            <a:r>
              <a:rPr lang="en-US" b="1" i="0" u="none" strike="noStrike" dirty="0">
                <a:solidFill>
                  <a:schemeClr val="bg1"/>
                </a:solidFill>
                <a:effectLst/>
              </a:rPr>
              <a:t>“After we forgive someone, must we also </a:t>
            </a:r>
            <a:r>
              <a:rPr lang="en-US" b="1" i="1" u="none" strike="noStrike" dirty="0">
                <a:solidFill>
                  <a:schemeClr val="bg1"/>
                </a:solidFill>
                <a:effectLst/>
              </a:rPr>
              <a:t>try</a:t>
            </a:r>
            <a:r>
              <a:rPr lang="en-US" b="1" i="0" u="none" strike="noStrike" dirty="0">
                <a:solidFill>
                  <a:schemeClr val="bg1"/>
                </a:solidFill>
                <a:effectLst/>
              </a:rPr>
              <a:t> to be reconciled?”</a:t>
            </a:r>
            <a:endParaRPr lang="en-US" b="0" i="0" u="none" strike="noStrike" dirty="0">
              <a:solidFill>
                <a:schemeClr val="bg1"/>
              </a:solidFill>
              <a:effectLst/>
            </a:endParaRPr>
          </a:p>
        </p:txBody>
      </p:sp>
    </p:spTree>
    <p:extLst>
      <p:ext uri="{BB962C8B-B14F-4D97-AF65-F5344CB8AC3E}">
        <p14:creationId xmlns:p14="http://schemas.microsoft.com/office/powerpoint/2010/main" val="3354952316"/>
      </p:ext>
    </p:extLst>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80714"/>
            <a:ext cx="6796894" cy="4959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rPr dirty="0"/>
              <a:t>A. What Is Forgiveness?</a:t>
            </a:r>
          </a:p>
          <a:p>
            <a:pPr>
              <a:defRPr sz="2400">
                <a:solidFill>
                  <a:srgbClr val="FFFFFF"/>
                </a:solidFill>
              </a:defRPr>
            </a:pPr>
            <a:r>
              <a:rPr dirty="0"/>
              <a:t>B. What Forgiveness is Not</a:t>
            </a:r>
          </a:p>
          <a:p>
            <a:pPr>
              <a:defRPr>
                <a:solidFill>
                  <a:srgbClr val="FFFFFF"/>
                </a:solidFill>
              </a:defRPr>
            </a:pPr>
            <a:r>
              <a:rPr sz="2400" dirty="0"/>
              <a:t>C. The Meaning of Forgiving Others</a:t>
            </a:r>
          </a:p>
          <a:p>
            <a:pPr>
              <a:defRPr sz="2400">
                <a:solidFill>
                  <a:srgbClr val="FFFFFF"/>
                </a:solidFill>
              </a:defRPr>
            </a:pPr>
            <a:r>
              <a:rPr sz="2400" b="1" dirty="0"/>
              <a:t>D. Forgiveness versus Reconciliation?</a:t>
            </a:r>
          </a:p>
          <a:p>
            <a:pPr>
              <a:defRPr sz="2400">
                <a:solidFill>
                  <a:srgbClr val="FFFFFF"/>
                </a:solidFill>
              </a:defRPr>
            </a:pPr>
            <a:r>
              <a:rPr sz="4400" dirty="0"/>
              <a:t>E. Looking at Divine Forgiveness</a:t>
            </a:r>
          </a:p>
        </p:txBody>
      </p:sp>
      <p:sp>
        <p:nvSpPr>
          <p:cNvPr id="2" name="TextBox 1">
            <a:extLst>
              <a:ext uri="{FF2B5EF4-FFF2-40B4-BE49-F238E27FC236}">
                <a16:creationId xmlns:a16="http://schemas.microsoft.com/office/drawing/2014/main" id="{B1D57E00-4DA5-BF6A-2865-9C0FB1D8C6C1}"/>
              </a:ext>
            </a:extLst>
          </p:cNvPr>
          <p:cNvSpPr txBox="1"/>
          <p:nvPr/>
        </p:nvSpPr>
        <p:spPr>
          <a:xfrm>
            <a:off x="7316542" y="1952298"/>
            <a:ext cx="16954355" cy="98114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lang="en-US" b="1" i="1" u="none" strike="noStrike" dirty="0">
                <a:solidFill>
                  <a:schemeClr val="bg1"/>
                </a:solidFill>
                <a:effectLst/>
              </a:rPr>
              <a:t>Divine forgiveness</a:t>
            </a:r>
            <a:r>
              <a:rPr lang="en-US" b="0" i="0" u="none" strike="noStrike" dirty="0">
                <a:solidFill>
                  <a:schemeClr val="bg1"/>
                </a:solidFill>
                <a:effectLst/>
              </a:rPr>
              <a:t> is the fact that God, in His </a:t>
            </a:r>
            <a:r>
              <a:rPr lang="en-US" b="1" i="0" u="sng" strike="noStrike" dirty="0">
                <a:solidFill>
                  <a:schemeClr val="bg1"/>
                </a:solidFill>
                <a:effectLst/>
              </a:rPr>
              <a:t>mercy</a:t>
            </a:r>
            <a:r>
              <a:rPr lang="en-US" b="0" i="0" u="none" strike="noStrike" dirty="0">
                <a:solidFill>
                  <a:schemeClr val="bg1"/>
                </a:solidFill>
                <a:effectLst/>
              </a:rPr>
              <a:t>, chose to release you from the penalty for your sins. (Unfortunately, some people refuse to receive this gift from God.)</a:t>
            </a:r>
          </a:p>
          <a:p>
            <a:r>
              <a:rPr lang="en-US" b="1" i="1" u="none" strike="noStrike" dirty="0">
                <a:solidFill>
                  <a:schemeClr val="bg1"/>
                </a:solidFill>
                <a:effectLst/>
              </a:rPr>
              <a:t>Divine forgiveness</a:t>
            </a:r>
            <a:r>
              <a:rPr lang="en-US" b="0" i="0" u="none" strike="noStrike" dirty="0">
                <a:solidFill>
                  <a:schemeClr val="bg1"/>
                </a:solidFill>
                <a:effectLst/>
              </a:rPr>
              <a:t> was extended by Jesus, who paid the penalty for our sins in full—He died on the cross as payment for the sins of all people. While we owed a </a:t>
            </a:r>
            <a:r>
              <a:rPr lang="en-US" b="1" i="0" u="sng" strike="noStrike" dirty="0">
                <a:solidFill>
                  <a:schemeClr val="bg1"/>
                </a:solidFill>
                <a:effectLst/>
              </a:rPr>
              <a:t>debt</a:t>
            </a:r>
            <a:r>
              <a:rPr lang="en-US" b="0" i="0" u="none" strike="noStrike" dirty="0">
                <a:solidFill>
                  <a:schemeClr val="bg1"/>
                </a:solidFill>
                <a:effectLst/>
              </a:rPr>
              <a:t> we could not pay, He paid a </a:t>
            </a:r>
            <a:r>
              <a:rPr lang="en-US" b="1" i="0" u="sng" strike="noStrike" dirty="0">
                <a:solidFill>
                  <a:schemeClr val="bg1"/>
                </a:solidFill>
                <a:effectLst/>
              </a:rPr>
              <a:t>debt</a:t>
            </a:r>
            <a:r>
              <a:rPr lang="en-US" b="0" i="0" u="none" strike="noStrike" dirty="0">
                <a:solidFill>
                  <a:schemeClr val="bg1"/>
                </a:solidFill>
                <a:effectLst/>
              </a:rPr>
              <a:t> He did not owe.</a:t>
            </a:r>
          </a:p>
          <a:p>
            <a:r>
              <a:rPr lang="en-US" b="0" i="0" u="none" strike="noStrike" dirty="0">
                <a:solidFill>
                  <a:schemeClr val="bg1"/>
                </a:solidFill>
                <a:effectLst/>
              </a:rPr>
              <a:t>• </a:t>
            </a:r>
            <a:r>
              <a:rPr lang="en-US" b="1" i="1" u="none" strike="noStrike" dirty="0">
                <a:solidFill>
                  <a:schemeClr val="bg1"/>
                </a:solidFill>
                <a:effectLst/>
              </a:rPr>
              <a:t>Divine forgiveness</a:t>
            </a:r>
            <a:r>
              <a:rPr lang="en-US" b="0" i="0" u="none" strike="noStrike" dirty="0">
                <a:solidFill>
                  <a:schemeClr val="bg1"/>
                </a:solidFill>
                <a:effectLst/>
              </a:rPr>
              <a:t> is an extension of </a:t>
            </a:r>
            <a:r>
              <a:rPr lang="en-US" b="1" i="0" u="sng" strike="noStrike" dirty="0">
                <a:solidFill>
                  <a:schemeClr val="bg1"/>
                </a:solidFill>
                <a:effectLst/>
              </a:rPr>
              <a:t>grace</a:t>
            </a:r>
            <a:r>
              <a:rPr lang="en-US" b="0" i="0" u="none" strike="noStrike" dirty="0">
                <a:solidFill>
                  <a:schemeClr val="bg1"/>
                </a:solidFill>
                <a:effectLst/>
              </a:rPr>
              <a:t> as seen in the Greek word </a:t>
            </a:r>
            <a:r>
              <a:rPr lang="en-US" b="1" i="1" u="none" strike="noStrike" dirty="0" err="1">
                <a:solidFill>
                  <a:schemeClr val="bg1"/>
                </a:solidFill>
                <a:effectLst/>
              </a:rPr>
              <a:t>charizomai</a:t>
            </a:r>
            <a:r>
              <a:rPr lang="en-US" b="0" i="0" u="none" strike="noStrike" dirty="0">
                <a:solidFill>
                  <a:schemeClr val="bg1"/>
                </a:solidFill>
                <a:effectLst/>
              </a:rPr>
              <a:t>, which is translated “forgive” and means “to bestow a favor unconditionally.” The Greek word </a:t>
            </a:r>
            <a:r>
              <a:rPr lang="en-US" b="1" i="1" u="none" strike="noStrike" dirty="0" err="1">
                <a:solidFill>
                  <a:schemeClr val="bg1"/>
                </a:solidFill>
                <a:effectLst/>
              </a:rPr>
              <a:t>charis</a:t>
            </a:r>
            <a:r>
              <a:rPr lang="en-US" b="0" i="0" u="none" strike="noStrike" dirty="0">
                <a:solidFill>
                  <a:schemeClr val="bg1"/>
                </a:solidFill>
                <a:effectLst/>
              </a:rPr>
              <a:t> means “</a:t>
            </a:r>
            <a:r>
              <a:rPr lang="en-US" b="1" i="0" u="sng" strike="noStrike" dirty="0">
                <a:solidFill>
                  <a:schemeClr val="bg1"/>
                </a:solidFill>
                <a:effectLst/>
              </a:rPr>
              <a:t>grace</a:t>
            </a:r>
            <a:r>
              <a:rPr lang="en-US" b="0" i="0" u="none" strike="noStrike" dirty="0">
                <a:solidFill>
                  <a:schemeClr val="bg1"/>
                </a:solidFill>
                <a:effectLst/>
              </a:rPr>
              <a:t>.” You express God’s </a:t>
            </a:r>
            <a:r>
              <a:rPr lang="en-US" b="1" i="0" u="sng" strike="noStrike" dirty="0">
                <a:solidFill>
                  <a:schemeClr val="bg1"/>
                </a:solidFill>
                <a:effectLst/>
              </a:rPr>
              <a:t>grace</a:t>
            </a:r>
            <a:r>
              <a:rPr lang="en-US" b="0" i="0" u="none" strike="noStrike" dirty="0">
                <a:solidFill>
                  <a:schemeClr val="bg1"/>
                </a:solidFill>
                <a:effectLst/>
              </a:rPr>
              <a:t> when you forgive others with divine forgiveness.</a:t>
            </a:r>
          </a:p>
        </p:txBody>
      </p:sp>
    </p:spTree>
    <p:extLst>
      <p:ext uri="{BB962C8B-B14F-4D97-AF65-F5344CB8AC3E}">
        <p14:creationId xmlns:p14="http://schemas.microsoft.com/office/powerpoint/2010/main" val="725905676"/>
      </p:ext>
    </p:extLst>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80714"/>
            <a:ext cx="6796894" cy="49593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2400" b="1">
                <a:solidFill>
                  <a:srgbClr val="FFFFFF"/>
                </a:solidFill>
              </a:defRPr>
            </a:pPr>
            <a:r>
              <a:rPr dirty="0"/>
              <a:t>A. What Is Forgiveness?</a:t>
            </a:r>
          </a:p>
          <a:p>
            <a:pPr>
              <a:defRPr sz="2400">
                <a:solidFill>
                  <a:srgbClr val="FFFFFF"/>
                </a:solidFill>
              </a:defRPr>
            </a:pPr>
            <a:r>
              <a:rPr dirty="0"/>
              <a:t>B. What Forgiveness is Not</a:t>
            </a:r>
          </a:p>
          <a:p>
            <a:pPr>
              <a:defRPr>
                <a:solidFill>
                  <a:srgbClr val="FFFFFF"/>
                </a:solidFill>
              </a:defRPr>
            </a:pPr>
            <a:r>
              <a:rPr sz="2400" dirty="0"/>
              <a:t>C. The Meaning of Forgiving Others</a:t>
            </a:r>
          </a:p>
          <a:p>
            <a:pPr>
              <a:defRPr sz="2400">
                <a:solidFill>
                  <a:srgbClr val="FFFFFF"/>
                </a:solidFill>
              </a:defRPr>
            </a:pPr>
            <a:r>
              <a:rPr sz="2400" b="1" dirty="0"/>
              <a:t>D. Forgiveness versus Reconciliation?</a:t>
            </a:r>
          </a:p>
          <a:p>
            <a:pPr>
              <a:defRPr sz="2400">
                <a:solidFill>
                  <a:srgbClr val="FFFFFF"/>
                </a:solidFill>
              </a:defRPr>
            </a:pPr>
            <a:r>
              <a:rPr sz="4400" dirty="0"/>
              <a:t>E. Looking at Divine Forgiveness</a:t>
            </a:r>
          </a:p>
        </p:txBody>
      </p:sp>
      <p:sp>
        <p:nvSpPr>
          <p:cNvPr id="2" name="TextBox 1">
            <a:extLst>
              <a:ext uri="{FF2B5EF4-FFF2-40B4-BE49-F238E27FC236}">
                <a16:creationId xmlns:a16="http://schemas.microsoft.com/office/drawing/2014/main" id="{B1D57E00-4DA5-BF6A-2865-9C0FB1D8C6C1}"/>
              </a:ext>
            </a:extLst>
          </p:cNvPr>
          <p:cNvSpPr txBox="1"/>
          <p:nvPr/>
        </p:nvSpPr>
        <p:spPr>
          <a:xfrm>
            <a:off x="7258151" y="2847000"/>
            <a:ext cx="16954355" cy="927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algn="ctr">
              <a:lnSpc>
                <a:spcPct val="120000"/>
              </a:lnSpc>
              <a:spcBef>
                <a:spcPts val="900"/>
              </a:spcBef>
              <a:spcAft>
                <a:spcPts val="900"/>
              </a:spcAft>
            </a:pPr>
            <a:r>
              <a:rPr lang="en-US" sz="3200" b="1"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Biblical Example</a:t>
            </a:r>
            <a:r>
              <a:rPr lang="en-US" sz="3200" i="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 </a:t>
            </a:r>
            <a:r>
              <a:rPr lang="en-US" sz="3200" b="1"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Joseph and His Brothers</a:t>
            </a:r>
            <a:r>
              <a:rPr lang="en-US" sz="3200" i="1"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 - </a:t>
            </a:r>
            <a:r>
              <a:rPr lang="en-US" sz="3200" b="1"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cf. </a:t>
            </a:r>
            <a:r>
              <a:rPr lang="en-US" sz="3200" b="1"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hlinkClick r:id="rId4">
                  <a:extLst>
                    <a:ext uri="{A12FA001-AC4F-418D-AE19-62706E023703}">
                      <ahyp:hlinkClr xmlns:ahyp="http://schemas.microsoft.com/office/drawing/2018/hyperlinkcolor" val="tx"/>
                    </a:ext>
                  </a:extLst>
                </a:hlinkClick>
              </a:rPr>
              <a:t>Gen. 37-45</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gn="ctr">
              <a:lnSpc>
                <a:spcPct val="120000"/>
              </a:lnSpc>
              <a:spcBef>
                <a:spcPts val="900"/>
              </a:spcBef>
              <a:spcAft>
                <a:spcPts val="900"/>
              </a:spcAft>
            </a:pPr>
            <a:r>
              <a:rPr lang="en-US" sz="3200" b="1"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The Secret to Joseph’s Success</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a:t>
            </a:r>
            <a:r>
              <a:rPr lang="en-US" sz="3200" b="1"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“Do not be distressed and do not be </a:t>
            </a:r>
            <a:r>
              <a:rPr lang="en-US" sz="3200" b="1" i="0" u="sng" strike="noStrike" dirty="0">
                <a:solidFill>
                  <a:schemeClr val="bg1"/>
                </a:solidFill>
                <a:effectLst/>
              </a:rPr>
              <a:t>angry</a:t>
            </a:r>
            <a:r>
              <a:rPr lang="en-US" sz="3200" b="1"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When you realize that God, in His sovereignty, will bring good out of the </a:t>
            </a:r>
            <a:r>
              <a:rPr lang="en-US" sz="3200"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wrongs</a:t>
            </a: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done to you … you will have an </a:t>
            </a:r>
            <a:r>
              <a:rPr lang="en-US" sz="3200" b="1" i="0" u="sng" strike="noStrike" dirty="0">
                <a:solidFill>
                  <a:schemeClr val="bg1"/>
                </a:solidFill>
                <a:effectLst/>
              </a:rPr>
              <a:t>attitude</a:t>
            </a: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of forgiveness.</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a:t>
            </a:r>
            <a:r>
              <a:rPr lang="en-US" sz="3200" b="1"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“God </a:t>
            </a:r>
            <a:r>
              <a:rPr lang="en-US" sz="3200" b="1" i="0" u="sng" strike="noStrike" dirty="0">
                <a:solidFill>
                  <a:schemeClr val="bg1"/>
                </a:solidFill>
                <a:effectLst/>
              </a:rPr>
              <a:t>sent</a:t>
            </a:r>
            <a:r>
              <a:rPr lang="en-US" sz="3200" b="1"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me.”</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When you realize that God, in His </a:t>
            </a:r>
            <a:r>
              <a:rPr lang="en-US" sz="3200" b="1" i="0" u="sng" strike="noStrike" dirty="0">
                <a:solidFill>
                  <a:schemeClr val="bg1"/>
                </a:solidFill>
                <a:effectLst/>
              </a:rPr>
              <a:t>sovereignty</a:t>
            </a:r>
            <a:r>
              <a:rPr lang="en-US" sz="3200" i="1" u="sng"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a:t>
            </a: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will use your location (wherever you are placed) for good … you will have an attitude of forgiveness.</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a:t>
            </a:r>
            <a:r>
              <a:rPr lang="en-US" sz="3200" b="1"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“He </a:t>
            </a:r>
            <a:r>
              <a:rPr lang="en-US" sz="3200" b="1" i="0" u="sng" strike="noStrike" dirty="0">
                <a:solidFill>
                  <a:schemeClr val="bg1"/>
                </a:solidFill>
                <a:effectLst/>
              </a:rPr>
              <a:t>made</a:t>
            </a:r>
            <a:r>
              <a:rPr lang="en-US" sz="3200" b="1" i="0"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me.”</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lnSpc>
                <a:spcPct val="120000"/>
              </a:lnSpc>
              <a:spcBef>
                <a:spcPts val="900"/>
              </a:spcBef>
              <a:spcAft>
                <a:spcPts val="900"/>
              </a:spcAft>
            </a:pP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When you realize that God, in His sovereignty, will make your every circumstance result in </a:t>
            </a:r>
            <a:r>
              <a:rPr lang="en-US" sz="3200" b="1" i="0" u="sng" strike="noStrike" dirty="0">
                <a:solidFill>
                  <a:schemeClr val="bg1"/>
                </a:solidFill>
                <a:effectLst/>
              </a:rPr>
              <a:t>good</a:t>
            </a:r>
            <a:r>
              <a:rPr lang="en-US" sz="3200" i="1" dirty="0">
                <a:solidFill>
                  <a:schemeClr val="bg1"/>
                </a:solidFill>
                <a:effectLst/>
                <a:latin typeface="Source Sans Pro" panose="020B0503030403020204" pitchFamily="34" charset="0"/>
                <a:ea typeface="Times New Roman" panose="02020603050405020304" pitchFamily="18" charset="0"/>
                <a:cs typeface="Source Sans Pro" panose="020B0503030403020204" pitchFamily="34" charset="0"/>
              </a:rPr>
              <a:t> … you will have an attitude of forgiveness.</a:t>
            </a:r>
            <a:endParaRPr lang="en-US" sz="3200" i="1"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294793"/>
      </p:ext>
    </p:extLst>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41"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42"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43" name="A. What Is Forgiveness?…"/>
          <p:cNvSpPr txBox="1"/>
          <p:nvPr/>
        </p:nvSpPr>
        <p:spPr>
          <a:xfrm>
            <a:off x="113103" y="7980714"/>
            <a:ext cx="6796894" cy="4959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rPr dirty="0"/>
              <a:t>A. What Is Forgiveness?</a:t>
            </a:r>
          </a:p>
          <a:p>
            <a:pPr>
              <a:defRPr sz="2400">
                <a:solidFill>
                  <a:srgbClr val="FFFFFF"/>
                </a:solidFill>
              </a:defRPr>
            </a:pPr>
            <a:r>
              <a:rPr dirty="0"/>
              <a:t>B. What Forgiveness is Not</a:t>
            </a:r>
          </a:p>
          <a:p>
            <a:pPr>
              <a:defRPr>
                <a:solidFill>
                  <a:srgbClr val="FFFFFF"/>
                </a:solidFill>
              </a:defRPr>
            </a:pPr>
            <a:r>
              <a:rPr sz="2400" dirty="0"/>
              <a:t>C. The Meaning of Forgiving Others</a:t>
            </a:r>
          </a:p>
          <a:p>
            <a:pPr>
              <a:defRPr sz="2400">
                <a:solidFill>
                  <a:srgbClr val="FFFFFF"/>
                </a:solidFill>
              </a:defRPr>
            </a:pPr>
            <a:r>
              <a:rPr sz="2400" b="1" dirty="0"/>
              <a:t>D. Forgiveness versus Reconciliation?</a:t>
            </a:r>
          </a:p>
          <a:p>
            <a:pPr>
              <a:defRPr sz="2400">
                <a:solidFill>
                  <a:srgbClr val="FFFFFF"/>
                </a:solidFill>
              </a:defRPr>
            </a:pPr>
            <a:r>
              <a:rPr sz="4400" dirty="0"/>
              <a:t>E. Looking at Divine Forgiveness</a:t>
            </a:r>
          </a:p>
        </p:txBody>
      </p:sp>
      <p:sp>
        <p:nvSpPr>
          <p:cNvPr id="7" name="TextBox 6">
            <a:extLst>
              <a:ext uri="{FF2B5EF4-FFF2-40B4-BE49-F238E27FC236}">
                <a16:creationId xmlns:a16="http://schemas.microsoft.com/office/drawing/2014/main" id="{885F1500-7B5F-2E9C-1557-B44E517BF2BD}"/>
              </a:ext>
            </a:extLst>
          </p:cNvPr>
          <p:cNvSpPr txBox="1"/>
          <p:nvPr/>
        </p:nvSpPr>
        <p:spPr>
          <a:xfrm>
            <a:off x="7258151" y="5448382"/>
            <a:ext cx="16920528" cy="3251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i="0" u="none" strike="noStrike" dirty="0">
                <a:solidFill>
                  <a:schemeClr val="bg1"/>
                </a:solidFill>
                <a:effectLst/>
              </a:rPr>
              <a:t>Question: </a:t>
            </a:r>
          </a:p>
          <a:p>
            <a:r>
              <a:rPr lang="en-US" b="1" i="0" u="none" strike="noStrike" dirty="0">
                <a:solidFill>
                  <a:schemeClr val="bg1"/>
                </a:solidFill>
                <a:effectLst/>
              </a:rPr>
              <a:t>“How can I respond Christlike when I’m being treated so unjustly?”</a:t>
            </a:r>
            <a:endParaRPr lang="en-US" b="0" i="0" u="none" strike="noStrike" dirty="0">
              <a:solidFill>
                <a:schemeClr val="bg1"/>
              </a:solidFill>
              <a:effectLst/>
            </a:endParaRPr>
          </a:p>
        </p:txBody>
      </p:sp>
    </p:spTree>
    <p:extLst>
      <p:ext uri="{BB962C8B-B14F-4D97-AF65-F5344CB8AC3E}">
        <p14:creationId xmlns:p14="http://schemas.microsoft.com/office/powerpoint/2010/main" val="4113277952"/>
      </p:ext>
    </p:extLst>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Forgiveness Luke 17vv3-4 graphic.png" descr="Forgiveness Luke 17vv3-4 graphic.png"/>
          <p:cNvPicPr>
            <a:picLocks noChangeAspect="1"/>
          </p:cNvPicPr>
          <p:nvPr/>
        </p:nvPicPr>
        <p:blipFill>
          <a:blip r:embed="rId2"/>
          <a:stretch>
            <a:fillRect/>
          </a:stretch>
        </p:blipFill>
        <p:spPr>
          <a:xfrm>
            <a:off x="3862" y="-106651"/>
            <a:ext cx="24376276" cy="13929302"/>
          </a:xfrm>
          <a:prstGeom prst="rect">
            <a:avLst/>
          </a:prstGeom>
          <a:ln w="12700">
            <a:miter lim="400000"/>
          </a:ln>
        </p:spPr>
      </p:pic>
      <p:sp>
        <p:nvSpPr>
          <p:cNvPr id="176" name="Forgiveness"/>
          <p:cNvSpPr txBox="1"/>
          <p:nvPr/>
        </p:nvSpPr>
        <p:spPr>
          <a:xfrm>
            <a:off x="16910152" y="563168"/>
            <a:ext cx="6824778" cy="1667664"/>
          </a:xfrm>
          <a:prstGeom prst="rect">
            <a:avLst/>
          </a:prstGeom>
          <a:ln w="152400">
            <a:solidFill>
              <a:srgbClr val="FFFFFF"/>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9600"/>
            </a:lvl1pPr>
          </a:lstStyle>
          <a:p>
            <a:r>
              <a:t>Forgiveness</a:t>
            </a:r>
          </a:p>
        </p:txBody>
      </p:sp>
      <p:sp>
        <p:nvSpPr>
          <p:cNvPr id="177" name="Schrader Lane Church of Christ…"/>
          <p:cNvSpPr txBox="1"/>
          <p:nvPr/>
        </p:nvSpPr>
        <p:spPr>
          <a:xfrm>
            <a:off x="450951" y="457919"/>
            <a:ext cx="7135064" cy="817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600" b="1">
                <a:solidFill>
                  <a:srgbClr val="FFFFFF"/>
                </a:solidFill>
              </a:defRPr>
            </a:pPr>
            <a:r>
              <a:t>Schrader Lane Church of Christ </a:t>
            </a:r>
          </a:p>
          <a:p>
            <a:pPr>
              <a:defRPr sz="3600" b="1">
                <a:solidFill>
                  <a:srgbClr val="FFFFFF"/>
                </a:solidFill>
              </a:defRPr>
            </a:pPr>
            <a:r>
              <a:t>Wednesday Adult Bible Study</a:t>
            </a:r>
          </a:p>
          <a:p>
            <a:pPr>
              <a:defRPr sz="3600" b="1">
                <a:solidFill>
                  <a:srgbClr val="FFFFFF"/>
                </a:solidFill>
              </a:defRPr>
            </a:pPr>
            <a:r>
              <a:t>Second Quarter 2024 </a:t>
            </a:r>
          </a:p>
          <a:p>
            <a:pPr>
              <a:defRPr sz="3600" b="1">
                <a:solidFill>
                  <a:srgbClr val="FFFFFF"/>
                </a:solidFill>
              </a:defRPr>
            </a:pPr>
            <a:r>
              <a:t>April – June 6:15 p.m.</a:t>
            </a:r>
          </a:p>
          <a:p>
            <a:pPr>
              <a:defRPr sz="3600" b="1">
                <a:solidFill>
                  <a:srgbClr val="FFFFFF"/>
                </a:solidFill>
              </a:defRPr>
            </a:pPr>
            <a:r>
              <a:t>Facilitator: </a:t>
            </a:r>
          </a:p>
          <a:p>
            <a:pPr>
              <a:defRPr sz="3600" b="1">
                <a:solidFill>
                  <a:srgbClr val="FFFFFF"/>
                </a:solidFill>
              </a:defRPr>
            </a:pPr>
            <a:r>
              <a:t>Barry G. Johnson, Sr.</a:t>
            </a:r>
          </a:p>
          <a:p>
            <a:pPr>
              <a:defRPr sz="3600" b="1">
                <a:solidFill>
                  <a:srgbClr val="FFFFFF"/>
                </a:solidFill>
              </a:defRPr>
            </a:pPr>
            <a:r>
              <a:t>Assistant: </a:t>
            </a:r>
          </a:p>
          <a:p>
            <a:pPr>
              <a:defRPr sz="3600" b="1">
                <a:solidFill>
                  <a:srgbClr val="FFFFFF"/>
                </a:solidFill>
              </a:defRPr>
            </a:pPr>
            <a:r>
              <a:t>Jon Pinkerton</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77"/>
                                        </p:tgtEl>
                                        <p:attrNameLst>
                                          <p:attrName>style.visibility</p:attrName>
                                        </p:attrNameLst>
                                      </p:cBhvr>
                                      <p:to>
                                        <p:strVal val="visible"/>
                                      </p:to>
                                    </p:set>
                                    <p:animEffect transition="in" filter="wipe(left)">
                                      <p:cBhvr>
                                        <p:cTn id="7" dur="1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76"/>
                                        </p:tgtEl>
                                        <p:attrNameLst>
                                          <p:attrName>style.visibility</p:attrName>
                                        </p:attrNameLst>
                                      </p:cBhvr>
                                      <p:to>
                                        <p:strVal val="visible"/>
                                      </p:to>
                                    </p:set>
                                    <p:animEffect transition="in" filter="wipe(left)">
                                      <p:cBhvr>
                                        <p:cTn id="12"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2" animBg="1" advAuto="0"/>
      <p:bldP spid="17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179" name="Forgiveness graphic 2.png" descr="Forgiveness graphic 2.png"/>
          <p:cNvPicPr>
            <a:picLocks noChangeAspect="1"/>
          </p:cNvPicPr>
          <p:nvPr/>
        </p:nvPicPr>
        <p:blipFill>
          <a:blip r:embed="rId3"/>
          <a:stretch>
            <a:fillRect/>
          </a:stretch>
        </p:blipFill>
        <p:spPr>
          <a:xfrm>
            <a:off x="10668000" y="0"/>
            <a:ext cx="13716000" cy="13716000"/>
          </a:xfrm>
          <a:prstGeom prst="rect">
            <a:avLst/>
          </a:prstGeom>
          <a:ln w="12700">
            <a:miter lim="400000"/>
          </a:ln>
        </p:spPr>
      </p:pic>
      <p:sp>
        <p:nvSpPr>
          <p:cNvPr id="180" name="I. DEFINITIONS: THE MANY FACES OF FORGIVENESS"/>
          <p:cNvSpPr txBox="1"/>
          <p:nvPr/>
        </p:nvSpPr>
        <p:spPr>
          <a:xfrm>
            <a:off x="1136751" y="1440092"/>
            <a:ext cx="8569396" cy="4536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sz="8500" b="1" spc="-170">
                <a:solidFill>
                  <a:srgbClr val="FFFFFF"/>
                </a:solidFill>
              </a:defRPr>
            </a:lvl1pPr>
          </a:lstStyle>
          <a:p>
            <a:r>
              <a:t>I. DEFINITIONS: THE MANY FACES OF FORGIVENESS</a:t>
            </a:r>
          </a:p>
        </p:txBody>
      </p:sp>
      <p:sp>
        <p:nvSpPr>
          <p:cNvPr id="181" name="A. What Is Forgiveness?…"/>
          <p:cNvSpPr txBox="1"/>
          <p:nvPr/>
        </p:nvSpPr>
        <p:spPr>
          <a:xfrm>
            <a:off x="190928" y="6696750"/>
            <a:ext cx="10461042" cy="5707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a:solidFill>
                  <a:srgbClr val="FFFFFF"/>
                </a:solidFill>
              </a:defRPr>
            </a:pPr>
            <a:r>
              <a:t>A. What Is Forgiveness?</a:t>
            </a:r>
          </a:p>
          <a:p>
            <a:pPr>
              <a:defRPr>
                <a:solidFill>
                  <a:srgbClr val="FFFFFF"/>
                </a:solidFill>
              </a:defRPr>
            </a:pPr>
            <a:r>
              <a:t>B. What Forgiveness is Not</a:t>
            </a:r>
          </a:p>
          <a:p>
            <a:pPr>
              <a:defRPr>
                <a:solidFill>
                  <a:srgbClr val="FFFFFF"/>
                </a:solidFill>
              </a:defRPr>
            </a:pPr>
            <a:r>
              <a:t>C. The Meaning of Forgiving Others</a:t>
            </a:r>
          </a:p>
          <a:p>
            <a:pPr>
              <a:defRPr>
                <a:solidFill>
                  <a:srgbClr val="FFFFFF"/>
                </a:solidFill>
              </a:defRPr>
            </a:pPr>
            <a:r>
              <a:t>D. Forgiveness versus Reconciliation?</a:t>
            </a:r>
          </a:p>
          <a:p>
            <a:pPr>
              <a:defRPr>
                <a:solidFill>
                  <a:srgbClr val="FFFFFF"/>
                </a:solidFill>
              </a:defRPr>
            </a:pPr>
            <a:r>
              <a:t>E. Looking at Divine Forgiveness</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181">
                                            <p:bg/>
                                          </p:spTgt>
                                        </p:tgtEl>
                                        <p:attrNameLst>
                                          <p:attrName>style.visibility</p:attrName>
                                        </p:attrNameLst>
                                      </p:cBhvr>
                                      <p:to>
                                        <p:strVal val="visible"/>
                                      </p:to>
                                    </p:set>
                                    <p:anim calcmode="lin" valueType="num">
                                      <p:cBhvr>
                                        <p:cTn id="7" dur="1500" fill="hold"/>
                                        <p:tgtEl>
                                          <p:spTgt spid="181">
                                            <p:bg/>
                                          </p:spTgt>
                                        </p:tgtEl>
                                        <p:attrNameLst>
                                          <p:attrName>ppt_x</p:attrName>
                                        </p:attrNameLst>
                                      </p:cBhvr>
                                      <p:tavLst>
                                        <p:tav tm="0">
                                          <p:val>
                                            <p:strVal val="#ppt_x"/>
                                          </p:val>
                                        </p:tav>
                                        <p:tav tm="100000">
                                          <p:val>
                                            <p:strVal val="#ppt_x"/>
                                          </p:val>
                                        </p:tav>
                                      </p:tavLst>
                                    </p:anim>
                                    <p:anim calcmode="lin" valueType="num">
                                      <p:cBhvr>
                                        <p:cTn id="8" dur="1500" fill="hold"/>
                                        <p:tgtEl>
                                          <p:spTgt spid="181">
                                            <p:bg/>
                                          </p:spTgt>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iterate>
                                    <p:tmAbs val="0"/>
                                  </p:iterate>
                                  <p:childTnLst>
                                    <p:set>
                                      <p:cBhvr>
                                        <p:cTn id="10" fill="hold"/>
                                        <p:tgtEl>
                                          <p:spTgt spid="181">
                                            <p:txEl>
                                              <p:pRg st="0" end="0"/>
                                            </p:txEl>
                                          </p:spTgt>
                                        </p:tgtEl>
                                        <p:attrNameLst>
                                          <p:attrName>style.visibility</p:attrName>
                                        </p:attrNameLst>
                                      </p:cBhvr>
                                      <p:to>
                                        <p:strVal val="visible"/>
                                      </p:to>
                                    </p:set>
                                    <p:anim calcmode="lin" valueType="num">
                                      <p:cBhvr>
                                        <p:cTn id="11" dur="15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2" dur="1500" fill="hold"/>
                                        <p:tgtEl>
                                          <p:spTgt spid="18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1" nodeType="clickEffect">
                                  <p:stCondLst>
                                    <p:cond delay="0"/>
                                  </p:stCondLst>
                                  <p:iterate>
                                    <p:tmAbs val="0"/>
                                  </p:iterate>
                                  <p:childTnLst>
                                    <p:set>
                                      <p:cBhvr>
                                        <p:cTn id="16" fill="hold"/>
                                        <p:tgtEl>
                                          <p:spTgt spid="181">
                                            <p:txEl>
                                              <p:pRg st="1" end="1"/>
                                            </p:txEl>
                                          </p:spTgt>
                                        </p:tgtEl>
                                        <p:attrNameLst>
                                          <p:attrName>style.visibility</p:attrName>
                                        </p:attrNameLst>
                                      </p:cBhvr>
                                      <p:to>
                                        <p:strVal val="visible"/>
                                      </p:to>
                                    </p:set>
                                    <p:anim calcmode="lin" valueType="num">
                                      <p:cBhvr>
                                        <p:cTn id="17" dur="1500" fill="hold"/>
                                        <p:tgtEl>
                                          <p:spTgt spid="181">
                                            <p:txEl>
                                              <p:pRg st="1" end="1"/>
                                            </p:txEl>
                                          </p:spTgt>
                                        </p:tgtEl>
                                        <p:attrNameLst>
                                          <p:attrName>ppt_x</p:attrName>
                                        </p:attrNameLst>
                                      </p:cBhvr>
                                      <p:tavLst>
                                        <p:tav tm="0">
                                          <p:val>
                                            <p:strVal val="#ppt_x"/>
                                          </p:val>
                                        </p:tav>
                                        <p:tav tm="100000">
                                          <p:val>
                                            <p:strVal val="#ppt_x"/>
                                          </p:val>
                                        </p:tav>
                                      </p:tavLst>
                                    </p:anim>
                                    <p:anim calcmode="lin" valueType="num">
                                      <p:cBhvr>
                                        <p:cTn id="18" dur="1500" fill="hold"/>
                                        <p:tgtEl>
                                          <p:spTgt spid="18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iterate>
                                    <p:tmAbs val="0"/>
                                  </p:iterate>
                                  <p:childTnLst>
                                    <p:set>
                                      <p:cBhvr>
                                        <p:cTn id="22" fill="hold"/>
                                        <p:tgtEl>
                                          <p:spTgt spid="181">
                                            <p:txEl>
                                              <p:pRg st="2" end="2"/>
                                            </p:txEl>
                                          </p:spTgt>
                                        </p:tgtEl>
                                        <p:attrNameLst>
                                          <p:attrName>style.visibility</p:attrName>
                                        </p:attrNameLst>
                                      </p:cBhvr>
                                      <p:to>
                                        <p:strVal val="visible"/>
                                      </p:to>
                                    </p:set>
                                    <p:anim calcmode="lin" valueType="num">
                                      <p:cBhvr>
                                        <p:cTn id="23" dur="1500" fill="hold"/>
                                        <p:tgtEl>
                                          <p:spTgt spid="181">
                                            <p:txEl>
                                              <p:pRg st="2" end="2"/>
                                            </p:txEl>
                                          </p:spTgt>
                                        </p:tgtEl>
                                        <p:attrNameLst>
                                          <p:attrName>ppt_x</p:attrName>
                                        </p:attrNameLst>
                                      </p:cBhvr>
                                      <p:tavLst>
                                        <p:tav tm="0">
                                          <p:val>
                                            <p:strVal val="#ppt_x"/>
                                          </p:val>
                                        </p:tav>
                                        <p:tav tm="100000">
                                          <p:val>
                                            <p:strVal val="#ppt_x"/>
                                          </p:val>
                                        </p:tav>
                                      </p:tavLst>
                                    </p:anim>
                                    <p:anim calcmode="lin" valueType="num">
                                      <p:cBhvr>
                                        <p:cTn id="24" dur="1500" fill="hold"/>
                                        <p:tgtEl>
                                          <p:spTgt spid="18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1" nodeType="clickEffect">
                                  <p:stCondLst>
                                    <p:cond delay="0"/>
                                  </p:stCondLst>
                                  <p:iterate>
                                    <p:tmAbs val="0"/>
                                  </p:iterate>
                                  <p:childTnLst>
                                    <p:set>
                                      <p:cBhvr>
                                        <p:cTn id="28" fill="hold"/>
                                        <p:tgtEl>
                                          <p:spTgt spid="181">
                                            <p:txEl>
                                              <p:pRg st="3" end="3"/>
                                            </p:txEl>
                                          </p:spTgt>
                                        </p:tgtEl>
                                        <p:attrNameLst>
                                          <p:attrName>style.visibility</p:attrName>
                                        </p:attrNameLst>
                                      </p:cBhvr>
                                      <p:to>
                                        <p:strVal val="visible"/>
                                      </p:to>
                                    </p:set>
                                    <p:anim calcmode="lin" valueType="num">
                                      <p:cBhvr>
                                        <p:cTn id="29" dur="1500" fill="hold"/>
                                        <p:tgtEl>
                                          <p:spTgt spid="181">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8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1" nodeType="clickEffect">
                                  <p:stCondLst>
                                    <p:cond delay="0"/>
                                  </p:stCondLst>
                                  <p:iterate>
                                    <p:tmAbs val="0"/>
                                  </p:iterate>
                                  <p:childTnLst>
                                    <p:set>
                                      <p:cBhvr>
                                        <p:cTn id="34" fill="hold"/>
                                        <p:tgtEl>
                                          <p:spTgt spid="181">
                                            <p:txEl>
                                              <p:pRg st="4" end="4"/>
                                            </p:txEl>
                                          </p:spTgt>
                                        </p:tgtEl>
                                        <p:attrNameLst>
                                          <p:attrName>style.visibility</p:attrName>
                                        </p:attrNameLst>
                                      </p:cBhvr>
                                      <p:to>
                                        <p:strVal val="visible"/>
                                      </p:to>
                                    </p:set>
                                    <p:anim calcmode="lin" valueType="num">
                                      <p:cBhvr>
                                        <p:cTn id="35" dur="1500" fill="hold"/>
                                        <p:tgtEl>
                                          <p:spTgt spid="181">
                                            <p:txEl>
                                              <p:pRg st="4" end="4"/>
                                            </p:txEl>
                                          </p:spTgt>
                                        </p:tgtEl>
                                        <p:attrNameLst>
                                          <p:attrName>ppt_x</p:attrName>
                                        </p:attrNameLst>
                                      </p:cBhvr>
                                      <p:tavLst>
                                        <p:tav tm="0">
                                          <p:val>
                                            <p:strVal val="#ppt_x"/>
                                          </p:val>
                                        </p:tav>
                                        <p:tav tm="100000">
                                          <p:val>
                                            <p:strVal val="#ppt_x"/>
                                          </p:val>
                                        </p:tav>
                                      </p:tavLst>
                                    </p:anim>
                                    <p:anim calcmode="lin" valueType="num">
                                      <p:cBhvr>
                                        <p:cTn id="36" dur="1500" fill="hold"/>
                                        <p:tgtEl>
                                          <p:spTgt spid="18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185"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186"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187" name="A. What Is Forgiveness?…"/>
          <p:cNvSpPr txBox="1"/>
          <p:nvPr/>
        </p:nvSpPr>
        <p:spPr>
          <a:xfrm>
            <a:off x="190928" y="7345877"/>
            <a:ext cx="7074104" cy="4409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b="1">
                <a:solidFill>
                  <a:srgbClr val="FFFFFF"/>
                </a:solidFill>
              </a:defRPr>
            </a:pPr>
            <a:r>
              <a:t>A. What Is Forgiveness?</a:t>
            </a:r>
          </a:p>
          <a:p>
            <a:pPr>
              <a:defRPr sz="2400">
                <a:solidFill>
                  <a:srgbClr val="FFFFFF"/>
                </a:solidFill>
              </a:defRPr>
            </a:pPr>
            <a:r>
              <a:t>B. What Forgiveness is Not</a:t>
            </a:r>
          </a:p>
          <a:p>
            <a:pPr>
              <a:defRPr sz="2400">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188" name="Forgiveness means dismissing a debt.…"/>
          <p:cNvSpPr txBox="1"/>
          <p:nvPr/>
        </p:nvSpPr>
        <p:spPr>
          <a:xfrm>
            <a:off x="7933175" y="2645952"/>
            <a:ext cx="16012101" cy="842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330036" indent="-1330036" defTabSz="457200">
              <a:lnSpc>
                <a:spcPct val="117999"/>
              </a:lnSpc>
              <a:spcBef>
                <a:spcPts val="1200"/>
              </a:spcBef>
              <a:buSzPct val="123000"/>
              <a:buChar char="•"/>
              <a:defRPr sz="2200">
                <a:solidFill>
                  <a:srgbClr val="FFFFFF"/>
                </a:solidFill>
              </a:defRPr>
            </a:pPr>
            <a:r>
              <a:rPr sz="4800" b="1"/>
              <a:t>Forgiveness</a:t>
            </a:r>
            <a:r>
              <a:rPr sz="4800"/>
              <a:t> means dismissing a debt.</a:t>
            </a:r>
          </a:p>
          <a:p>
            <a:pPr marL="609600" indent="-609600" defTabSz="457200">
              <a:lnSpc>
                <a:spcPct val="117999"/>
              </a:lnSpc>
              <a:spcBef>
                <a:spcPts val="1200"/>
              </a:spcBef>
              <a:buSzPct val="123000"/>
              <a:buChar char="•"/>
              <a:defRPr>
                <a:solidFill>
                  <a:srgbClr val="FFFFFF"/>
                </a:solidFill>
              </a:defRPr>
            </a:pPr>
            <a:r>
              <a:rPr b="1"/>
              <a:t>Forgiveness</a:t>
            </a:r>
            <a:r>
              <a:t> is dismissing your demand that others owe you something, </a:t>
            </a:r>
          </a:p>
          <a:p>
            <a:pPr marL="1219200" lvl="1" indent="-609600" defTabSz="457200">
              <a:lnSpc>
                <a:spcPct val="117999"/>
              </a:lnSpc>
              <a:spcBef>
                <a:spcPts val="1200"/>
              </a:spcBef>
              <a:buSzPct val="123000"/>
              <a:buChar char="•"/>
              <a:defRPr>
                <a:solidFill>
                  <a:srgbClr val="FFFFFF"/>
                </a:solidFill>
              </a:defRPr>
            </a:pPr>
            <a:r>
              <a:t>especially when they fail to meet your expectations … </a:t>
            </a:r>
          </a:p>
          <a:p>
            <a:pPr marL="1219200" lvl="1" indent="-609600" defTabSz="457200">
              <a:lnSpc>
                <a:spcPct val="117999"/>
              </a:lnSpc>
              <a:spcBef>
                <a:spcPts val="1200"/>
              </a:spcBef>
              <a:buSzPct val="123000"/>
              <a:buChar char="•"/>
              <a:defRPr>
                <a:solidFill>
                  <a:srgbClr val="FFFFFF"/>
                </a:solidFill>
              </a:defRPr>
            </a:pPr>
            <a:r>
              <a:t>fail to keep a promise … </a:t>
            </a:r>
          </a:p>
          <a:p>
            <a:pPr marL="1219200" lvl="1" indent="-609600" defTabSz="457200">
              <a:lnSpc>
                <a:spcPct val="117999"/>
              </a:lnSpc>
              <a:spcBef>
                <a:spcPts val="1200"/>
              </a:spcBef>
              <a:buSzPct val="123000"/>
              <a:buChar char="•"/>
              <a:defRPr>
                <a:solidFill>
                  <a:srgbClr val="FFFFFF"/>
                </a:solidFill>
              </a:defRPr>
            </a:pPr>
            <a:r>
              <a:t>fail to treat you justly.</a:t>
            </a:r>
          </a:p>
          <a:p>
            <a:pPr marL="609600" indent="-609600" defTabSz="457200">
              <a:lnSpc>
                <a:spcPct val="117999"/>
              </a:lnSpc>
              <a:spcBef>
                <a:spcPts val="1200"/>
              </a:spcBef>
              <a:buSzPct val="123000"/>
              <a:buChar char="•"/>
              <a:defRPr>
                <a:solidFill>
                  <a:srgbClr val="FFFFFF"/>
                </a:solidFill>
              </a:defRPr>
            </a:pPr>
            <a:r>
              <a:rPr b="1"/>
              <a:t>Forgiveness</a:t>
            </a:r>
            <a:r>
              <a:t> is dismissing, canceling, or setting someone free from the consequence of falling short of God’s standard.</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188">
                                            <p:bg/>
                                          </p:spTgt>
                                        </p:tgtEl>
                                        <p:attrNameLst>
                                          <p:attrName>style.visibility</p:attrName>
                                        </p:attrNameLst>
                                      </p:cBhvr>
                                      <p:to>
                                        <p:strVal val="visible"/>
                                      </p:to>
                                    </p:set>
                                    <p:anim calcmode="lin" valueType="num">
                                      <p:cBhvr>
                                        <p:cTn id="7" dur="1000" fill="hold"/>
                                        <p:tgtEl>
                                          <p:spTgt spid="188">
                                            <p:bg/>
                                          </p:spTgt>
                                        </p:tgtEl>
                                        <p:attrNameLst>
                                          <p:attrName>ppt_w</p:attrName>
                                        </p:attrNameLst>
                                      </p:cBhvr>
                                      <p:tavLst>
                                        <p:tav tm="0" fmla="#ppt_w*sin(2.5*pi*$)">
                                          <p:val>
                                            <p:fltVal val="0"/>
                                          </p:val>
                                        </p:tav>
                                        <p:tav tm="100000">
                                          <p:val>
                                            <p:fltVal val="1"/>
                                          </p:val>
                                        </p:tav>
                                      </p:tavLst>
                                    </p:anim>
                                    <p:anim calcmode="lin" valueType="num">
                                      <p:cBhvr>
                                        <p:cTn id="8" dur="1000" fill="hold"/>
                                        <p:tgtEl>
                                          <p:spTgt spid="188">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188">
                                            <p:txEl>
                                              <p:pRg st="0" end="0"/>
                                            </p:txEl>
                                          </p:spTgt>
                                        </p:tgtEl>
                                        <p:attrNameLst>
                                          <p:attrName>style.visibility</p:attrName>
                                        </p:attrNameLst>
                                      </p:cBhvr>
                                      <p:to>
                                        <p:strVal val="visible"/>
                                      </p:to>
                                    </p:set>
                                    <p:animEffect transition="in" filter="fade">
                                      <p:cBhvr>
                                        <p:cTn id="11" dur="1000" fill="hold"/>
                                        <p:tgtEl>
                                          <p:spTgt spid="188">
                                            <p:txEl>
                                              <p:pRg st="0" end="0"/>
                                            </p:txEl>
                                          </p:spTgt>
                                        </p:tgtEl>
                                      </p:cBhvr>
                                    </p:animEffect>
                                    <p:anim calcmode="lin" valueType="num">
                                      <p:cBhvr>
                                        <p:cTn id="12" dur="1000" fill="hold"/>
                                        <p:tgtEl>
                                          <p:spTgt spid="188">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1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0"/>
                                  </p:iterate>
                                  <p:childTnLst>
                                    <p:set>
                                      <p:cBhvr>
                                        <p:cTn id="17" fill="hold"/>
                                        <p:tgtEl>
                                          <p:spTgt spid="188">
                                            <p:txEl>
                                              <p:pRg st="1" end="1"/>
                                            </p:txEl>
                                          </p:spTgt>
                                        </p:tgtEl>
                                        <p:attrNameLst>
                                          <p:attrName>style.visibility</p:attrName>
                                        </p:attrNameLst>
                                      </p:cBhvr>
                                      <p:to>
                                        <p:strVal val="visible"/>
                                      </p:to>
                                    </p:set>
                                    <p:animEffect transition="in" filter="fade">
                                      <p:cBhvr>
                                        <p:cTn id="18" dur="1000" fill="hold"/>
                                        <p:tgtEl>
                                          <p:spTgt spid="188">
                                            <p:txEl>
                                              <p:pRg st="1" end="1"/>
                                            </p:txEl>
                                          </p:spTgt>
                                        </p:tgtEl>
                                      </p:cBhvr>
                                    </p:animEffect>
                                    <p:anim calcmode="lin" valueType="num">
                                      <p:cBhvr>
                                        <p:cTn id="19" dur="1000" fill="hold"/>
                                        <p:tgtEl>
                                          <p:spTgt spid="188">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188">
                                            <p:txEl>
                                              <p:pRg st="1" end="1"/>
                                            </p:txEl>
                                          </p:spTgt>
                                        </p:tgtEl>
                                        <p:attrNameLst>
                                          <p:attrName>ppt_h</p:attrName>
                                        </p:attrNameLst>
                                      </p:cBhvr>
                                      <p:tavLst>
                                        <p:tav tm="0">
                                          <p:val>
                                            <p:strVal val="#ppt_h"/>
                                          </p:val>
                                        </p:tav>
                                        <p:tav tm="100000">
                                          <p:val>
                                            <p:strVal val="#ppt_h"/>
                                          </p:val>
                                        </p:tav>
                                      </p:tavLst>
                                    </p:anim>
                                  </p:childTnLst>
                                </p:cTn>
                              </p:par>
                              <p:par>
                                <p:cTn id="21" presetID="19" presetClass="entr" presetSubtype="10" fill="hold" grpId="1" nodeType="withEffect">
                                  <p:stCondLst>
                                    <p:cond delay="0"/>
                                  </p:stCondLst>
                                  <p:iterate type="lt">
                                    <p:tmAbs val="0"/>
                                  </p:iterate>
                                  <p:childTnLst>
                                    <p:set>
                                      <p:cBhvr>
                                        <p:cTn id="22" fill="hold"/>
                                        <p:tgtEl>
                                          <p:spTgt spid="188">
                                            <p:txEl>
                                              <p:pRg st="2" end="2"/>
                                            </p:txEl>
                                          </p:spTgt>
                                        </p:tgtEl>
                                        <p:attrNameLst>
                                          <p:attrName>style.visibility</p:attrName>
                                        </p:attrNameLst>
                                      </p:cBhvr>
                                      <p:to>
                                        <p:strVal val="visible"/>
                                      </p:to>
                                    </p:set>
                                    <p:animEffect transition="in" filter="fade">
                                      <p:cBhvr>
                                        <p:cTn id="23" dur="1000" fill="hold"/>
                                        <p:tgtEl>
                                          <p:spTgt spid="188">
                                            <p:txEl>
                                              <p:pRg st="2" end="2"/>
                                            </p:txEl>
                                          </p:spTgt>
                                        </p:tgtEl>
                                      </p:cBhvr>
                                    </p:animEffect>
                                    <p:anim calcmode="lin" valueType="num">
                                      <p:cBhvr>
                                        <p:cTn id="24" dur="1000" fill="hold"/>
                                        <p:tgtEl>
                                          <p:spTgt spid="188">
                                            <p:txEl>
                                              <p:pRg st="2" end="2"/>
                                            </p:txEl>
                                          </p:spTgt>
                                        </p:tgtEl>
                                        <p:attrNameLst>
                                          <p:attrName>ppt_w</p:attrName>
                                        </p:attrNameLst>
                                      </p:cBhvr>
                                      <p:tavLst>
                                        <p:tav tm="0" fmla="#ppt_w*sin(2.5*pi*$)">
                                          <p:val>
                                            <p:fltVal val="0"/>
                                          </p:val>
                                        </p:tav>
                                        <p:tav tm="100000">
                                          <p:val>
                                            <p:fltVal val="1"/>
                                          </p:val>
                                        </p:tav>
                                      </p:tavLst>
                                    </p:anim>
                                    <p:anim calcmode="lin" valueType="num">
                                      <p:cBhvr>
                                        <p:cTn id="25" dur="1000" fill="hold"/>
                                        <p:tgtEl>
                                          <p:spTgt spid="188">
                                            <p:txEl>
                                              <p:pRg st="2" end="2"/>
                                            </p:txEl>
                                          </p:spTgt>
                                        </p:tgtEl>
                                        <p:attrNameLst>
                                          <p:attrName>ppt_h</p:attrName>
                                        </p:attrNameLst>
                                      </p:cBhvr>
                                      <p:tavLst>
                                        <p:tav tm="0">
                                          <p:val>
                                            <p:strVal val="#ppt_h"/>
                                          </p:val>
                                        </p:tav>
                                        <p:tav tm="100000">
                                          <p:val>
                                            <p:strVal val="#ppt_h"/>
                                          </p:val>
                                        </p:tav>
                                      </p:tavLst>
                                    </p:anim>
                                  </p:childTnLst>
                                </p:cTn>
                              </p:par>
                              <p:par>
                                <p:cTn id="26" presetID="19" presetClass="entr" presetSubtype="10" fill="hold" grpId="1" nodeType="withEffect">
                                  <p:stCondLst>
                                    <p:cond delay="0"/>
                                  </p:stCondLst>
                                  <p:iterate type="lt">
                                    <p:tmAbs val="0"/>
                                  </p:iterate>
                                  <p:childTnLst>
                                    <p:set>
                                      <p:cBhvr>
                                        <p:cTn id="27" fill="hold"/>
                                        <p:tgtEl>
                                          <p:spTgt spid="188">
                                            <p:txEl>
                                              <p:pRg st="3" end="3"/>
                                            </p:txEl>
                                          </p:spTgt>
                                        </p:tgtEl>
                                        <p:attrNameLst>
                                          <p:attrName>style.visibility</p:attrName>
                                        </p:attrNameLst>
                                      </p:cBhvr>
                                      <p:to>
                                        <p:strVal val="visible"/>
                                      </p:to>
                                    </p:set>
                                    <p:animEffect transition="in" filter="fade">
                                      <p:cBhvr>
                                        <p:cTn id="28" dur="1000" fill="hold"/>
                                        <p:tgtEl>
                                          <p:spTgt spid="188">
                                            <p:txEl>
                                              <p:pRg st="3" end="3"/>
                                            </p:txEl>
                                          </p:spTgt>
                                        </p:tgtEl>
                                      </p:cBhvr>
                                    </p:animEffect>
                                    <p:anim calcmode="lin" valueType="num">
                                      <p:cBhvr>
                                        <p:cTn id="29" dur="1000" fill="hold"/>
                                        <p:tgtEl>
                                          <p:spTgt spid="188">
                                            <p:txEl>
                                              <p:pRg st="3" end="3"/>
                                            </p:txEl>
                                          </p:spTgt>
                                        </p:tgtEl>
                                        <p:attrNameLst>
                                          <p:attrName>ppt_w</p:attrName>
                                        </p:attrNameLst>
                                      </p:cBhvr>
                                      <p:tavLst>
                                        <p:tav tm="0" fmla="#ppt_w*sin(2.5*pi*$)">
                                          <p:val>
                                            <p:fltVal val="0"/>
                                          </p:val>
                                        </p:tav>
                                        <p:tav tm="100000">
                                          <p:val>
                                            <p:fltVal val="1"/>
                                          </p:val>
                                        </p:tav>
                                      </p:tavLst>
                                    </p:anim>
                                    <p:anim calcmode="lin" valueType="num">
                                      <p:cBhvr>
                                        <p:cTn id="30" dur="1000" fill="hold"/>
                                        <p:tgtEl>
                                          <p:spTgt spid="188">
                                            <p:txEl>
                                              <p:pRg st="3" end="3"/>
                                            </p:txEl>
                                          </p:spTgt>
                                        </p:tgtEl>
                                        <p:attrNameLst>
                                          <p:attrName>ppt_h</p:attrName>
                                        </p:attrNameLst>
                                      </p:cBhvr>
                                      <p:tavLst>
                                        <p:tav tm="0">
                                          <p:val>
                                            <p:strVal val="#ppt_h"/>
                                          </p:val>
                                        </p:tav>
                                        <p:tav tm="100000">
                                          <p:val>
                                            <p:strVal val="#ppt_h"/>
                                          </p:val>
                                        </p:tav>
                                      </p:tavLst>
                                    </p:anim>
                                  </p:childTnLst>
                                </p:cTn>
                              </p:par>
                              <p:par>
                                <p:cTn id="31" presetID="19" presetClass="entr" presetSubtype="10" fill="hold" grpId="1" nodeType="withEffect">
                                  <p:stCondLst>
                                    <p:cond delay="0"/>
                                  </p:stCondLst>
                                  <p:iterate type="lt">
                                    <p:tmAbs val="0"/>
                                  </p:iterate>
                                  <p:childTnLst>
                                    <p:set>
                                      <p:cBhvr>
                                        <p:cTn id="32" fill="hold"/>
                                        <p:tgtEl>
                                          <p:spTgt spid="188">
                                            <p:txEl>
                                              <p:pRg st="4" end="4"/>
                                            </p:txEl>
                                          </p:spTgt>
                                        </p:tgtEl>
                                        <p:attrNameLst>
                                          <p:attrName>style.visibility</p:attrName>
                                        </p:attrNameLst>
                                      </p:cBhvr>
                                      <p:to>
                                        <p:strVal val="visible"/>
                                      </p:to>
                                    </p:set>
                                    <p:animEffect transition="in" filter="fade">
                                      <p:cBhvr>
                                        <p:cTn id="33" dur="1000" fill="hold"/>
                                        <p:tgtEl>
                                          <p:spTgt spid="188">
                                            <p:txEl>
                                              <p:pRg st="4" end="4"/>
                                            </p:txEl>
                                          </p:spTgt>
                                        </p:tgtEl>
                                      </p:cBhvr>
                                    </p:animEffect>
                                    <p:anim calcmode="lin" valueType="num">
                                      <p:cBhvr>
                                        <p:cTn id="34" dur="1000" fill="hold"/>
                                        <p:tgtEl>
                                          <p:spTgt spid="188">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18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grpId="1" nodeType="clickEffect">
                                  <p:stCondLst>
                                    <p:cond delay="0"/>
                                  </p:stCondLst>
                                  <p:iterate type="lt">
                                    <p:tmAbs val="0"/>
                                  </p:iterate>
                                  <p:childTnLst>
                                    <p:set>
                                      <p:cBhvr>
                                        <p:cTn id="39" fill="hold"/>
                                        <p:tgtEl>
                                          <p:spTgt spid="188">
                                            <p:txEl>
                                              <p:pRg st="5" end="5"/>
                                            </p:txEl>
                                          </p:spTgt>
                                        </p:tgtEl>
                                        <p:attrNameLst>
                                          <p:attrName>style.visibility</p:attrName>
                                        </p:attrNameLst>
                                      </p:cBhvr>
                                      <p:to>
                                        <p:strVal val="visible"/>
                                      </p:to>
                                    </p:set>
                                    <p:animEffect transition="in" filter="fade">
                                      <p:cBhvr>
                                        <p:cTn id="40" dur="1000" fill="hold"/>
                                        <p:tgtEl>
                                          <p:spTgt spid="188">
                                            <p:txEl>
                                              <p:pRg st="5" end="5"/>
                                            </p:txEl>
                                          </p:spTgt>
                                        </p:tgtEl>
                                      </p:cBhvr>
                                    </p:animEffect>
                                    <p:anim calcmode="lin" valueType="num">
                                      <p:cBhvr>
                                        <p:cTn id="41" dur="1000" fill="hold"/>
                                        <p:tgtEl>
                                          <p:spTgt spid="188">
                                            <p:txEl>
                                              <p:pRg st="5" end="5"/>
                                            </p:txEl>
                                          </p:spTgt>
                                        </p:tgtEl>
                                        <p:attrNameLst>
                                          <p:attrName>ppt_w</p:attrName>
                                        </p:attrNameLst>
                                      </p:cBhvr>
                                      <p:tavLst>
                                        <p:tav tm="0" fmla="#ppt_w*sin(2.5*pi*$)">
                                          <p:val>
                                            <p:fltVal val="0"/>
                                          </p:val>
                                        </p:tav>
                                        <p:tav tm="100000">
                                          <p:val>
                                            <p:fltVal val="1"/>
                                          </p:val>
                                        </p:tav>
                                      </p:tavLst>
                                    </p:anim>
                                    <p:anim calcmode="lin" valueType="num">
                                      <p:cBhvr>
                                        <p:cTn id="42" dur="1000" fill="hold"/>
                                        <p:tgtEl>
                                          <p:spTgt spid="188">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1" build="p"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192"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193"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194" name="A. What Is Forgiveness?…"/>
          <p:cNvSpPr txBox="1"/>
          <p:nvPr/>
        </p:nvSpPr>
        <p:spPr>
          <a:xfrm>
            <a:off x="190928" y="7345877"/>
            <a:ext cx="7074104" cy="4409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b="1">
                <a:solidFill>
                  <a:srgbClr val="FFFFFF"/>
                </a:solidFill>
              </a:defRPr>
            </a:pPr>
            <a:r>
              <a:t>A. What Is Forgiveness?</a:t>
            </a:r>
          </a:p>
          <a:p>
            <a:pPr>
              <a:defRPr sz="2400">
                <a:solidFill>
                  <a:srgbClr val="FFFFFF"/>
                </a:solidFill>
              </a:defRPr>
            </a:pPr>
            <a:r>
              <a:t>B. What Forgiveness is Not</a:t>
            </a:r>
          </a:p>
          <a:p>
            <a:pPr>
              <a:defRPr sz="2400">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195" name="QUESTION:…"/>
          <p:cNvSpPr txBox="1"/>
          <p:nvPr/>
        </p:nvSpPr>
        <p:spPr>
          <a:xfrm>
            <a:off x="7933175" y="6028219"/>
            <a:ext cx="16012101" cy="16595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17999"/>
              </a:lnSpc>
              <a:spcBef>
                <a:spcPts val="0"/>
              </a:spcBef>
              <a:defRPr>
                <a:solidFill>
                  <a:srgbClr val="FFFFFF"/>
                </a:solidFill>
              </a:defRPr>
            </a:pPr>
            <a:r>
              <a:t>QUESTION: </a:t>
            </a:r>
          </a:p>
          <a:p>
            <a:pPr defTabSz="457200">
              <a:lnSpc>
                <a:spcPct val="117999"/>
              </a:lnSpc>
              <a:spcBef>
                <a:spcPts val="0"/>
              </a:spcBef>
              <a:defRPr>
                <a:solidFill>
                  <a:srgbClr val="FFFFFF"/>
                </a:solidFill>
              </a:defRPr>
            </a:pPr>
            <a:r>
              <a:t>“Is it possible to sin beyond God’s ability to forgive?”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199"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00"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01" name="A. What Is Forgiveness?…"/>
          <p:cNvSpPr txBox="1"/>
          <p:nvPr/>
        </p:nvSpPr>
        <p:spPr>
          <a:xfrm>
            <a:off x="190928" y="7351608"/>
            <a:ext cx="7503263" cy="4397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400" b="1">
                <a:solidFill>
                  <a:srgbClr val="FFFFFF"/>
                </a:solidFill>
              </a:defRPr>
            </a:pPr>
            <a:r>
              <a:t>A. What Is Forgiveness?</a:t>
            </a:r>
          </a:p>
          <a:p>
            <a:pPr>
              <a:defRPr>
                <a:solidFill>
                  <a:srgbClr val="FFFFFF"/>
                </a:solidFill>
              </a:defRPr>
            </a:pPr>
            <a:r>
              <a:t>B. What Forgiveness is Not</a:t>
            </a:r>
          </a:p>
          <a:p>
            <a:pPr>
              <a:defRPr sz="2400">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02" name="•      Forgiveness is not circumventing God’s justice.……"/>
          <p:cNvSpPr txBox="1"/>
          <p:nvPr/>
        </p:nvSpPr>
        <p:spPr>
          <a:xfrm>
            <a:off x="7689039" y="1757688"/>
            <a:ext cx="16012101" cy="11709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17999"/>
              </a:lnSpc>
              <a:spcBef>
                <a:spcPts val="0"/>
              </a:spcBef>
              <a:defRPr sz="2800">
                <a:solidFill>
                  <a:srgbClr val="FFFFFF"/>
                </a:solidFill>
              </a:defRPr>
            </a:pPr>
            <a:r>
              <a:t>    •     </a:t>
            </a:r>
            <a:r>
              <a:rPr b="1" i="1"/>
              <a:t> Forgiveness is not</a:t>
            </a:r>
            <a:r>
              <a:t> circumventing God’s justice.…</a:t>
            </a:r>
          </a:p>
          <a:p>
            <a:pPr defTabSz="457200">
              <a:lnSpc>
                <a:spcPct val="117999"/>
              </a:lnSpc>
              <a:spcBef>
                <a:spcPts val="0"/>
              </a:spcBef>
              <a:defRPr sz="2800">
                <a:solidFill>
                  <a:srgbClr val="FFFFFF"/>
                </a:solidFill>
              </a:defRPr>
            </a:pPr>
            <a:r>
              <a:t>      —      It is allowing God to execute His justice in His time and in His way.</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Forgiveness is not</a:t>
            </a:r>
            <a:r>
              <a:t> waiting for “time to heal all wounds.” …</a:t>
            </a:r>
          </a:p>
          <a:p>
            <a:pPr defTabSz="457200">
              <a:lnSpc>
                <a:spcPct val="117999"/>
              </a:lnSpc>
              <a:spcBef>
                <a:spcPts val="0"/>
              </a:spcBef>
              <a:defRPr sz="2800">
                <a:solidFill>
                  <a:srgbClr val="FFFFFF"/>
                </a:solidFill>
              </a:defRPr>
            </a:pPr>
            <a:r>
              <a:t>      —      It is clear that time doesn’t heal wounds—some people will not allow healing.</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Forgiveness is not</a:t>
            </a:r>
            <a:r>
              <a:t> letting the guilty “off the hook.” …</a:t>
            </a:r>
          </a:p>
          <a:p>
            <a:pPr defTabSz="457200">
              <a:lnSpc>
                <a:spcPct val="117999"/>
              </a:lnSpc>
              <a:spcBef>
                <a:spcPts val="0"/>
              </a:spcBef>
              <a:defRPr sz="2800">
                <a:solidFill>
                  <a:srgbClr val="FFFFFF"/>
                </a:solidFill>
              </a:defRPr>
            </a:pPr>
            <a:r>
              <a:t>      —      It is moving the guilty from your hook to God’s hook.</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 Forgiveness is not</a:t>
            </a:r>
            <a:r>
              <a:t> the same as reconciliation.…</a:t>
            </a:r>
          </a:p>
          <a:p>
            <a:pPr defTabSz="457200">
              <a:lnSpc>
                <a:spcPct val="117999"/>
              </a:lnSpc>
              <a:spcBef>
                <a:spcPts val="0"/>
              </a:spcBef>
              <a:defRPr sz="2800">
                <a:solidFill>
                  <a:srgbClr val="FFFFFF"/>
                </a:solidFill>
              </a:defRPr>
            </a:pPr>
            <a:r>
              <a:t>      —      It takes two for reconciliation, only one for forgiveness.</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Forgiveness is not</a:t>
            </a:r>
            <a:r>
              <a:t> excusing unjust behavior.…</a:t>
            </a:r>
          </a:p>
          <a:p>
            <a:pPr defTabSz="457200">
              <a:lnSpc>
                <a:spcPct val="117999"/>
              </a:lnSpc>
              <a:spcBef>
                <a:spcPts val="0"/>
              </a:spcBef>
              <a:defRPr sz="2800">
                <a:solidFill>
                  <a:srgbClr val="FFFFFF"/>
                </a:solidFill>
              </a:defRPr>
            </a:pPr>
            <a:r>
              <a:t>      —      It is acknowledging that unjust behavior is without excuse, while still forgiving.</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Forgiveness is not</a:t>
            </a:r>
            <a:r>
              <a:t> explaining away the hurt.…</a:t>
            </a:r>
          </a:p>
          <a:p>
            <a:pPr defTabSz="457200">
              <a:lnSpc>
                <a:spcPct val="117999"/>
              </a:lnSpc>
              <a:spcBef>
                <a:spcPts val="0"/>
              </a:spcBef>
              <a:defRPr sz="2800">
                <a:solidFill>
                  <a:srgbClr val="FFFFFF"/>
                </a:solidFill>
              </a:defRPr>
            </a:pPr>
            <a:r>
              <a:t>      —      It is working through the hurt.</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Forgiveness is not</a:t>
            </a:r>
            <a:r>
              <a:t> based on what is fair.…</a:t>
            </a:r>
          </a:p>
          <a:p>
            <a:pPr defTabSz="457200">
              <a:lnSpc>
                <a:spcPct val="117999"/>
              </a:lnSpc>
              <a:spcBef>
                <a:spcPts val="0"/>
              </a:spcBef>
              <a:defRPr sz="2800">
                <a:solidFill>
                  <a:srgbClr val="FFFFFF"/>
                </a:solidFill>
              </a:defRPr>
            </a:pPr>
            <a:r>
              <a:t>      —      It was not “fair” for Jesus to hang on the cross—but He did so that we could be forgiven.</a:t>
            </a:r>
          </a:p>
          <a:p>
            <a:pPr defTabSz="457200">
              <a:lnSpc>
                <a:spcPct val="117999"/>
              </a:lnSpc>
              <a:spcBef>
                <a:spcPts val="0"/>
              </a:spcBef>
              <a:defRPr sz="2800">
                <a:solidFill>
                  <a:srgbClr val="FFFFFF"/>
                </a:solidFill>
              </a:defRPr>
            </a:pPr>
            <a:endParaRPr/>
          </a:p>
          <a:p>
            <a:pPr defTabSz="457200">
              <a:lnSpc>
                <a:spcPct val="117999"/>
              </a:lnSpc>
              <a:spcBef>
                <a:spcPts val="0"/>
              </a:spcBef>
              <a:defRPr sz="2800">
                <a:solidFill>
                  <a:srgbClr val="FFFFFF"/>
                </a:solidFill>
              </a:defRPr>
            </a:pPr>
            <a:r>
              <a:t>    •      </a:t>
            </a:r>
            <a:r>
              <a:rPr b="1" i="1"/>
              <a:t>Forgiveness is not</a:t>
            </a:r>
            <a:r>
              <a:t> being a weak martyr.…</a:t>
            </a:r>
          </a:p>
          <a:p>
            <a:pPr defTabSz="457200">
              <a:lnSpc>
                <a:spcPct val="117999"/>
              </a:lnSpc>
              <a:spcBef>
                <a:spcPts val="0"/>
              </a:spcBef>
              <a:defRPr sz="2800">
                <a:solidFill>
                  <a:srgbClr val="FFFFFF"/>
                </a:solidFill>
              </a:defRPr>
            </a:pPr>
            <a:r>
              <a:t>      —      It is being strong enough to be Christlike.</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202">
                                            <p:bg/>
                                          </p:spTgt>
                                        </p:tgtEl>
                                        <p:attrNameLst>
                                          <p:attrName>style.visibility</p:attrName>
                                        </p:attrNameLst>
                                      </p:cBhvr>
                                      <p:to>
                                        <p:strVal val="visible"/>
                                      </p:to>
                                    </p:set>
                                    <p:anim calcmode="lin" valueType="num">
                                      <p:cBhvr>
                                        <p:cTn id="7" dur="1000" fill="hold"/>
                                        <p:tgtEl>
                                          <p:spTgt spid="202">
                                            <p:bg/>
                                          </p:spTgt>
                                        </p:tgtEl>
                                        <p:attrNameLst>
                                          <p:attrName>ppt_w</p:attrName>
                                        </p:attrNameLst>
                                      </p:cBhvr>
                                      <p:tavLst>
                                        <p:tav tm="0" fmla="#ppt_w*sin(2.5*pi*$)">
                                          <p:val>
                                            <p:fltVal val="0"/>
                                          </p:val>
                                        </p:tav>
                                        <p:tav tm="100000">
                                          <p:val>
                                            <p:fltVal val="1"/>
                                          </p:val>
                                        </p:tav>
                                      </p:tavLst>
                                    </p:anim>
                                    <p:anim calcmode="lin" valueType="num">
                                      <p:cBhvr>
                                        <p:cTn id="8" dur="1000" fill="hold"/>
                                        <p:tgtEl>
                                          <p:spTgt spid="202">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202">
                                            <p:txEl>
                                              <p:pRg st="0" end="0"/>
                                            </p:txEl>
                                          </p:spTgt>
                                        </p:tgtEl>
                                        <p:attrNameLst>
                                          <p:attrName>style.visibility</p:attrName>
                                        </p:attrNameLst>
                                      </p:cBhvr>
                                      <p:to>
                                        <p:strVal val="visible"/>
                                      </p:to>
                                    </p:set>
                                    <p:animEffect transition="in" filter="fade">
                                      <p:cBhvr>
                                        <p:cTn id="11" dur="1000" fill="hold"/>
                                        <p:tgtEl>
                                          <p:spTgt spid="202">
                                            <p:txEl>
                                              <p:pRg st="0" end="0"/>
                                            </p:txEl>
                                          </p:spTgt>
                                        </p:tgtEl>
                                      </p:cBhvr>
                                    </p:animEffect>
                                    <p:anim calcmode="lin" valueType="num">
                                      <p:cBhvr>
                                        <p:cTn id="12" dur="1000" fill="hold"/>
                                        <p:tgtEl>
                                          <p:spTgt spid="202">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0"/>
                                  </p:iterate>
                                  <p:childTnLst>
                                    <p:set>
                                      <p:cBhvr>
                                        <p:cTn id="17" fill="hold"/>
                                        <p:tgtEl>
                                          <p:spTgt spid="202">
                                            <p:txEl>
                                              <p:pRg st="1" end="1"/>
                                            </p:txEl>
                                          </p:spTgt>
                                        </p:tgtEl>
                                        <p:attrNameLst>
                                          <p:attrName>style.visibility</p:attrName>
                                        </p:attrNameLst>
                                      </p:cBhvr>
                                      <p:to>
                                        <p:strVal val="visible"/>
                                      </p:to>
                                    </p:set>
                                    <p:animEffect transition="in" filter="fade">
                                      <p:cBhvr>
                                        <p:cTn id="18" dur="1000" fill="hold"/>
                                        <p:tgtEl>
                                          <p:spTgt spid="202">
                                            <p:txEl>
                                              <p:pRg st="1" end="1"/>
                                            </p:txEl>
                                          </p:spTgt>
                                        </p:tgtEl>
                                      </p:cBhvr>
                                    </p:animEffect>
                                    <p:anim calcmode="lin" valueType="num">
                                      <p:cBhvr>
                                        <p:cTn id="19" dur="1000" fill="hold"/>
                                        <p:tgtEl>
                                          <p:spTgt spid="202">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0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Abs val="0"/>
                                  </p:iterate>
                                  <p:childTnLst>
                                    <p:set>
                                      <p:cBhvr>
                                        <p:cTn id="24" fill="hold"/>
                                        <p:tgtEl>
                                          <p:spTgt spid="202">
                                            <p:txEl>
                                              <p:pRg st="2" end="2"/>
                                            </p:txEl>
                                          </p:spTgt>
                                        </p:tgtEl>
                                        <p:attrNameLst>
                                          <p:attrName>style.visibility</p:attrName>
                                        </p:attrNameLst>
                                      </p:cBhvr>
                                      <p:to>
                                        <p:strVal val="visible"/>
                                      </p:to>
                                    </p:set>
                                    <p:animEffect transition="in" filter="fade">
                                      <p:cBhvr>
                                        <p:cTn id="25" dur="1000" fill="hold"/>
                                        <p:tgtEl>
                                          <p:spTgt spid="202">
                                            <p:txEl>
                                              <p:pRg st="2" end="2"/>
                                            </p:txEl>
                                          </p:spTgt>
                                        </p:tgtEl>
                                      </p:cBhvr>
                                    </p:animEffect>
                                    <p:anim calcmode="lin" valueType="num">
                                      <p:cBhvr>
                                        <p:cTn id="26" dur="1000" fill="hold"/>
                                        <p:tgtEl>
                                          <p:spTgt spid="202">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0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type="lt">
                                    <p:tmAbs val="0"/>
                                  </p:iterate>
                                  <p:childTnLst>
                                    <p:set>
                                      <p:cBhvr>
                                        <p:cTn id="31" fill="hold"/>
                                        <p:tgtEl>
                                          <p:spTgt spid="202">
                                            <p:txEl>
                                              <p:pRg st="3" end="3"/>
                                            </p:txEl>
                                          </p:spTgt>
                                        </p:tgtEl>
                                        <p:attrNameLst>
                                          <p:attrName>style.visibility</p:attrName>
                                        </p:attrNameLst>
                                      </p:cBhvr>
                                      <p:to>
                                        <p:strVal val="visible"/>
                                      </p:to>
                                    </p:set>
                                    <p:animEffect transition="in" filter="fade">
                                      <p:cBhvr>
                                        <p:cTn id="32" dur="1000" fill="hold"/>
                                        <p:tgtEl>
                                          <p:spTgt spid="202">
                                            <p:txEl>
                                              <p:pRg st="3" end="3"/>
                                            </p:txEl>
                                          </p:spTgt>
                                        </p:tgtEl>
                                      </p:cBhvr>
                                    </p:animEffect>
                                    <p:anim calcmode="lin" valueType="num">
                                      <p:cBhvr>
                                        <p:cTn id="33" dur="1000" fill="hold"/>
                                        <p:tgtEl>
                                          <p:spTgt spid="202">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20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1" nodeType="clickEffect">
                                  <p:stCondLst>
                                    <p:cond delay="0"/>
                                  </p:stCondLst>
                                  <p:iterate type="lt">
                                    <p:tmAbs val="0"/>
                                  </p:iterate>
                                  <p:childTnLst>
                                    <p:set>
                                      <p:cBhvr>
                                        <p:cTn id="38" fill="hold"/>
                                        <p:tgtEl>
                                          <p:spTgt spid="202">
                                            <p:txEl>
                                              <p:pRg st="4" end="4"/>
                                            </p:txEl>
                                          </p:spTgt>
                                        </p:tgtEl>
                                        <p:attrNameLst>
                                          <p:attrName>style.visibility</p:attrName>
                                        </p:attrNameLst>
                                      </p:cBhvr>
                                      <p:to>
                                        <p:strVal val="visible"/>
                                      </p:to>
                                    </p:set>
                                    <p:animEffect transition="in" filter="fade">
                                      <p:cBhvr>
                                        <p:cTn id="39" dur="1000" fill="hold"/>
                                        <p:tgtEl>
                                          <p:spTgt spid="202">
                                            <p:txEl>
                                              <p:pRg st="4" end="4"/>
                                            </p:txEl>
                                          </p:spTgt>
                                        </p:tgtEl>
                                      </p:cBhvr>
                                    </p:animEffect>
                                    <p:anim calcmode="lin" valueType="num">
                                      <p:cBhvr>
                                        <p:cTn id="40" dur="1000" fill="hold"/>
                                        <p:tgtEl>
                                          <p:spTgt spid="202">
                                            <p:txEl>
                                              <p:pRg st="4" end="4"/>
                                            </p:txEl>
                                          </p:spTgt>
                                        </p:tgtEl>
                                        <p:attrNameLst>
                                          <p:attrName>ppt_w</p:attrName>
                                        </p:attrNameLst>
                                      </p:cBhvr>
                                      <p:tavLst>
                                        <p:tav tm="0" fmla="#ppt_w*sin(2.5*pi*$)">
                                          <p:val>
                                            <p:fltVal val="0"/>
                                          </p:val>
                                        </p:tav>
                                        <p:tav tm="100000">
                                          <p:val>
                                            <p:fltVal val="1"/>
                                          </p:val>
                                        </p:tav>
                                      </p:tavLst>
                                    </p:anim>
                                    <p:anim calcmode="lin" valueType="num">
                                      <p:cBhvr>
                                        <p:cTn id="41" dur="1000" fill="hold"/>
                                        <p:tgtEl>
                                          <p:spTgt spid="20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9" presetClass="entr" presetSubtype="10" fill="hold" grpId="1" nodeType="clickEffect">
                                  <p:stCondLst>
                                    <p:cond delay="0"/>
                                  </p:stCondLst>
                                  <p:iterate type="lt">
                                    <p:tmAbs val="0"/>
                                  </p:iterate>
                                  <p:childTnLst>
                                    <p:set>
                                      <p:cBhvr>
                                        <p:cTn id="45" fill="hold"/>
                                        <p:tgtEl>
                                          <p:spTgt spid="202">
                                            <p:txEl>
                                              <p:pRg st="5" end="5"/>
                                            </p:txEl>
                                          </p:spTgt>
                                        </p:tgtEl>
                                        <p:attrNameLst>
                                          <p:attrName>style.visibility</p:attrName>
                                        </p:attrNameLst>
                                      </p:cBhvr>
                                      <p:to>
                                        <p:strVal val="visible"/>
                                      </p:to>
                                    </p:set>
                                    <p:animEffect transition="in" filter="fade">
                                      <p:cBhvr>
                                        <p:cTn id="46" dur="1000" fill="hold"/>
                                        <p:tgtEl>
                                          <p:spTgt spid="202">
                                            <p:txEl>
                                              <p:pRg st="5" end="5"/>
                                            </p:txEl>
                                          </p:spTgt>
                                        </p:tgtEl>
                                      </p:cBhvr>
                                    </p:animEffect>
                                    <p:anim calcmode="lin" valueType="num">
                                      <p:cBhvr>
                                        <p:cTn id="47" dur="1000" fill="hold"/>
                                        <p:tgtEl>
                                          <p:spTgt spid="202">
                                            <p:txEl>
                                              <p:pRg st="5" end="5"/>
                                            </p:txEl>
                                          </p:spTgt>
                                        </p:tgtEl>
                                        <p:attrNameLst>
                                          <p:attrName>ppt_w</p:attrName>
                                        </p:attrNameLst>
                                      </p:cBhvr>
                                      <p:tavLst>
                                        <p:tav tm="0" fmla="#ppt_w*sin(2.5*pi*$)">
                                          <p:val>
                                            <p:fltVal val="0"/>
                                          </p:val>
                                        </p:tav>
                                        <p:tav tm="100000">
                                          <p:val>
                                            <p:fltVal val="1"/>
                                          </p:val>
                                        </p:tav>
                                      </p:tavLst>
                                    </p:anim>
                                    <p:anim calcmode="lin" valueType="num">
                                      <p:cBhvr>
                                        <p:cTn id="48" dur="1000" fill="hold"/>
                                        <p:tgtEl>
                                          <p:spTgt spid="20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9" presetClass="entr" presetSubtype="10" fill="hold" grpId="1" nodeType="clickEffect">
                                  <p:stCondLst>
                                    <p:cond delay="0"/>
                                  </p:stCondLst>
                                  <p:iterate type="lt">
                                    <p:tmAbs val="0"/>
                                  </p:iterate>
                                  <p:childTnLst>
                                    <p:set>
                                      <p:cBhvr>
                                        <p:cTn id="52" fill="hold"/>
                                        <p:tgtEl>
                                          <p:spTgt spid="202">
                                            <p:txEl>
                                              <p:pRg st="6" end="6"/>
                                            </p:txEl>
                                          </p:spTgt>
                                        </p:tgtEl>
                                        <p:attrNameLst>
                                          <p:attrName>style.visibility</p:attrName>
                                        </p:attrNameLst>
                                      </p:cBhvr>
                                      <p:to>
                                        <p:strVal val="visible"/>
                                      </p:to>
                                    </p:set>
                                    <p:animEffect transition="in" filter="fade">
                                      <p:cBhvr>
                                        <p:cTn id="53" dur="1000" fill="hold"/>
                                        <p:tgtEl>
                                          <p:spTgt spid="202">
                                            <p:txEl>
                                              <p:pRg st="6" end="6"/>
                                            </p:txEl>
                                          </p:spTgt>
                                        </p:tgtEl>
                                      </p:cBhvr>
                                    </p:animEffect>
                                    <p:anim calcmode="lin" valueType="num">
                                      <p:cBhvr>
                                        <p:cTn id="54" dur="1000" fill="hold"/>
                                        <p:tgtEl>
                                          <p:spTgt spid="202">
                                            <p:txEl>
                                              <p:pRg st="6" end="6"/>
                                            </p:txEl>
                                          </p:spTgt>
                                        </p:tgtEl>
                                        <p:attrNameLst>
                                          <p:attrName>ppt_w</p:attrName>
                                        </p:attrNameLst>
                                      </p:cBhvr>
                                      <p:tavLst>
                                        <p:tav tm="0" fmla="#ppt_w*sin(2.5*pi*$)">
                                          <p:val>
                                            <p:fltVal val="0"/>
                                          </p:val>
                                        </p:tav>
                                        <p:tav tm="100000">
                                          <p:val>
                                            <p:fltVal val="1"/>
                                          </p:val>
                                        </p:tav>
                                      </p:tavLst>
                                    </p:anim>
                                    <p:anim calcmode="lin" valueType="num">
                                      <p:cBhvr>
                                        <p:cTn id="55" dur="1000" fill="hold"/>
                                        <p:tgtEl>
                                          <p:spTgt spid="20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9" presetClass="entr" presetSubtype="10" fill="hold" grpId="1" nodeType="clickEffect">
                                  <p:stCondLst>
                                    <p:cond delay="0"/>
                                  </p:stCondLst>
                                  <p:iterate type="lt">
                                    <p:tmAbs val="0"/>
                                  </p:iterate>
                                  <p:childTnLst>
                                    <p:set>
                                      <p:cBhvr>
                                        <p:cTn id="59" fill="hold"/>
                                        <p:tgtEl>
                                          <p:spTgt spid="202">
                                            <p:txEl>
                                              <p:pRg st="7" end="7"/>
                                            </p:txEl>
                                          </p:spTgt>
                                        </p:tgtEl>
                                        <p:attrNameLst>
                                          <p:attrName>style.visibility</p:attrName>
                                        </p:attrNameLst>
                                      </p:cBhvr>
                                      <p:to>
                                        <p:strVal val="visible"/>
                                      </p:to>
                                    </p:set>
                                    <p:animEffect transition="in" filter="fade">
                                      <p:cBhvr>
                                        <p:cTn id="60" dur="1000" fill="hold"/>
                                        <p:tgtEl>
                                          <p:spTgt spid="202">
                                            <p:txEl>
                                              <p:pRg st="7" end="7"/>
                                            </p:txEl>
                                          </p:spTgt>
                                        </p:tgtEl>
                                      </p:cBhvr>
                                    </p:animEffect>
                                    <p:anim calcmode="lin" valueType="num">
                                      <p:cBhvr>
                                        <p:cTn id="61" dur="1000" fill="hold"/>
                                        <p:tgtEl>
                                          <p:spTgt spid="202">
                                            <p:txEl>
                                              <p:pRg st="7" end="7"/>
                                            </p:txEl>
                                          </p:spTgt>
                                        </p:tgtEl>
                                        <p:attrNameLst>
                                          <p:attrName>ppt_w</p:attrName>
                                        </p:attrNameLst>
                                      </p:cBhvr>
                                      <p:tavLst>
                                        <p:tav tm="0" fmla="#ppt_w*sin(2.5*pi*$)">
                                          <p:val>
                                            <p:fltVal val="0"/>
                                          </p:val>
                                        </p:tav>
                                        <p:tav tm="100000">
                                          <p:val>
                                            <p:fltVal val="1"/>
                                          </p:val>
                                        </p:tav>
                                      </p:tavLst>
                                    </p:anim>
                                    <p:anim calcmode="lin" valueType="num">
                                      <p:cBhvr>
                                        <p:cTn id="62" dur="1000" fill="hold"/>
                                        <p:tgtEl>
                                          <p:spTgt spid="202">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9" presetClass="entr" presetSubtype="10" fill="hold" grpId="1" nodeType="clickEffect">
                                  <p:stCondLst>
                                    <p:cond delay="0"/>
                                  </p:stCondLst>
                                  <p:iterate type="lt">
                                    <p:tmAbs val="0"/>
                                  </p:iterate>
                                  <p:childTnLst>
                                    <p:set>
                                      <p:cBhvr>
                                        <p:cTn id="66" fill="hold"/>
                                        <p:tgtEl>
                                          <p:spTgt spid="202">
                                            <p:txEl>
                                              <p:pRg st="8" end="8"/>
                                            </p:txEl>
                                          </p:spTgt>
                                        </p:tgtEl>
                                        <p:attrNameLst>
                                          <p:attrName>style.visibility</p:attrName>
                                        </p:attrNameLst>
                                      </p:cBhvr>
                                      <p:to>
                                        <p:strVal val="visible"/>
                                      </p:to>
                                    </p:set>
                                    <p:animEffect transition="in" filter="fade">
                                      <p:cBhvr>
                                        <p:cTn id="67" dur="1000" fill="hold"/>
                                        <p:tgtEl>
                                          <p:spTgt spid="202">
                                            <p:txEl>
                                              <p:pRg st="8" end="8"/>
                                            </p:txEl>
                                          </p:spTgt>
                                        </p:tgtEl>
                                      </p:cBhvr>
                                    </p:animEffect>
                                    <p:anim calcmode="lin" valueType="num">
                                      <p:cBhvr>
                                        <p:cTn id="68" dur="1000" fill="hold"/>
                                        <p:tgtEl>
                                          <p:spTgt spid="202">
                                            <p:txEl>
                                              <p:pRg st="8" end="8"/>
                                            </p:txEl>
                                          </p:spTgt>
                                        </p:tgtEl>
                                        <p:attrNameLst>
                                          <p:attrName>ppt_w</p:attrName>
                                        </p:attrNameLst>
                                      </p:cBhvr>
                                      <p:tavLst>
                                        <p:tav tm="0" fmla="#ppt_w*sin(2.5*pi*$)">
                                          <p:val>
                                            <p:fltVal val="0"/>
                                          </p:val>
                                        </p:tav>
                                        <p:tav tm="100000">
                                          <p:val>
                                            <p:fltVal val="1"/>
                                          </p:val>
                                        </p:tav>
                                      </p:tavLst>
                                    </p:anim>
                                    <p:anim calcmode="lin" valueType="num">
                                      <p:cBhvr>
                                        <p:cTn id="69" dur="1000" fill="hold"/>
                                        <p:tgtEl>
                                          <p:spTgt spid="202">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9" presetClass="entr" presetSubtype="10" fill="hold" grpId="1" nodeType="clickEffect">
                                  <p:stCondLst>
                                    <p:cond delay="0"/>
                                  </p:stCondLst>
                                  <p:iterate type="lt">
                                    <p:tmAbs val="0"/>
                                  </p:iterate>
                                  <p:childTnLst>
                                    <p:set>
                                      <p:cBhvr>
                                        <p:cTn id="73" fill="hold"/>
                                        <p:tgtEl>
                                          <p:spTgt spid="202">
                                            <p:txEl>
                                              <p:pRg st="9" end="9"/>
                                            </p:txEl>
                                          </p:spTgt>
                                        </p:tgtEl>
                                        <p:attrNameLst>
                                          <p:attrName>style.visibility</p:attrName>
                                        </p:attrNameLst>
                                      </p:cBhvr>
                                      <p:to>
                                        <p:strVal val="visible"/>
                                      </p:to>
                                    </p:set>
                                    <p:animEffect transition="in" filter="fade">
                                      <p:cBhvr>
                                        <p:cTn id="74" dur="1000" fill="hold"/>
                                        <p:tgtEl>
                                          <p:spTgt spid="202">
                                            <p:txEl>
                                              <p:pRg st="9" end="9"/>
                                            </p:txEl>
                                          </p:spTgt>
                                        </p:tgtEl>
                                      </p:cBhvr>
                                    </p:animEffect>
                                    <p:anim calcmode="lin" valueType="num">
                                      <p:cBhvr>
                                        <p:cTn id="75" dur="1000" fill="hold"/>
                                        <p:tgtEl>
                                          <p:spTgt spid="202">
                                            <p:txEl>
                                              <p:pRg st="9" end="9"/>
                                            </p:txEl>
                                          </p:spTgt>
                                        </p:tgtEl>
                                        <p:attrNameLst>
                                          <p:attrName>ppt_w</p:attrName>
                                        </p:attrNameLst>
                                      </p:cBhvr>
                                      <p:tavLst>
                                        <p:tav tm="0" fmla="#ppt_w*sin(2.5*pi*$)">
                                          <p:val>
                                            <p:fltVal val="0"/>
                                          </p:val>
                                        </p:tav>
                                        <p:tav tm="100000">
                                          <p:val>
                                            <p:fltVal val="1"/>
                                          </p:val>
                                        </p:tav>
                                      </p:tavLst>
                                    </p:anim>
                                    <p:anim calcmode="lin" valueType="num">
                                      <p:cBhvr>
                                        <p:cTn id="76" dur="1000" fill="hold"/>
                                        <p:tgtEl>
                                          <p:spTgt spid="202">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9" presetClass="entr" presetSubtype="10" fill="hold" grpId="1" nodeType="clickEffect">
                                  <p:stCondLst>
                                    <p:cond delay="0"/>
                                  </p:stCondLst>
                                  <p:iterate type="lt">
                                    <p:tmAbs val="0"/>
                                  </p:iterate>
                                  <p:childTnLst>
                                    <p:set>
                                      <p:cBhvr>
                                        <p:cTn id="80" fill="hold"/>
                                        <p:tgtEl>
                                          <p:spTgt spid="202">
                                            <p:txEl>
                                              <p:pRg st="10" end="10"/>
                                            </p:txEl>
                                          </p:spTgt>
                                        </p:tgtEl>
                                        <p:attrNameLst>
                                          <p:attrName>style.visibility</p:attrName>
                                        </p:attrNameLst>
                                      </p:cBhvr>
                                      <p:to>
                                        <p:strVal val="visible"/>
                                      </p:to>
                                    </p:set>
                                    <p:animEffect transition="in" filter="fade">
                                      <p:cBhvr>
                                        <p:cTn id="81" dur="1000" fill="hold"/>
                                        <p:tgtEl>
                                          <p:spTgt spid="202">
                                            <p:txEl>
                                              <p:pRg st="10" end="10"/>
                                            </p:txEl>
                                          </p:spTgt>
                                        </p:tgtEl>
                                      </p:cBhvr>
                                    </p:animEffect>
                                    <p:anim calcmode="lin" valueType="num">
                                      <p:cBhvr>
                                        <p:cTn id="82" dur="1000" fill="hold"/>
                                        <p:tgtEl>
                                          <p:spTgt spid="202">
                                            <p:txEl>
                                              <p:pRg st="10" end="10"/>
                                            </p:txEl>
                                          </p:spTgt>
                                        </p:tgtEl>
                                        <p:attrNameLst>
                                          <p:attrName>ppt_w</p:attrName>
                                        </p:attrNameLst>
                                      </p:cBhvr>
                                      <p:tavLst>
                                        <p:tav tm="0" fmla="#ppt_w*sin(2.5*pi*$)">
                                          <p:val>
                                            <p:fltVal val="0"/>
                                          </p:val>
                                        </p:tav>
                                        <p:tav tm="100000">
                                          <p:val>
                                            <p:fltVal val="1"/>
                                          </p:val>
                                        </p:tav>
                                      </p:tavLst>
                                    </p:anim>
                                    <p:anim calcmode="lin" valueType="num">
                                      <p:cBhvr>
                                        <p:cTn id="83" dur="1000" fill="hold"/>
                                        <p:tgtEl>
                                          <p:spTgt spid="202">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9" presetClass="entr" presetSubtype="10" fill="hold" grpId="1" nodeType="clickEffect">
                                  <p:stCondLst>
                                    <p:cond delay="0"/>
                                  </p:stCondLst>
                                  <p:iterate type="lt">
                                    <p:tmAbs val="0"/>
                                  </p:iterate>
                                  <p:childTnLst>
                                    <p:set>
                                      <p:cBhvr>
                                        <p:cTn id="87" fill="hold"/>
                                        <p:tgtEl>
                                          <p:spTgt spid="202">
                                            <p:txEl>
                                              <p:pRg st="11" end="11"/>
                                            </p:txEl>
                                          </p:spTgt>
                                        </p:tgtEl>
                                        <p:attrNameLst>
                                          <p:attrName>style.visibility</p:attrName>
                                        </p:attrNameLst>
                                      </p:cBhvr>
                                      <p:to>
                                        <p:strVal val="visible"/>
                                      </p:to>
                                    </p:set>
                                    <p:animEffect transition="in" filter="fade">
                                      <p:cBhvr>
                                        <p:cTn id="88" dur="1000" fill="hold"/>
                                        <p:tgtEl>
                                          <p:spTgt spid="202">
                                            <p:txEl>
                                              <p:pRg st="11" end="11"/>
                                            </p:txEl>
                                          </p:spTgt>
                                        </p:tgtEl>
                                      </p:cBhvr>
                                    </p:animEffect>
                                    <p:anim calcmode="lin" valueType="num">
                                      <p:cBhvr>
                                        <p:cTn id="89" dur="1000" fill="hold"/>
                                        <p:tgtEl>
                                          <p:spTgt spid="202">
                                            <p:txEl>
                                              <p:pRg st="11" end="11"/>
                                            </p:txEl>
                                          </p:spTgt>
                                        </p:tgtEl>
                                        <p:attrNameLst>
                                          <p:attrName>ppt_w</p:attrName>
                                        </p:attrNameLst>
                                      </p:cBhvr>
                                      <p:tavLst>
                                        <p:tav tm="0" fmla="#ppt_w*sin(2.5*pi*$)">
                                          <p:val>
                                            <p:fltVal val="0"/>
                                          </p:val>
                                        </p:tav>
                                        <p:tav tm="100000">
                                          <p:val>
                                            <p:fltVal val="1"/>
                                          </p:val>
                                        </p:tav>
                                      </p:tavLst>
                                    </p:anim>
                                    <p:anim calcmode="lin" valueType="num">
                                      <p:cBhvr>
                                        <p:cTn id="90" dur="1000" fill="hold"/>
                                        <p:tgtEl>
                                          <p:spTgt spid="202">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9" presetClass="entr" presetSubtype="10" fill="hold" grpId="1" nodeType="clickEffect">
                                  <p:stCondLst>
                                    <p:cond delay="0"/>
                                  </p:stCondLst>
                                  <p:iterate type="lt">
                                    <p:tmAbs val="0"/>
                                  </p:iterate>
                                  <p:childTnLst>
                                    <p:set>
                                      <p:cBhvr>
                                        <p:cTn id="94" fill="hold"/>
                                        <p:tgtEl>
                                          <p:spTgt spid="202">
                                            <p:txEl>
                                              <p:pRg st="12" end="12"/>
                                            </p:txEl>
                                          </p:spTgt>
                                        </p:tgtEl>
                                        <p:attrNameLst>
                                          <p:attrName>style.visibility</p:attrName>
                                        </p:attrNameLst>
                                      </p:cBhvr>
                                      <p:to>
                                        <p:strVal val="visible"/>
                                      </p:to>
                                    </p:set>
                                    <p:animEffect transition="in" filter="fade">
                                      <p:cBhvr>
                                        <p:cTn id="95" dur="1000" fill="hold"/>
                                        <p:tgtEl>
                                          <p:spTgt spid="202">
                                            <p:txEl>
                                              <p:pRg st="12" end="12"/>
                                            </p:txEl>
                                          </p:spTgt>
                                        </p:tgtEl>
                                      </p:cBhvr>
                                    </p:animEffect>
                                    <p:anim calcmode="lin" valueType="num">
                                      <p:cBhvr>
                                        <p:cTn id="96" dur="1000" fill="hold"/>
                                        <p:tgtEl>
                                          <p:spTgt spid="202">
                                            <p:txEl>
                                              <p:pRg st="12" end="12"/>
                                            </p:txEl>
                                          </p:spTgt>
                                        </p:tgtEl>
                                        <p:attrNameLst>
                                          <p:attrName>ppt_w</p:attrName>
                                        </p:attrNameLst>
                                      </p:cBhvr>
                                      <p:tavLst>
                                        <p:tav tm="0" fmla="#ppt_w*sin(2.5*pi*$)">
                                          <p:val>
                                            <p:fltVal val="0"/>
                                          </p:val>
                                        </p:tav>
                                        <p:tav tm="100000">
                                          <p:val>
                                            <p:fltVal val="1"/>
                                          </p:val>
                                        </p:tav>
                                      </p:tavLst>
                                    </p:anim>
                                    <p:anim calcmode="lin" valueType="num">
                                      <p:cBhvr>
                                        <p:cTn id="97" dur="1000" fill="hold"/>
                                        <p:tgtEl>
                                          <p:spTgt spid="202">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1" nodeType="clickEffect">
                                  <p:stCondLst>
                                    <p:cond delay="0"/>
                                  </p:stCondLst>
                                  <p:iterate type="lt">
                                    <p:tmAbs val="0"/>
                                  </p:iterate>
                                  <p:childTnLst>
                                    <p:set>
                                      <p:cBhvr>
                                        <p:cTn id="101" fill="hold"/>
                                        <p:tgtEl>
                                          <p:spTgt spid="202">
                                            <p:txEl>
                                              <p:pRg st="13" end="13"/>
                                            </p:txEl>
                                          </p:spTgt>
                                        </p:tgtEl>
                                        <p:attrNameLst>
                                          <p:attrName>style.visibility</p:attrName>
                                        </p:attrNameLst>
                                      </p:cBhvr>
                                      <p:to>
                                        <p:strVal val="visible"/>
                                      </p:to>
                                    </p:set>
                                    <p:animEffect transition="in" filter="fade">
                                      <p:cBhvr>
                                        <p:cTn id="102" dur="1000" fill="hold"/>
                                        <p:tgtEl>
                                          <p:spTgt spid="202">
                                            <p:txEl>
                                              <p:pRg st="13" end="13"/>
                                            </p:txEl>
                                          </p:spTgt>
                                        </p:tgtEl>
                                      </p:cBhvr>
                                    </p:animEffect>
                                    <p:anim calcmode="lin" valueType="num">
                                      <p:cBhvr>
                                        <p:cTn id="103" dur="1000" fill="hold"/>
                                        <p:tgtEl>
                                          <p:spTgt spid="202">
                                            <p:txEl>
                                              <p:pRg st="13" end="13"/>
                                            </p:txEl>
                                          </p:spTgt>
                                        </p:tgtEl>
                                        <p:attrNameLst>
                                          <p:attrName>ppt_w</p:attrName>
                                        </p:attrNameLst>
                                      </p:cBhvr>
                                      <p:tavLst>
                                        <p:tav tm="0" fmla="#ppt_w*sin(2.5*pi*$)">
                                          <p:val>
                                            <p:fltVal val="0"/>
                                          </p:val>
                                        </p:tav>
                                        <p:tav tm="100000">
                                          <p:val>
                                            <p:fltVal val="1"/>
                                          </p:val>
                                        </p:tav>
                                      </p:tavLst>
                                    </p:anim>
                                    <p:anim calcmode="lin" valueType="num">
                                      <p:cBhvr>
                                        <p:cTn id="104" dur="1000" fill="hold"/>
                                        <p:tgtEl>
                                          <p:spTgt spid="202">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9" presetClass="entr" presetSubtype="10" fill="hold" grpId="1" nodeType="clickEffect">
                                  <p:stCondLst>
                                    <p:cond delay="0"/>
                                  </p:stCondLst>
                                  <p:iterate type="lt">
                                    <p:tmAbs val="0"/>
                                  </p:iterate>
                                  <p:childTnLst>
                                    <p:set>
                                      <p:cBhvr>
                                        <p:cTn id="108" fill="hold"/>
                                        <p:tgtEl>
                                          <p:spTgt spid="202">
                                            <p:txEl>
                                              <p:pRg st="14" end="14"/>
                                            </p:txEl>
                                          </p:spTgt>
                                        </p:tgtEl>
                                        <p:attrNameLst>
                                          <p:attrName>style.visibility</p:attrName>
                                        </p:attrNameLst>
                                      </p:cBhvr>
                                      <p:to>
                                        <p:strVal val="visible"/>
                                      </p:to>
                                    </p:set>
                                    <p:animEffect transition="in" filter="fade">
                                      <p:cBhvr>
                                        <p:cTn id="109" dur="1000" fill="hold"/>
                                        <p:tgtEl>
                                          <p:spTgt spid="202">
                                            <p:txEl>
                                              <p:pRg st="14" end="14"/>
                                            </p:txEl>
                                          </p:spTgt>
                                        </p:tgtEl>
                                      </p:cBhvr>
                                    </p:animEffect>
                                    <p:anim calcmode="lin" valueType="num">
                                      <p:cBhvr>
                                        <p:cTn id="110" dur="1000" fill="hold"/>
                                        <p:tgtEl>
                                          <p:spTgt spid="202">
                                            <p:txEl>
                                              <p:pRg st="14" end="14"/>
                                            </p:txEl>
                                          </p:spTgt>
                                        </p:tgtEl>
                                        <p:attrNameLst>
                                          <p:attrName>ppt_w</p:attrName>
                                        </p:attrNameLst>
                                      </p:cBhvr>
                                      <p:tavLst>
                                        <p:tav tm="0" fmla="#ppt_w*sin(2.5*pi*$)">
                                          <p:val>
                                            <p:fltVal val="0"/>
                                          </p:val>
                                        </p:tav>
                                        <p:tav tm="100000">
                                          <p:val>
                                            <p:fltVal val="1"/>
                                          </p:val>
                                        </p:tav>
                                      </p:tavLst>
                                    </p:anim>
                                    <p:anim calcmode="lin" valueType="num">
                                      <p:cBhvr>
                                        <p:cTn id="111" dur="1000" fill="hold"/>
                                        <p:tgtEl>
                                          <p:spTgt spid="202">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9" presetClass="entr" presetSubtype="10" fill="hold" grpId="1" nodeType="clickEffect">
                                  <p:stCondLst>
                                    <p:cond delay="0"/>
                                  </p:stCondLst>
                                  <p:iterate type="lt">
                                    <p:tmAbs val="0"/>
                                  </p:iterate>
                                  <p:childTnLst>
                                    <p:set>
                                      <p:cBhvr>
                                        <p:cTn id="115" fill="hold"/>
                                        <p:tgtEl>
                                          <p:spTgt spid="202">
                                            <p:txEl>
                                              <p:pRg st="15" end="15"/>
                                            </p:txEl>
                                          </p:spTgt>
                                        </p:tgtEl>
                                        <p:attrNameLst>
                                          <p:attrName>style.visibility</p:attrName>
                                        </p:attrNameLst>
                                      </p:cBhvr>
                                      <p:to>
                                        <p:strVal val="visible"/>
                                      </p:to>
                                    </p:set>
                                    <p:animEffect transition="in" filter="fade">
                                      <p:cBhvr>
                                        <p:cTn id="116" dur="1000" fill="hold"/>
                                        <p:tgtEl>
                                          <p:spTgt spid="202">
                                            <p:txEl>
                                              <p:pRg st="15" end="15"/>
                                            </p:txEl>
                                          </p:spTgt>
                                        </p:tgtEl>
                                      </p:cBhvr>
                                    </p:animEffect>
                                    <p:anim calcmode="lin" valueType="num">
                                      <p:cBhvr>
                                        <p:cTn id="117" dur="1000" fill="hold"/>
                                        <p:tgtEl>
                                          <p:spTgt spid="202">
                                            <p:txEl>
                                              <p:pRg st="15" end="15"/>
                                            </p:txEl>
                                          </p:spTgt>
                                        </p:tgtEl>
                                        <p:attrNameLst>
                                          <p:attrName>ppt_w</p:attrName>
                                        </p:attrNameLst>
                                      </p:cBhvr>
                                      <p:tavLst>
                                        <p:tav tm="0" fmla="#ppt_w*sin(2.5*pi*$)">
                                          <p:val>
                                            <p:fltVal val="0"/>
                                          </p:val>
                                        </p:tav>
                                        <p:tav tm="100000">
                                          <p:val>
                                            <p:fltVal val="1"/>
                                          </p:val>
                                        </p:tav>
                                      </p:tavLst>
                                    </p:anim>
                                    <p:anim calcmode="lin" valueType="num">
                                      <p:cBhvr>
                                        <p:cTn id="118" dur="1000" fill="hold"/>
                                        <p:tgtEl>
                                          <p:spTgt spid="202">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9" presetClass="entr" presetSubtype="10" fill="hold" grpId="1" nodeType="clickEffect">
                                  <p:stCondLst>
                                    <p:cond delay="0"/>
                                  </p:stCondLst>
                                  <p:iterate type="lt">
                                    <p:tmAbs val="0"/>
                                  </p:iterate>
                                  <p:childTnLst>
                                    <p:set>
                                      <p:cBhvr>
                                        <p:cTn id="122" fill="hold"/>
                                        <p:tgtEl>
                                          <p:spTgt spid="202">
                                            <p:txEl>
                                              <p:pRg st="16" end="16"/>
                                            </p:txEl>
                                          </p:spTgt>
                                        </p:tgtEl>
                                        <p:attrNameLst>
                                          <p:attrName>style.visibility</p:attrName>
                                        </p:attrNameLst>
                                      </p:cBhvr>
                                      <p:to>
                                        <p:strVal val="visible"/>
                                      </p:to>
                                    </p:set>
                                    <p:animEffect transition="in" filter="fade">
                                      <p:cBhvr>
                                        <p:cTn id="123" dur="1000" fill="hold"/>
                                        <p:tgtEl>
                                          <p:spTgt spid="202">
                                            <p:txEl>
                                              <p:pRg st="16" end="16"/>
                                            </p:txEl>
                                          </p:spTgt>
                                        </p:tgtEl>
                                      </p:cBhvr>
                                    </p:animEffect>
                                    <p:anim calcmode="lin" valueType="num">
                                      <p:cBhvr>
                                        <p:cTn id="124" dur="1000" fill="hold"/>
                                        <p:tgtEl>
                                          <p:spTgt spid="202">
                                            <p:txEl>
                                              <p:pRg st="16" end="16"/>
                                            </p:txEl>
                                          </p:spTgt>
                                        </p:tgtEl>
                                        <p:attrNameLst>
                                          <p:attrName>ppt_w</p:attrName>
                                        </p:attrNameLst>
                                      </p:cBhvr>
                                      <p:tavLst>
                                        <p:tav tm="0" fmla="#ppt_w*sin(2.5*pi*$)">
                                          <p:val>
                                            <p:fltVal val="0"/>
                                          </p:val>
                                        </p:tav>
                                        <p:tav tm="100000">
                                          <p:val>
                                            <p:fltVal val="1"/>
                                          </p:val>
                                        </p:tav>
                                      </p:tavLst>
                                    </p:anim>
                                    <p:anim calcmode="lin" valueType="num">
                                      <p:cBhvr>
                                        <p:cTn id="125" dur="1000" fill="hold"/>
                                        <p:tgtEl>
                                          <p:spTgt spid="202">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19" presetClass="entr" presetSubtype="10" fill="hold" grpId="1" nodeType="clickEffect">
                                  <p:stCondLst>
                                    <p:cond delay="0"/>
                                  </p:stCondLst>
                                  <p:iterate type="lt">
                                    <p:tmAbs val="0"/>
                                  </p:iterate>
                                  <p:childTnLst>
                                    <p:set>
                                      <p:cBhvr>
                                        <p:cTn id="129" fill="hold"/>
                                        <p:tgtEl>
                                          <p:spTgt spid="202">
                                            <p:txEl>
                                              <p:pRg st="17" end="17"/>
                                            </p:txEl>
                                          </p:spTgt>
                                        </p:tgtEl>
                                        <p:attrNameLst>
                                          <p:attrName>style.visibility</p:attrName>
                                        </p:attrNameLst>
                                      </p:cBhvr>
                                      <p:to>
                                        <p:strVal val="visible"/>
                                      </p:to>
                                    </p:set>
                                    <p:animEffect transition="in" filter="fade">
                                      <p:cBhvr>
                                        <p:cTn id="130" dur="1000" fill="hold"/>
                                        <p:tgtEl>
                                          <p:spTgt spid="202">
                                            <p:txEl>
                                              <p:pRg st="17" end="17"/>
                                            </p:txEl>
                                          </p:spTgt>
                                        </p:tgtEl>
                                      </p:cBhvr>
                                    </p:animEffect>
                                    <p:anim calcmode="lin" valueType="num">
                                      <p:cBhvr>
                                        <p:cTn id="131" dur="1000" fill="hold"/>
                                        <p:tgtEl>
                                          <p:spTgt spid="202">
                                            <p:txEl>
                                              <p:pRg st="17" end="17"/>
                                            </p:txEl>
                                          </p:spTgt>
                                        </p:tgtEl>
                                        <p:attrNameLst>
                                          <p:attrName>ppt_w</p:attrName>
                                        </p:attrNameLst>
                                      </p:cBhvr>
                                      <p:tavLst>
                                        <p:tav tm="0" fmla="#ppt_w*sin(2.5*pi*$)">
                                          <p:val>
                                            <p:fltVal val="0"/>
                                          </p:val>
                                        </p:tav>
                                        <p:tav tm="100000">
                                          <p:val>
                                            <p:fltVal val="1"/>
                                          </p:val>
                                        </p:tav>
                                      </p:tavLst>
                                    </p:anim>
                                    <p:anim calcmode="lin" valueType="num">
                                      <p:cBhvr>
                                        <p:cTn id="132" dur="1000" fill="hold"/>
                                        <p:tgtEl>
                                          <p:spTgt spid="202">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9" presetClass="entr" presetSubtype="10" fill="hold" grpId="1" nodeType="clickEffect">
                                  <p:stCondLst>
                                    <p:cond delay="0"/>
                                  </p:stCondLst>
                                  <p:iterate type="lt">
                                    <p:tmAbs val="0"/>
                                  </p:iterate>
                                  <p:childTnLst>
                                    <p:set>
                                      <p:cBhvr>
                                        <p:cTn id="136" fill="hold"/>
                                        <p:tgtEl>
                                          <p:spTgt spid="202">
                                            <p:txEl>
                                              <p:pRg st="18" end="18"/>
                                            </p:txEl>
                                          </p:spTgt>
                                        </p:tgtEl>
                                        <p:attrNameLst>
                                          <p:attrName>style.visibility</p:attrName>
                                        </p:attrNameLst>
                                      </p:cBhvr>
                                      <p:to>
                                        <p:strVal val="visible"/>
                                      </p:to>
                                    </p:set>
                                    <p:animEffect transition="in" filter="fade">
                                      <p:cBhvr>
                                        <p:cTn id="137" dur="1000" fill="hold"/>
                                        <p:tgtEl>
                                          <p:spTgt spid="202">
                                            <p:txEl>
                                              <p:pRg st="18" end="18"/>
                                            </p:txEl>
                                          </p:spTgt>
                                        </p:tgtEl>
                                      </p:cBhvr>
                                    </p:animEffect>
                                    <p:anim calcmode="lin" valueType="num">
                                      <p:cBhvr>
                                        <p:cTn id="138" dur="1000" fill="hold"/>
                                        <p:tgtEl>
                                          <p:spTgt spid="202">
                                            <p:txEl>
                                              <p:pRg st="18" end="18"/>
                                            </p:txEl>
                                          </p:spTgt>
                                        </p:tgtEl>
                                        <p:attrNameLst>
                                          <p:attrName>ppt_w</p:attrName>
                                        </p:attrNameLst>
                                      </p:cBhvr>
                                      <p:tavLst>
                                        <p:tav tm="0" fmla="#ppt_w*sin(2.5*pi*$)">
                                          <p:val>
                                            <p:fltVal val="0"/>
                                          </p:val>
                                        </p:tav>
                                        <p:tav tm="100000">
                                          <p:val>
                                            <p:fltVal val="1"/>
                                          </p:val>
                                        </p:tav>
                                      </p:tavLst>
                                    </p:anim>
                                    <p:anim calcmode="lin" valueType="num">
                                      <p:cBhvr>
                                        <p:cTn id="139" dur="1000" fill="hold"/>
                                        <p:tgtEl>
                                          <p:spTgt spid="202">
                                            <p:txEl>
                                              <p:pRg st="18" end="18"/>
                                            </p:tx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9" presetClass="entr" presetSubtype="10" fill="hold" grpId="1" nodeType="clickEffect">
                                  <p:stCondLst>
                                    <p:cond delay="0"/>
                                  </p:stCondLst>
                                  <p:iterate type="lt">
                                    <p:tmAbs val="0"/>
                                  </p:iterate>
                                  <p:childTnLst>
                                    <p:set>
                                      <p:cBhvr>
                                        <p:cTn id="143" fill="hold"/>
                                        <p:tgtEl>
                                          <p:spTgt spid="202">
                                            <p:txEl>
                                              <p:pRg st="19" end="19"/>
                                            </p:txEl>
                                          </p:spTgt>
                                        </p:tgtEl>
                                        <p:attrNameLst>
                                          <p:attrName>style.visibility</p:attrName>
                                        </p:attrNameLst>
                                      </p:cBhvr>
                                      <p:to>
                                        <p:strVal val="visible"/>
                                      </p:to>
                                    </p:set>
                                    <p:animEffect transition="in" filter="fade">
                                      <p:cBhvr>
                                        <p:cTn id="144" dur="1000" fill="hold"/>
                                        <p:tgtEl>
                                          <p:spTgt spid="202">
                                            <p:txEl>
                                              <p:pRg st="19" end="19"/>
                                            </p:txEl>
                                          </p:spTgt>
                                        </p:tgtEl>
                                      </p:cBhvr>
                                    </p:animEffect>
                                    <p:anim calcmode="lin" valueType="num">
                                      <p:cBhvr>
                                        <p:cTn id="145" dur="1000" fill="hold"/>
                                        <p:tgtEl>
                                          <p:spTgt spid="202">
                                            <p:txEl>
                                              <p:pRg st="19" end="19"/>
                                            </p:txEl>
                                          </p:spTgt>
                                        </p:tgtEl>
                                        <p:attrNameLst>
                                          <p:attrName>ppt_w</p:attrName>
                                        </p:attrNameLst>
                                      </p:cBhvr>
                                      <p:tavLst>
                                        <p:tav tm="0" fmla="#ppt_w*sin(2.5*pi*$)">
                                          <p:val>
                                            <p:fltVal val="0"/>
                                          </p:val>
                                        </p:tav>
                                        <p:tav tm="100000">
                                          <p:val>
                                            <p:fltVal val="1"/>
                                          </p:val>
                                        </p:tav>
                                      </p:tavLst>
                                    </p:anim>
                                    <p:anim calcmode="lin" valueType="num">
                                      <p:cBhvr>
                                        <p:cTn id="146" dur="1000" fill="hold"/>
                                        <p:tgtEl>
                                          <p:spTgt spid="202">
                                            <p:txEl>
                                              <p:pRg st="19" end="19"/>
                                            </p:txEl>
                                          </p:spTgt>
                                        </p:tgtEl>
                                        <p:attrNameLst>
                                          <p:attrName>ppt_h</p:attrName>
                                        </p:attrNameLst>
                                      </p:cBhvr>
                                      <p:tavLst>
                                        <p:tav tm="0">
                                          <p:val>
                                            <p:strVal val="#ppt_h"/>
                                          </p:val>
                                        </p:tav>
                                        <p:tav tm="100000">
                                          <p:val>
                                            <p:strVal val="#ppt_h"/>
                                          </p:val>
                                        </p:tav>
                                      </p:tavLst>
                                    </p:anim>
                                  </p:childTnLst>
                                </p:cTn>
                              </p:par>
                            </p:childTnLst>
                          </p:cTn>
                        </p:par>
                      </p:childTnLst>
                    </p:cTn>
                  </p:par>
                  <p:par>
                    <p:cTn id="147" fill="hold">
                      <p:stCondLst>
                        <p:cond delay="indefinite"/>
                      </p:stCondLst>
                      <p:childTnLst>
                        <p:par>
                          <p:cTn id="148" fill="hold">
                            <p:stCondLst>
                              <p:cond delay="0"/>
                            </p:stCondLst>
                            <p:childTnLst>
                              <p:par>
                                <p:cTn id="149" presetID="19" presetClass="entr" presetSubtype="10" fill="hold" grpId="1" nodeType="clickEffect">
                                  <p:stCondLst>
                                    <p:cond delay="0"/>
                                  </p:stCondLst>
                                  <p:iterate type="lt">
                                    <p:tmAbs val="0"/>
                                  </p:iterate>
                                  <p:childTnLst>
                                    <p:set>
                                      <p:cBhvr>
                                        <p:cTn id="150" fill="hold"/>
                                        <p:tgtEl>
                                          <p:spTgt spid="202">
                                            <p:txEl>
                                              <p:pRg st="20" end="20"/>
                                            </p:txEl>
                                          </p:spTgt>
                                        </p:tgtEl>
                                        <p:attrNameLst>
                                          <p:attrName>style.visibility</p:attrName>
                                        </p:attrNameLst>
                                      </p:cBhvr>
                                      <p:to>
                                        <p:strVal val="visible"/>
                                      </p:to>
                                    </p:set>
                                    <p:animEffect transition="in" filter="fade">
                                      <p:cBhvr>
                                        <p:cTn id="151" dur="1000" fill="hold"/>
                                        <p:tgtEl>
                                          <p:spTgt spid="202">
                                            <p:txEl>
                                              <p:pRg st="20" end="20"/>
                                            </p:txEl>
                                          </p:spTgt>
                                        </p:tgtEl>
                                      </p:cBhvr>
                                    </p:animEffect>
                                    <p:anim calcmode="lin" valueType="num">
                                      <p:cBhvr>
                                        <p:cTn id="152" dur="1000" fill="hold"/>
                                        <p:tgtEl>
                                          <p:spTgt spid="202">
                                            <p:txEl>
                                              <p:pRg st="20" end="20"/>
                                            </p:txEl>
                                          </p:spTgt>
                                        </p:tgtEl>
                                        <p:attrNameLst>
                                          <p:attrName>ppt_w</p:attrName>
                                        </p:attrNameLst>
                                      </p:cBhvr>
                                      <p:tavLst>
                                        <p:tav tm="0" fmla="#ppt_w*sin(2.5*pi*$)">
                                          <p:val>
                                            <p:fltVal val="0"/>
                                          </p:val>
                                        </p:tav>
                                        <p:tav tm="100000">
                                          <p:val>
                                            <p:fltVal val="1"/>
                                          </p:val>
                                        </p:tav>
                                      </p:tavLst>
                                    </p:anim>
                                    <p:anim calcmode="lin" valueType="num">
                                      <p:cBhvr>
                                        <p:cTn id="153" dur="1000" fill="hold"/>
                                        <p:tgtEl>
                                          <p:spTgt spid="202">
                                            <p:txEl>
                                              <p:pRg st="20" end="20"/>
                                            </p:txEl>
                                          </p:spTgt>
                                        </p:tgtEl>
                                        <p:attrNameLst>
                                          <p:attrName>ppt_h</p:attrName>
                                        </p:attrNameLst>
                                      </p:cBhvr>
                                      <p:tavLst>
                                        <p:tav tm="0">
                                          <p:val>
                                            <p:strVal val="#ppt_h"/>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19" presetClass="entr" presetSubtype="10" fill="hold" grpId="1" nodeType="clickEffect">
                                  <p:stCondLst>
                                    <p:cond delay="0"/>
                                  </p:stCondLst>
                                  <p:iterate type="lt">
                                    <p:tmAbs val="0"/>
                                  </p:iterate>
                                  <p:childTnLst>
                                    <p:set>
                                      <p:cBhvr>
                                        <p:cTn id="157" fill="hold"/>
                                        <p:tgtEl>
                                          <p:spTgt spid="202">
                                            <p:txEl>
                                              <p:pRg st="21" end="21"/>
                                            </p:txEl>
                                          </p:spTgt>
                                        </p:tgtEl>
                                        <p:attrNameLst>
                                          <p:attrName>style.visibility</p:attrName>
                                        </p:attrNameLst>
                                      </p:cBhvr>
                                      <p:to>
                                        <p:strVal val="visible"/>
                                      </p:to>
                                    </p:set>
                                    <p:animEffect transition="in" filter="fade">
                                      <p:cBhvr>
                                        <p:cTn id="158" dur="1000" fill="hold"/>
                                        <p:tgtEl>
                                          <p:spTgt spid="202">
                                            <p:txEl>
                                              <p:pRg st="21" end="21"/>
                                            </p:txEl>
                                          </p:spTgt>
                                        </p:tgtEl>
                                      </p:cBhvr>
                                    </p:animEffect>
                                    <p:anim calcmode="lin" valueType="num">
                                      <p:cBhvr>
                                        <p:cTn id="159" dur="1000" fill="hold"/>
                                        <p:tgtEl>
                                          <p:spTgt spid="202">
                                            <p:txEl>
                                              <p:pRg st="21" end="21"/>
                                            </p:txEl>
                                          </p:spTgt>
                                        </p:tgtEl>
                                        <p:attrNameLst>
                                          <p:attrName>ppt_w</p:attrName>
                                        </p:attrNameLst>
                                      </p:cBhvr>
                                      <p:tavLst>
                                        <p:tav tm="0" fmla="#ppt_w*sin(2.5*pi*$)">
                                          <p:val>
                                            <p:fltVal val="0"/>
                                          </p:val>
                                        </p:tav>
                                        <p:tav tm="100000">
                                          <p:val>
                                            <p:fltVal val="1"/>
                                          </p:val>
                                        </p:tav>
                                      </p:tavLst>
                                    </p:anim>
                                    <p:anim calcmode="lin" valueType="num">
                                      <p:cBhvr>
                                        <p:cTn id="160" dur="1000" fill="hold"/>
                                        <p:tgtEl>
                                          <p:spTgt spid="202">
                                            <p:txEl>
                                              <p:pRg st="21" end="21"/>
                                            </p:txEl>
                                          </p:spTgt>
                                        </p:tgtEl>
                                        <p:attrNameLst>
                                          <p:attrName>ppt_h</p:attrName>
                                        </p:attrNameLst>
                                      </p:cBhvr>
                                      <p:tavLst>
                                        <p:tav tm="0">
                                          <p:val>
                                            <p:strVal val="#ppt_h"/>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19" presetClass="entr" presetSubtype="10" fill="hold" grpId="1" nodeType="clickEffect">
                                  <p:stCondLst>
                                    <p:cond delay="0"/>
                                  </p:stCondLst>
                                  <p:iterate type="lt">
                                    <p:tmAbs val="0"/>
                                  </p:iterate>
                                  <p:childTnLst>
                                    <p:set>
                                      <p:cBhvr>
                                        <p:cTn id="164" fill="hold"/>
                                        <p:tgtEl>
                                          <p:spTgt spid="202">
                                            <p:txEl>
                                              <p:pRg st="22" end="22"/>
                                            </p:txEl>
                                          </p:spTgt>
                                        </p:tgtEl>
                                        <p:attrNameLst>
                                          <p:attrName>style.visibility</p:attrName>
                                        </p:attrNameLst>
                                      </p:cBhvr>
                                      <p:to>
                                        <p:strVal val="visible"/>
                                      </p:to>
                                    </p:set>
                                    <p:animEffect transition="in" filter="fade">
                                      <p:cBhvr>
                                        <p:cTn id="165" dur="1000" fill="hold"/>
                                        <p:tgtEl>
                                          <p:spTgt spid="202">
                                            <p:txEl>
                                              <p:pRg st="22" end="22"/>
                                            </p:txEl>
                                          </p:spTgt>
                                        </p:tgtEl>
                                      </p:cBhvr>
                                    </p:animEffect>
                                    <p:anim calcmode="lin" valueType="num">
                                      <p:cBhvr>
                                        <p:cTn id="166" dur="1000" fill="hold"/>
                                        <p:tgtEl>
                                          <p:spTgt spid="202">
                                            <p:txEl>
                                              <p:pRg st="22" end="22"/>
                                            </p:txEl>
                                          </p:spTgt>
                                        </p:tgtEl>
                                        <p:attrNameLst>
                                          <p:attrName>ppt_w</p:attrName>
                                        </p:attrNameLst>
                                      </p:cBhvr>
                                      <p:tavLst>
                                        <p:tav tm="0" fmla="#ppt_w*sin(2.5*pi*$)">
                                          <p:val>
                                            <p:fltVal val="0"/>
                                          </p:val>
                                        </p:tav>
                                        <p:tav tm="100000">
                                          <p:val>
                                            <p:fltVal val="1"/>
                                          </p:val>
                                        </p:tav>
                                      </p:tavLst>
                                    </p:anim>
                                    <p:anim calcmode="lin" valueType="num">
                                      <p:cBhvr>
                                        <p:cTn id="167" dur="1000" fill="hold"/>
                                        <p:tgtEl>
                                          <p:spTgt spid="202">
                                            <p:txEl>
                                              <p:pRg st="22" end="2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06"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07"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08" name="A. What Is Forgiveness?…"/>
          <p:cNvSpPr txBox="1"/>
          <p:nvPr/>
        </p:nvSpPr>
        <p:spPr>
          <a:xfrm>
            <a:off x="190928" y="7351608"/>
            <a:ext cx="7503263" cy="4397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400" b="1">
                <a:solidFill>
                  <a:srgbClr val="FFFFFF"/>
                </a:solidFill>
              </a:defRPr>
            </a:pPr>
            <a:r>
              <a:t>A. What Is Forgiveness?</a:t>
            </a:r>
          </a:p>
          <a:p>
            <a:pPr>
              <a:defRPr>
                <a:solidFill>
                  <a:srgbClr val="FFFFFF"/>
                </a:solidFill>
              </a:defRPr>
            </a:pPr>
            <a:r>
              <a:t>B. What Forgiveness is Not</a:t>
            </a:r>
          </a:p>
          <a:p>
            <a:pPr>
              <a:defRPr sz="2400">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09" name="•      Forgiveness is not stuffing your anger.……"/>
          <p:cNvSpPr txBox="1"/>
          <p:nvPr/>
        </p:nvSpPr>
        <p:spPr>
          <a:xfrm>
            <a:off x="7689039" y="2179356"/>
            <a:ext cx="16012101" cy="10866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17999"/>
              </a:lnSpc>
              <a:spcBef>
                <a:spcPts val="0"/>
              </a:spcBef>
              <a:defRPr sz="3000">
                <a:solidFill>
                  <a:srgbClr val="FFFFFF"/>
                </a:solidFill>
              </a:defRPr>
            </a:pPr>
            <a:r>
              <a:t>    •      </a:t>
            </a:r>
            <a:r>
              <a:rPr b="1" i="1"/>
              <a:t>Forgiveness is not</a:t>
            </a:r>
            <a:r>
              <a:t> stuffing your anger.…</a:t>
            </a:r>
          </a:p>
          <a:p>
            <a:pPr defTabSz="457200">
              <a:lnSpc>
                <a:spcPct val="117999"/>
              </a:lnSpc>
              <a:spcBef>
                <a:spcPts val="0"/>
              </a:spcBef>
              <a:defRPr sz="3000">
                <a:solidFill>
                  <a:srgbClr val="FFFFFF"/>
                </a:solidFill>
              </a:defRPr>
            </a:pPr>
            <a:r>
              <a:t>      —      It is resolving your anger by releasing the offense to God.</a:t>
            </a:r>
          </a:p>
          <a:p>
            <a:pPr defTabSz="457200">
              <a:lnSpc>
                <a:spcPct val="117999"/>
              </a:lnSpc>
              <a:spcBef>
                <a:spcPts val="0"/>
              </a:spcBef>
              <a:defRPr sz="3000">
                <a:solidFill>
                  <a:srgbClr val="FFFFFF"/>
                </a:solidFill>
              </a:defRPr>
            </a:pPr>
            <a:endParaRPr/>
          </a:p>
          <a:p>
            <a:pPr defTabSz="457200">
              <a:lnSpc>
                <a:spcPct val="117999"/>
              </a:lnSpc>
              <a:spcBef>
                <a:spcPts val="0"/>
              </a:spcBef>
              <a:defRPr sz="3000">
                <a:solidFill>
                  <a:srgbClr val="FFFFFF"/>
                </a:solidFill>
              </a:defRPr>
            </a:pPr>
            <a:r>
              <a:t>    •      </a:t>
            </a:r>
            <a:r>
              <a:rPr b="1" i="1"/>
              <a:t>Forgiveness is not</a:t>
            </a:r>
            <a:r>
              <a:t> a natural response.…</a:t>
            </a:r>
          </a:p>
          <a:p>
            <a:pPr defTabSz="457200">
              <a:lnSpc>
                <a:spcPct val="117999"/>
              </a:lnSpc>
              <a:spcBef>
                <a:spcPts val="0"/>
              </a:spcBef>
              <a:defRPr sz="3000">
                <a:solidFill>
                  <a:srgbClr val="FFFFFF"/>
                </a:solidFill>
              </a:defRPr>
            </a:pPr>
            <a:r>
              <a:t>      —      It is a supernatural response, empowered by God.</a:t>
            </a:r>
          </a:p>
          <a:p>
            <a:pPr defTabSz="457200">
              <a:lnSpc>
                <a:spcPct val="117999"/>
              </a:lnSpc>
              <a:spcBef>
                <a:spcPts val="0"/>
              </a:spcBef>
              <a:defRPr sz="3000">
                <a:solidFill>
                  <a:srgbClr val="FFFFFF"/>
                </a:solidFill>
              </a:defRPr>
            </a:pPr>
            <a:endParaRPr/>
          </a:p>
          <a:p>
            <a:pPr defTabSz="457200">
              <a:lnSpc>
                <a:spcPct val="117999"/>
              </a:lnSpc>
              <a:spcBef>
                <a:spcPts val="0"/>
              </a:spcBef>
              <a:defRPr sz="3000">
                <a:solidFill>
                  <a:srgbClr val="FFFFFF"/>
                </a:solidFill>
              </a:defRPr>
            </a:pPr>
            <a:r>
              <a:t>    •      </a:t>
            </a:r>
            <a:r>
              <a:rPr b="1" i="1"/>
              <a:t>Forgiveness is not</a:t>
            </a:r>
            <a:r>
              <a:t> denying the hurt.…</a:t>
            </a:r>
          </a:p>
          <a:p>
            <a:pPr defTabSz="457200">
              <a:lnSpc>
                <a:spcPct val="117999"/>
              </a:lnSpc>
              <a:spcBef>
                <a:spcPts val="0"/>
              </a:spcBef>
              <a:defRPr sz="3000">
                <a:solidFill>
                  <a:srgbClr val="FFFFFF"/>
                </a:solidFill>
              </a:defRPr>
            </a:pPr>
            <a:r>
              <a:t>      —      It is feeling the hurt and releasing it.</a:t>
            </a:r>
          </a:p>
          <a:p>
            <a:pPr defTabSz="457200">
              <a:lnSpc>
                <a:spcPct val="117999"/>
              </a:lnSpc>
              <a:spcBef>
                <a:spcPts val="0"/>
              </a:spcBef>
              <a:defRPr sz="3000">
                <a:solidFill>
                  <a:srgbClr val="FFFFFF"/>
                </a:solidFill>
              </a:defRPr>
            </a:pPr>
            <a:endParaRPr/>
          </a:p>
          <a:p>
            <a:pPr defTabSz="457200">
              <a:lnSpc>
                <a:spcPct val="117999"/>
              </a:lnSpc>
              <a:spcBef>
                <a:spcPts val="0"/>
              </a:spcBef>
              <a:defRPr sz="3000">
                <a:solidFill>
                  <a:srgbClr val="FFFFFF"/>
                </a:solidFill>
              </a:defRPr>
            </a:pPr>
            <a:r>
              <a:t>    •      </a:t>
            </a:r>
            <a:r>
              <a:rPr b="1" i="1"/>
              <a:t>Forgiveness is not</a:t>
            </a:r>
            <a:r>
              <a:t> being a doormat.…</a:t>
            </a:r>
          </a:p>
          <a:p>
            <a:pPr defTabSz="457200">
              <a:lnSpc>
                <a:spcPct val="117999"/>
              </a:lnSpc>
              <a:spcBef>
                <a:spcPts val="0"/>
              </a:spcBef>
              <a:defRPr sz="3000">
                <a:solidFill>
                  <a:srgbClr val="FFFFFF"/>
                </a:solidFill>
              </a:defRPr>
            </a:pPr>
            <a:r>
              <a:t>      —      It is seeing that, if this were so, Jesus would have been the greatest doormat of all!</a:t>
            </a:r>
          </a:p>
          <a:p>
            <a:pPr defTabSz="457200">
              <a:lnSpc>
                <a:spcPct val="117999"/>
              </a:lnSpc>
              <a:spcBef>
                <a:spcPts val="0"/>
              </a:spcBef>
              <a:defRPr sz="3000">
                <a:solidFill>
                  <a:srgbClr val="FFFFFF"/>
                </a:solidFill>
              </a:defRPr>
            </a:pPr>
            <a:endParaRPr/>
          </a:p>
          <a:p>
            <a:pPr defTabSz="457200">
              <a:lnSpc>
                <a:spcPct val="117999"/>
              </a:lnSpc>
              <a:spcBef>
                <a:spcPts val="0"/>
              </a:spcBef>
              <a:defRPr sz="3000">
                <a:solidFill>
                  <a:srgbClr val="FFFFFF"/>
                </a:solidFill>
              </a:defRPr>
            </a:pPr>
            <a:r>
              <a:t>    •     </a:t>
            </a:r>
            <a:r>
              <a:rPr b="1" i="1"/>
              <a:t> Forgiveness is not</a:t>
            </a:r>
            <a:r>
              <a:t> conditional.…</a:t>
            </a:r>
          </a:p>
          <a:p>
            <a:pPr defTabSz="457200">
              <a:lnSpc>
                <a:spcPct val="117999"/>
              </a:lnSpc>
              <a:spcBef>
                <a:spcPts val="0"/>
              </a:spcBef>
              <a:defRPr sz="3000">
                <a:solidFill>
                  <a:srgbClr val="FFFFFF"/>
                </a:solidFill>
              </a:defRPr>
            </a:pPr>
            <a:r>
              <a:t>      —      It is unconditional, a mandate from God to everyone.</a:t>
            </a:r>
          </a:p>
          <a:p>
            <a:pPr defTabSz="457200">
              <a:lnSpc>
                <a:spcPct val="117999"/>
              </a:lnSpc>
              <a:spcBef>
                <a:spcPts val="0"/>
              </a:spcBef>
              <a:defRPr sz="3000">
                <a:solidFill>
                  <a:srgbClr val="FFFFFF"/>
                </a:solidFill>
              </a:defRPr>
            </a:pPr>
            <a:endParaRPr/>
          </a:p>
          <a:p>
            <a:pPr defTabSz="457200">
              <a:lnSpc>
                <a:spcPct val="117999"/>
              </a:lnSpc>
              <a:spcBef>
                <a:spcPts val="0"/>
              </a:spcBef>
              <a:defRPr sz="3000">
                <a:solidFill>
                  <a:srgbClr val="FFFFFF"/>
                </a:solidFill>
              </a:defRPr>
            </a:pPr>
            <a:r>
              <a:t>    •      </a:t>
            </a:r>
            <a:r>
              <a:rPr b="1" i="1"/>
              <a:t>Forgiveness is not</a:t>
            </a:r>
            <a:r>
              <a:t> forgetting.…</a:t>
            </a:r>
          </a:p>
          <a:p>
            <a:pPr defTabSz="457200">
              <a:lnSpc>
                <a:spcPct val="117999"/>
              </a:lnSpc>
              <a:spcBef>
                <a:spcPts val="0"/>
              </a:spcBef>
              <a:defRPr sz="3000">
                <a:solidFill>
                  <a:srgbClr val="FFFFFF"/>
                </a:solidFill>
              </a:defRPr>
            </a:pPr>
            <a:r>
              <a:t>      —      It is necessary to remember before you can forgive.</a:t>
            </a:r>
          </a:p>
          <a:p>
            <a:pPr defTabSz="457200">
              <a:lnSpc>
                <a:spcPct val="117999"/>
              </a:lnSpc>
              <a:spcBef>
                <a:spcPts val="0"/>
              </a:spcBef>
              <a:defRPr sz="3000">
                <a:solidFill>
                  <a:srgbClr val="FFFFFF"/>
                </a:solidFill>
              </a:defRPr>
            </a:pPr>
            <a:endParaRPr/>
          </a:p>
          <a:p>
            <a:pPr defTabSz="457200">
              <a:lnSpc>
                <a:spcPct val="117999"/>
              </a:lnSpc>
              <a:spcBef>
                <a:spcPts val="0"/>
              </a:spcBef>
              <a:defRPr sz="3000">
                <a:solidFill>
                  <a:srgbClr val="FFFFFF"/>
                </a:solidFill>
              </a:defRPr>
            </a:pPr>
            <a:r>
              <a:t>    •      </a:t>
            </a:r>
            <a:r>
              <a:rPr b="1" i="1"/>
              <a:t>Forgiveness is not</a:t>
            </a:r>
            <a:r>
              <a:t> a feeling.…</a:t>
            </a:r>
          </a:p>
          <a:p>
            <a:pPr defTabSz="457200">
              <a:lnSpc>
                <a:spcPct val="117999"/>
              </a:lnSpc>
              <a:spcBef>
                <a:spcPts val="0"/>
              </a:spcBef>
              <a:defRPr sz="3000">
                <a:solidFill>
                  <a:srgbClr val="FFFFFF"/>
                </a:solidFill>
              </a:defRPr>
            </a:pPr>
            <a:r>
              <a:t>      —      It is a choice—an act of the will.</a:t>
            </a: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209">
                                            <p:bg/>
                                          </p:spTgt>
                                        </p:tgtEl>
                                        <p:attrNameLst>
                                          <p:attrName>style.visibility</p:attrName>
                                        </p:attrNameLst>
                                      </p:cBhvr>
                                      <p:to>
                                        <p:strVal val="visible"/>
                                      </p:to>
                                    </p:set>
                                    <p:anim calcmode="lin" valueType="num">
                                      <p:cBhvr>
                                        <p:cTn id="7" dur="1000" fill="hold"/>
                                        <p:tgtEl>
                                          <p:spTgt spid="209">
                                            <p:bg/>
                                          </p:spTgt>
                                        </p:tgtEl>
                                        <p:attrNameLst>
                                          <p:attrName>ppt_w</p:attrName>
                                        </p:attrNameLst>
                                      </p:cBhvr>
                                      <p:tavLst>
                                        <p:tav tm="0" fmla="#ppt_w*sin(2.5*pi*$)">
                                          <p:val>
                                            <p:fltVal val="0"/>
                                          </p:val>
                                        </p:tav>
                                        <p:tav tm="100000">
                                          <p:val>
                                            <p:fltVal val="1"/>
                                          </p:val>
                                        </p:tav>
                                      </p:tavLst>
                                    </p:anim>
                                    <p:anim calcmode="lin" valueType="num">
                                      <p:cBhvr>
                                        <p:cTn id="8" dur="1000" fill="hold"/>
                                        <p:tgtEl>
                                          <p:spTgt spid="209">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209">
                                            <p:txEl>
                                              <p:pRg st="0" end="0"/>
                                            </p:txEl>
                                          </p:spTgt>
                                        </p:tgtEl>
                                        <p:attrNameLst>
                                          <p:attrName>style.visibility</p:attrName>
                                        </p:attrNameLst>
                                      </p:cBhvr>
                                      <p:to>
                                        <p:strVal val="visible"/>
                                      </p:to>
                                    </p:set>
                                    <p:animEffect transition="in" filter="fade">
                                      <p:cBhvr>
                                        <p:cTn id="11" dur="1000" fill="hold"/>
                                        <p:tgtEl>
                                          <p:spTgt spid="209">
                                            <p:txEl>
                                              <p:pRg st="0" end="0"/>
                                            </p:txEl>
                                          </p:spTgt>
                                        </p:tgtEl>
                                      </p:cBhvr>
                                    </p:animEffect>
                                    <p:anim calcmode="lin" valueType="num">
                                      <p:cBhvr>
                                        <p:cTn id="12" dur="1000" fill="hold"/>
                                        <p:tgtEl>
                                          <p:spTgt spid="209">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0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1" nodeType="clickEffect">
                                  <p:stCondLst>
                                    <p:cond delay="0"/>
                                  </p:stCondLst>
                                  <p:iterate type="lt">
                                    <p:tmAbs val="0"/>
                                  </p:iterate>
                                  <p:childTnLst>
                                    <p:set>
                                      <p:cBhvr>
                                        <p:cTn id="17" fill="hold"/>
                                        <p:tgtEl>
                                          <p:spTgt spid="209">
                                            <p:txEl>
                                              <p:pRg st="1" end="1"/>
                                            </p:txEl>
                                          </p:spTgt>
                                        </p:tgtEl>
                                        <p:attrNameLst>
                                          <p:attrName>style.visibility</p:attrName>
                                        </p:attrNameLst>
                                      </p:cBhvr>
                                      <p:to>
                                        <p:strVal val="visible"/>
                                      </p:to>
                                    </p:set>
                                    <p:animEffect transition="in" filter="fade">
                                      <p:cBhvr>
                                        <p:cTn id="18" dur="1000" fill="hold"/>
                                        <p:tgtEl>
                                          <p:spTgt spid="209">
                                            <p:txEl>
                                              <p:pRg st="1" end="1"/>
                                            </p:txEl>
                                          </p:spTgt>
                                        </p:tgtEl>
                                      </p:cBhvr>
                                    </p:animEffect>
                                    <p:anim calcmode="lin" valueType="num">
                                      <p:cBhvr>
                                        <p:cTn id="19" dur="1000" fill="hold"/>
                                        <p:tgtEl>
                                          <p:spTgt spid="209">
                                            <p:txEl>
                                              <p:pRg st="1" end="1"/>
                                            </p:txEl>
                                          </p:spTgt>
                                        </p:tgtEl>
                                        <p:attrNameLst>
                                          <p:attrName>ppt_w</p:attrName>
                                        </p:attrNameLst>
                                      </p:cBhvr>
                                      <p:tavLst>
                                        <p:tav tm="0" fmla="#ppt_w*sin(2.5*pi*$)">
                                          <p:val>
                                            <p:fltVal val="0"/>
                                          </p:val>
                                        </p:tav>
                                        <p:tav tm="100000">
                                          <p:val>
                                            <p:fltVal val="1"/>
                                          </p:val>
                                        </p:tav>
                                      </p:tavLst>
                                    </p:anim>
                                    <p:anim calcmode="lin" valueType="num">
                                      <p:cBhvr>
                                        <p:cTn id="20" dur="1000" fill="hold"/>
                                        <p:tgtEl>
                                          <p:spTgt spid="20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1" nodeType="clickEffect">
                                  <p:stCondLst>
                                    <p:cond delay="0"/>
                                  </p:stCondLst>
                                  <p:iterate type="lt">
                                    <p:tmAbs val="0"/>
                                  </p:iterate>
                                  <p:childTnLst>
                                    <p:set>
                                      <p:cBhvr>
                                        <p:cTn id="24" fill="hold"/>
                                        <p:tgtEl>
                                          <p:spTgt spid="209">
                                            <p:txEl>
                                              <p:pRg st="2" end="2"/>
                                            </p:txEl>
                                          </p:spTgt>
                                        </p:tgtEl>
                                        <p:attrNameLst>
                                          <p:attrName>style.visibility</p:attrName>
                                        </p:attrNameLst>
                                      </p:cBhvr>
                                      <p:to>
                                        <p:strVal val="visible"/>
                                      </p:to>
                                    </p:set>
                                    <p:animEffect transition="in" filter="fade">
                                      <p:cBhvr>
                                        <p:cTn id="25" dur="1000" fill="hold"/>
                                        <p:tgtEl>
                                          <p:spTgt spid="209">
                                            <p:txEl>
                                              <p:pRg st="2" end="2"/>
                                            </p:txEl>
                                          </p:spTgt>
                                        </p:tgtEl>
                                      </p:cBhvr>
                                    </p:animEffect>
                                    <p:anim calcmode="lin" valueType="num">
                                      <p:cBhvr>
                                        <p:cTn id="26" dur="1000" fill="hold"/>
                                        <p:tgtEl>
                                          <p:spTgt spid="209">
                                            <p:txEl>
                                              <p:pRg st="2" end="2"/>
                                            </p:txEl>
                                          </p:spTgt>
                                        </p:tgtEl>
                                        <p:attrNameLst>
                                          <p:attrName>ppt_w</p:attrName>
                                        </p:attrNameLst>
                                      </p:cBhvr>
                                      <p:tavLst>
                                        <p:tav tm="0" fmla="#ppt_w*sin(2.5*pi*$)">
                                          <p:val>
                                            <p:fltVal val="0"/>
                                          </p:val>
                                        </p:tav>
                                        <p:tav tm="100000">
                                          <p:val>
                                            <p:fltVal val="1"/>
                                          </p:val>
                                        </p:tav>
                                      </p:tavLst>
                                    </p:anim>
                                    <p:anim calcmode="lin" valueType="num">
                                      <p:cBhvr>
                                        <p:cTn id="27" dur="1000" fill="hold"/>
                                        <p:tgtEl>
                                          <p:spTgt spid="20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grpId="1" nodeType="clickEffect">
                                  <p:stCondLst>
                                    <p:cond delay="0"/>
                                  </p:stCondLst>
                                  <p:iterate type="lt">
                                    <p:tmAbs val="0"/>
                                  </p:iterate>
                                  <p:childTnLst>
                                    <p:set>
                                      <p:cBhvr>
                                        <p:cTn id="31" fill="hold"/>
                                        <p:tgtEl>
                                          <p:spTgt spid="209">
                                            <p:txEl>
                                              <p:pRg st="3" end="3"/>
                                            </p:txEl>
                                          </p:spTgt>
                                        </p:tgtEl>
                                        <p:attrNameLst>
                                          <p:attrName>style.visibility</p:attrName>
                                        </p:attrNameLst>
                                      </p:cBhvr>
                                      <p:to>
                                        <p:strVal val="visible"/>
                                      </p:to>
                                    </p:set>
                                    <p:animEffect transition="in" filter="fade">
                                      <p:cBhvr>
                                        <p:cTn id="32" dur="1000" fill="hold"/>
                                        <p:tgtEl>
                                          <p:spTgt spid="209">
                                            <p:txEl>
                                              <p:pRg st="3" end="3"/>
                                            </p:txEl>
                                          </p:spTgt>
                                        </p:tgtEl>
                                      </p:cBhvr>
                                    </p:animEffect>
                                    <p:anim calcmode="lin" valueType="num">
                                      <p:cBhvr>
                                        <p:cTn id="33" dur="1000" fill="hold"/>
                                        <p:tgtEl>
                                          <p:spTgt spid="209">
                                            <p:txEl>
                                              <p:pRg st="3" end="3"/>
                                            </p:txEl>
                                          </p:spTgt>
                                        </p:tgtEl>
                                        <p:attrNameLst>
                                          <p:attrName>ppt_w</p:attrName>
                                        </p:attrNameLst>
                                      </p:cBhvr>
                                      <p:tavLst>
                                        <p:tav tm="0" fmla="#ppt_w*sin(2.5*pi*$)">
                                          <p:val>
                                            <p:fltVal val="0"/>
                                          </p:val>
                                        </p:tav>
                                        <p:tav tm="100000">
                                          <p:val>
                                            <p:fltVal val="1"/>
                                          </p:val>
                                        </p:tav>
                                      </p:tavLst>
                                    </p:anim>
                                    <p:anim calcmode="lin" valueType="num">
                                      <p:cBhvr>
                                        <p:cTn id="34" dur="1000" fill="hold"/>
                                        <p:tgtEl>
                                          <p:spTgt spid="20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9" presetClass="entr" presetSubtype="10" fill="hold" grpId="1" nodeType="clickEffect">
                                  <p:stCondLst>
                                    <p:cond delay="0"/>
                                  </p:stCondLst>
                                  <p:iterate type="lt">
                                    <p:tmAbs val="0"/>
                                  </p:iterate>
                                  <p:childTnLst>
                                    <p:set>
                                      <p:cBhvr>
                                        <p:cTn id="38" fill="hold"/>
                                        <p:tgtEl>
                                          <p:spTgt spid="209">
                                            <p:txEl>
                                              <p:pRg st="4" end="4"/>
                                            </p:txEl>
                                          </p:spTgt>
                                        </p:tgtEl>
                                        <p:attrNameLst>
                                          <p:attrName>style.visibility</p:attrName>
                                        </p:attrNameLst>
                                      </p:cBhvr>
                                      <p:to>
                                        <p:strVal val="visible"/>
                                      </p:to>
                                    </p:set>
                                    <p:animEffect transition="in" filter="fade">
                                      <p:cBhvr>
                                        <p:cTn id="39" dur="1000" fill="hold"/>
                                        <p:tgtEl>
                                          <p:spTgt spid="209">
                                            <p:txEl>
                                              <p:pRg st="4" end="4"/>
                                            </p:txEl>
                                          </p:spTgt>
                                        </p:tgtEl>
                                      </p:cBhvr>
                                    </p:animEffect>
                                    <p:anim calcmode="lin" valueType="num">
                                      <p:cBhvr>
                                        <p:cTn id="40" dur="1000" fill="hold"/>
                                        <p:tgtEl>
                                          <p:spTgt spid="209">
                                            <p:txEl>
                                              <p:pRg st="4" end="4"/>
                                            </p:txEl>
                                          </p:spTgt>
                                        </p:tgtEl>
                                        <p:attrNameLst>
                                          <p:attrName>ppt_w</p:attrName>
                                        </p:attrNameLst>
                                      </p:cBhvr>
                                      <p:tavLst>
                                        <p:tav tm="0" fmla="#ppt_w*sin(2.5*pi*$)">
                                          <p:val>
                                            <p:fltVal val="0"/>
                                          </p:val>
                                        </p:tav>
                                        <p:tav tm="100000">
                                          <p:val>
                                            <p:fltVal val="1"/>
                                          </p:val>
                                        </p:tav>
                                      </p:tavLst>
                                    </p:anim>
                                    <p:anim calcmode="lin" valueType="num">
                                      <p:cBhvr>
                                        <p:cTn id="41" dur="1000" fill="hold"/>
                                        <p:tgtEl>
                                          <p:spTgt spid="20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9" presetClass="entr" presetSubtype="10" fill="hold" grpId="1" nodeType="clickEffect">
                                  <p:stCondLst>
                                    <p:cond delay="0"/>
                                  </p:stCondLst>
                                  <p:iterate type="lt">
                                    <p:tmAbs val="0"/>
                                  </p:iterate>
                                  <p:childTnLst>
                                    <p:set>
                                      <p:cBhvr>
                                        <p:cTn id="45" fill="hold"/>
                                        <p:tgtEl>
                                          <p:spTgt spid="209">
                                            <p:txEl>
                                              <p:pRg st="5" end="5"/>
                                            </p:txEl>
                                          </p:spTgt>
                                        </p:tgtEl>
                                        <p:attrNameLst>
                                          <p:attrName>style.visibility</p:attrName>
                                        </p:attrNameLst>
                                      </p:cBhvr>
                                      <p:to>
                                        <p:strVal val="visible"/>
                                      </p:to>
                                    </p:set>
                                    <p:animEffect transition="in" filter="fade">
                                      <p:cBhvr>
                                        <p:cTn id="46" dur="1000" fill="hold"/>
                                        <p:tgtEl>
                                          <p:spTgt spid="209">
                                            <p:txEl>
                                              <p:pRg st="5" end="5"/>
                                            </p:txEl>
                                          </p:spTgt>
                                        </p:tgtEl>
                                      </p:cBhvr>
                                    </p:animEffect>
                                    <p:anim calcmode="lin" valueType="num">
                                      <p:cBhvr>
                                        <p:cTn id="47" dur="1000" fill="hold"/>
                                        <p:tgtEl>
                                          <p:spTgt spid="209">
                                            <p:txEl>
                                              <p:pRg st="5" end="5"/>
                                            </p:txEl>
                                          </p:spTgt>
                                        </p:tgtEl>
                                        <p:attrNameLst>
                                          <p:attrName>ppt_w</p:attrName>
                                        </p:attrNameLst>
                                      </p:cBhvr>
                                      <p:tavLst>
                                        <p:tav tm="0" fmla="#ppt_w*sin(2.5*pi*$)">
                                          <p:val>
                                            <p:fltVal val="0"/>
                                          </p:val>
                                        </p:tav>
                                        <p:tav tm="100000">
                                          <p:val>
                                            <p:fltVal val="1"/>
                                          </p:val>
                                        </p:tav>
                                      </p:tavLst>
                                    </p:anim>
                                    <p:anim calcmode="lin" valueType="num">
                                      <p:cBhvr>
                                        <p:cTn id="48" dur="1000" fill="hold"/>
                                        <p:tgtEl>
                                          <p:spTgt spid="20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9" presetClass="entr" presetSubtype="10" fill="hold" grpId="1" nodeType="clickEffect">
                                  <p:stCondLst>
                                    <p:cond delay="0"/>
                                  </p:stCondLst>
                                  <p:iterate type="lt">
                                    <p:tmAbs val="0"/>
                                  </p:iterate>
                                  <p:childTnLst>
                                    <p:set>
                                      <p:cBhvr>
                                        <p:cTn id="52" fill="hold"/>
                                        <p:tgtEl>
                                          <p:spTgt spid="209">
                                            <p:txEl>
                                              <p:pRg st="6" end="6"/>
                                            </p:txEl>
                                          </p:spTgt>
                                        </p:tgtEl>
                                        <p:attrNameLst>
                                          <p:attrName>style.visibility</p:attrName>
                                        </p:attrNameLst>
                                      </p:cBhvr>
                                      <p:to>
                                        <p:strVal val="visible"/>
                                      </p:to>
                                    </p:set>
                                    <p:animEffect transition="in" filter="fade">
                                      <p:cBhvr>
                                        <p:cTn id="53" dur="1000" fill="hold"/>
                                        <p:tgtEl>
                                          <p:spTgt spid="209">
                                            <p:txEl>
                                              <p:pRg st="6" end="6"/>
                                            </p:txEl>
                                          </p:spTgt>
                                        </p:tgtEl>
                                      </p:cBhvr>
                                    </p:animEffect>
                                    <p:anim calcmode="lin" valueType="num">
                                      <p:cBhvr>
                                        <p:cTn id="54" dur="1000" fill="hold"/>
                                        <p:tgtEl>
                                          <p:spTgt spid="209">
                                            <p:txEl>
                                              <p:pRg st="6" end="6"/>
                                            </p:txEl>
                                          </p:spTgt>
                                        </p:tgtEl>
                                        <p:attrNameLst>
                                          <p:attrName>ppt_w</p:attrName>
                                        </p:attrNameLst>
                                      </p:cBhvr>
                                      <p:tavLst>
                                        <p:tav tm="0" fmla="#ppt_w*sin(2.5*pi*$)">
                                          <p:val>
                                            <p:fltVal val="0"/>
                                          </p:val>
                                        </p:tav>
                                        <p:tav tm="100000">
                                          <p:val>
                                            <p:fltVal val="1"/>
                                          </p:val>
                                        </p:tav>
                                      </p:tavLst>
                                    </p:anim>
                                    <p:anim calcmode="lin" valueType="num">
                                      <p:cBhvr>
                                        <p:cTn id="55" dur="1000" fill="hold"/>
                                        <p:tgtEl>
                                          <p:spTgt spid="20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9" presetClass="entr" presetSubtype="10" fill="hold" grpId="1" nodeType="clickEffect">
                                  <p:stCondLst>
                                    <p:cond delay="0"/>
                                  </p:stCondLst>
                                  <p:iterate type="lt">
                                    <p:tmAbs val="0"/>
                                  </p:iterate>
                                  <p:childTnLst>
                                    <p:set>
                                      <p:cBhvr>
                                        <p:cTn id="59" fill="hold"/>
                                        <p:tgtEl>
                                          <p:spTgt spid="209">
                                            <p:txEl>
                                              <p:pRg st="7" end="7"/>
                                            </p:txEl>
                                          </p:spTgt>
                                        </p:tgtEl>
                                        <p:attrNameLst>
                                          <p:attrName>style.visibility</p:attrName>
                                        </p:attrNameLst>
                                      </p:cBhvr>
                                      <p:to>
                                        <p:strVal val="visible"/>
                                      </p:to>
                                    </p:set>
                                    <p:animEffect transition="in" filter="fade">
                                      <p:cBhvr>
                                        <p:cTn id="60" dur="1000" fill="hold"/>
                                        <p:tgtEl>
                                          <p:spTgt spid="209">
                                            <p:txEl>
                                              <p:pRg st="7" end="7"/>
                                            </p:txEl>
                                          </p:spTgt>
                                        </p:tgtEl>
                                      </p:cBhvr>
                                    </p:animEffect>
                                    <p:anim calcmode="lin" valueType="num">
                                      <p:cBhvr>
                                        <p:cTn id="61" dur="1000" fill="hold"/>
                                        <p:tgtEl>
                                          <p:spTgt spid="209">
                                            <p:txEl>
                                              <p:pRg st="7" end="7"/>
                                            </p:txEl>
                                          </p:spTgt>
                                        </p:tgtEl>
                                        <p:attrNameLst>
                                          <p:attrName>ppt_w</p:attrName>
                                        </p:attrNameLst>
                                      </p:cBhvr>
                                      <p:tavLst>
                                        <p:tav tm="0" fmla="#ppt_w*sin(2.5*pi*$)">
                                          <p:val>
                                            <p:fltVal val="0"/>
                                          </p:val>
                                        </p:tav>
                                        <p:tav tm="100000">
                                          <p:val>
                                            <p:fltVal val="1"/>
                                          </p:val>
                                        </p:tav>
                                      </p:tavLst>
                                    </p:anim>
                                    <p:anim calcmode="lin" valueType="num">
                                      <p:cBhvr>
                                        <p:cTn id="62" dur="1000" fill="hold"/>
                                        <p:tgtEl>
                                          <p:spTgt spid="20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9" presetClass="entr" presetSubtype="10" fill="hold" grpId="1" nodeType="clickEffect">
                                  <p:stCondLst>
                                    <p:cond delay="0"/>
                                  </p:stCondLst>
                                  <p:iterate type="lt">
                                    <p:tmAbs val="0"/>
                                  </p:iterate>
                                  <p:childTnLst>
                                    <p:set>
                                      <p:cBhvr>
                                        <p:cTn id="66" fill="hold"/>
                                        <p:tgtEl>
                                          <p:spTgt spid="209">
                                            <p:txEl>
                                              <p:pRg st="8" end="8"/>
                                            </p:txEl>
                                          </p:spTgt>
                                        </p:tgtEl>
                                        <p:attrNameLst>
                                          <p:attrName>style.visibility</p:attrName>
                                        </p:attrNameLst>
                                      </p:cBhvr>
                                      <p:to>
                                        <p:strVal val="visible"/>
                                      </p:to>
                                    </p:set>
                                    <p:animEffect transition="in" filter="fade">
                                      <p:cBhvr>
                                        <p:cTn id="67" dur="1000" fill="hold"/>
                                        <p:tgtEl>
                                          <p:spTgt spid="209">
                                            <p:txEl>
                                              <p:pRg st="8" end="8"/>
                                            </p:txEl>
                                          </p:spTgt>
                                        </p:tgtEl>
                                      </p:cBhvr>
                                    </p:animEffect>
                                    <p:anim calcmode="lin" valueType="num">
                                      <p:cBhvr>
                                        <p:cTn id="68" dur="1000" fill="hold"/>
                                        <p:tgtEl>
                                          <p:spTgt spid="209">
                                            <p:txEl>
                                              <p:pRg st="8" end="8"/>
                                            </p:txEl>
                                          </p:spTgt>
                                        </p:tgtEl>
                                        <p:attrNameLst>
                                          <p:attrName>ppt_w</p:attrName>
                                        </p:attrNameLst>
                                      </p:cBhvr>
                                      <p:tavLst>
                                        <p:tav tm="0" fmla="#ppt_w*sin(2.5*pi*$)">
                                          <p:val>
                                            <p:fltVal val="0"/>
                                          </p:val>
                                        </p:tav>
                                        <p:tav tm="100000">
                                          <p:val>
                                            <p:fltVal val="1"/>
                                          </p:val>
                                        </p:tav>
                                      </p:tavLst>
                                    </p:anim>
                                    <p:anim calcmode="lin" valueType="num">
                                      <p:cBhvr>
                                        <p:cTn id="69" dur="1000" fill="hold"/>
                                        <p:tgtEl>
                                          <p:spTgt spid="20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19" presetClass="entr" presetSubtype="10" fill="hold" grpId="1" nodeType="clickEffect">
                                  <p:stCondLst>
                                    <p:cond delay="0"/>
                                  </p:stCondLst>
                                  <p:iterate type="lt">
                                    <p:tmAbs val="0"/>
                                  </p:iterate>
                                  <p:childTnLst>
                                    <p:set>
                                      <p:cBhvr>
                                        <p:cTn id="73" fill="hold"/>
                                        <p:tgtEl>
                                          <p:spTgt spid="209">
                                            <p:txEl>
                                              <p:pRg st="9" end="9"/>
                                            </p:txEl>
                                          </p:spTgt>
                                        </p:tgtEl>
                                        <p:attrNameLst>
                                          <p:attrName>style.visibility</p:attrName>
                                        </p:attrNameLst>
                                      </p:cBhvr>
                                      <p:to>
                                        <p:strVal val="visible"/>
                                      </p:to>
                                    </p:set>
                                    <p:animEffect transition="in" filter="fade">
                                      <p:cBhvr>
                                        <p:cTn id="74" dur="1000" fill="hold"/>
                                        <p:tgtEl>
                                          <p:spTgt spid="209">
                                            <p:txEl>
                                              <p:pRg st="9" end="9"/>
                                            </p:txEl>
                                          </p:spTgt>
                                        </p:tgtEl>
                                      </p:cBhvr>
                                    </p:animEffect>
                                    <p:anim calcmode="lin" valueType="num">
                                      <p:cBhvr>
                                        <p:cTn id="75" dur="1000" fill="hold"/>
                                        <p:tgtEl>
                                          <p:spTgt spid="209">
                                            <p:txEl>
                                              <p:pRg st="9" end="9"/>
                                            </p:txEl>
                                          </p:spTgt>
                                        </p:tgtEl>
                                        <p:attrNameLst>
                                          <p:attrName>ppt_w</p:attrName>
                                        </p:attrNameLst>
                                      </p:cBhvr>
                                      <p:tavLst>
                                        <p:tav tm="0" fmla="#ppt_w*sin(2.5*pi*$)">
                                          <p:val>
                                            <p:fltVal val="0"/>
                                          </p:val>
                                        </p:tav>
                                        <p:tav tm="100000">
                                          <p:val>
                                            <p:fltVal val="1"/>
                                          </p:val>
                                        </p:tav>
                                      </p:tavLst>
                                    </p:anim>
                                    <p:anim calcmode="lin" valueType="num">
                                      <p:cBhvr>
                                        <p:cTn id="76" dur="1000" fill="hold"/>
                                        <p:tgtEl>
                                          <p:spTgt spid="209">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9" presetClass="entr" presetSubtype="10" fill="hold" grpId="1" nodeType="clickEffect">
                                  <p:stCondLst>
                                    <p:cond delay="0"/>
                                  </p:stCondLst>
                                  <p:iterate type="lt">
                                    <p:tmAbs val="0"/>
                                  </p:iterate>
                                  <p:childTnLst>
                                    <p:set>
                                      <p:cBhvr>
                                        <p:cTn id="80" fill="hold"/>
                                        <p:tgtEl>
                                          <p:spTgt spid="209">
                                            <p:txEl>
                                              <p:pRg st="10" end="10"/>
                                            </p:txEl>
                                          </p:spTgt>
                                        </p:tgtEl>
                                        <p:attrNameLst>
                                          <p:attrName>style.visibility</p:attrName>
                                        </p:attrNameLst>
                                      </p:cBhvr>
                                      <p:to>
                                        <p:strVal val="visible"/>
                                      </p:to>
                                    </p:set>
                                    <p:animEffect transition="in" filter="fade">
                                      <p:cBhvr>
                                        <p:cTn id="81" dur="1000" fill="hold"/>
                                        <p:tgtEl>
                                          <p:spTgt spid="209">
                                            <p:txEl>
                                              <p:pRg st="10" end="10"/>
                                            </p:txEl>
                                          </p:spTgt>
                                        </p:tgtEl>
                                      </p:cBhvr>
                                    </p:animEffect>
                                    <p:anim calcmode="lin" valueType="num">
                                      <p:cBhvr>
                                        <p:cTn id="82" dur="1000" fill="hold"/>
                                        <p:tgtEl>
                                          <p:spTgt spid="209">
                                            <p:txEl>
                                              <p:pRg st="10" end="10"/>
                                            </p:txEl>
                                          </p:spTgt>
                                        </p:tgtEl>
                                        <p:attrNameLst>
                                          <p:attrName>ppt_w</p:attrName>
                                        </p:attrNameLst>
                                      </p:cBhvr>
                                      <p:tavLst>
                                        <p:tav tm="0" fmla="#ppt_w*sin(2.5*pi*$)">
                                          <p:val>
                                            <p:fltVal val="0"/>
                                          </p:val>
                                        </p:tav>
                                        <p:tav tm="100000">
                                          <p:val>
                                            <p:fltVal val="1"/>
                                          </p:val>
                                        </p:tav>
                                      </p:tavLst>
                                    </p:anim>
                                    <p:anim calcmode="lin" valueType="num">
                                      <p:cBhvr>
                                        <p:cTn id="83" dur="1000" fill="hold"/>
                                        <p:tgtEl>
                                          <p:spTgt spid="209">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9" presetClass="entr" presetSubtype="10" fill="hold" grpId="1" nodeType="clickEffect">
                                  <p:stCondLst>
                                    <p:cond delay="0"/>
                                  </p:stCondLst>
                                  <p:iterate type="lt">
                                    <p:tmAbs val="0"/>
                                  </p:iterate>
                                  <p:childTnLst>
                                    <p:set>
                                      <p:cBhvr>
                                        <p:cTn id="87" fill="hold"/>
                                        <p:tgtEl>
                                          <p:spTgt spid="209">
                                            <p:txEl>
                                              <p:pRg st="11" end="11"/>
                                            </p:txEl>
                                          </p:spTgt>
                                        </p:tgtEl>
                                        <p:attrNameLst>
                                          <p:attrName>style.visibility</p:attrName>
                                        </p:attrNameLst>
                                      </p:cBhvr>
                                      <p:to>
                                        <p:strVal val="visible"/>
                                      </p:to>
                                    </p:set>
                                    <p:animEffect transition="in" filter="fade">
                                      <p:cBhvr>
                                        <p:cTn id="88" dur="1000" fill="hold"/>
                                        <p:tgtEl>
                                          <p:spTgt spid="209">
                                            <p:txEl>
                                              <p:pRg st="11" end="11"/>
                                            </p:txEl>
                                          </p:spTgt>
                                        </p:tgtEl>
                                      </p:cBhvr>
                                    </p:animEffect>
                                    <p:anim calcmode="lin" valueType="num">
                                      <p:cBhvr>
                                        <p:cTn id="89" dur="1000" fill="hold"/>
                                        <p:tgtEl>
                                          <p:spTgt spid="209">
                                            <p:txEl>
                                              <p:pRg st="11" end="11"/>
                                            </p:txEl>
                                          </p:spTgt>
                                        </p:tgtEl>
                                        <p:attrNameLst>
                                          <p:attrName>ppt_w</p:attrName>
                                        </p:attrNameLst>
                                      </p:cBhvr>
                                      <p:tavLst>
                                        <p:tav tm="0" fmla="#ppt_w*sin(2.5*pi*$)">
                                          <p:val>
                                            <p:fltVal val="0"/>
                                          </p:val>
                                        </p:tav>
                                        <p:tav tm="100000">
                                          <p:val>
                                            <p:fltVal val="1"/>
                                          </p:val>
                                        </p:tav>
                                      </p:tavLst>
                                    </p:anim>
                                    <p:anim calcmode="lin" valueType="num">
                                      <p:cBhvr>
                                        <p:cTn id="90" dur="1000" fill="hold"/>
                                        <p:tgtEl>
                                          <p:spTgt spid="209">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9" presetClass="entr" presetSubtype="10" fill="hold" grpId="1" nodeType="clickEffect">
                                  <p:stCondLst>
                                    <p:cond delay="0"/>
                                  </p:stCondLst>
                                  <p:iterate type="lt">
                                    <p:tmAbs val="0"/>
                                  </p:iterate>
                                  <p:childTnLst>
                                    <p:set>
                                      <p:cBhvr>
                                        <p:cTn id="94" fill="hold"/>
                                        <p:tgtEl>
                                          <p:spTgt spid="209">
                                            <p:txEl>
                                              <p:pRg st="12" end="12"/>
                                            </p:txEl>
                                          </p:spTgt>
                                        </p:tgtEl>
                                        <p:attrNameLst>
                                          <p:attrName>style.visibility</p:attrName>
                                        </p:attrNameLst>
                                      </p:cBhvr>
                                      <p:to>
                                        <p:strVal val="visible"/>
                                      </p:to>
                                    </p:set>
                                    <p:animEffect transition="in" filter="fade">
                                      <p:cBhvr>
                                        <p:cTn id="95" dur="1000" fill="hold"/>
                                        <p:tgtEl>
                                          <p:spTgt spid="209">
                                            <p:txEl>
                                              <p:pRg st="12" end="12"/>
                                            </p:txEl>
                                          </p:spTgt>
                                        </p:tgtEl>
                                      </p:cBhvr>
                                    </p:animEffect>
                                    <p:anim calcmode="lin" valueType="num">
                                      <p:cBhvr>
                                        <p:cTn id="96" dur="1000" fill="hold"/>
                                        <p:tgtEl>
                                          <p:spTgt spid="209">
                                            <p:txEl>
                                              <p:pRg st="12" end="12"/>
                                            </p:txEl>
                                          </p:spTgt>
                                        </p:tgtEl>
                                        <p:attrNameLst>
                                          <p:attrName>ppt_w</p:attrName>
                                        </p:attrNameLst>
                                      </p:cBhvr>
                                      <p:tavLst>
                                        <p:tav tm="0" fmla="#ppt_w*sin(2.5*pi*$)">
                                          <p:val>
                                            <p:fltVal val="0"/>
                                          </p:val>
                                        </p:tav>
                                        <p:tav tm="100000">
                                          <p:val>
                                            <p:fltVal val="1"/>
                                          </p:val>
                                        </p:tav>
                                      </p:tavLst>
                                    </p:anim>
                                    <p:anim calcmode="lin" valueType="num">
                                      <p:cBhvr>
                                        <p:cTn id="97" dur="1000" fill="hold"/>
                                        <p:tgtEl>
                                          <p:spTgt spid="209">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1" nodeType="clickEffect">
                                  <p:stCondLst>
                                    <p:cond delay="0"/>
                                  </p:stCondLst>
                                  <p:iterate type="lt">
                                    <p:tmAbs val="0"/>
                                  </p:iterate>
                                  <p:childTnLst>
                                    <p:set>
                                      <p:cBhvr>
                                        <p:cTn id="101" fill="hold"/>
                                        <p:tgtEl>
                                          <p:spTgt spid="209">
                                            <p:txEl>
                                              <p:pRg st="13" end="13"/>
                                            </p:txEl>
                                          </p:spTgt>
                                        </p:tgtEl>
                                        <p:attrNameLst>
                                          <p:attrName>style.visibility</p:attrName>
                                        </p:attrNameLst>
                                      </p:cBhvr>
                                      <p:to>
                                        <p:strVal val="visible"/>
                                      </p:to>
                                    </p:set>
                                    <p:animEffect transition="in" filter="fade">
                                      <p:cBhvr>
                                        <p:cTn id="102" dur="1000" fill="hold"/>
                                        <p:tgtEl>
                                          <p:spTgt spid="209">
                                            <p:txEl>
                                              <p:pRg st="13" end="13"/>
                                            </p:txEl>
                                          </p:spTgt>
                                        </p:tgtEl>
                                      </p:cBhvr>
                                    </p:animEffect>
                                    <p:anim calcmode="lin" valueType="num">
                                      <p:cBhvr>
                                        <p:cTn id="103" dur="1000" fill="hold"/>
                                        <p:tgtEl>
                                          <p:spTgt spid="209">
                                            <p:txEl>
                                              <p:pRg st="13" end="13"/>
                                            </p:txEl>
                                          </p:spTgt>
                                        </p:tgtEl>
                                        <p:attrNameLst>
                                          <p:attrName>ppt_w</p:attrName>
                                        </p:attrNameLst>
                                      </p:cBhvr>
                                      <p:tavLst>
                                        <p:tav tm="0" fmla="#ppt_w*sin(2.5*pi*$)">
                                          <p:val>
                                            <p:fltVal val="0"/>
                                          </p:val>
                                        </p:tav>
                                        <p:tav tm="100000">
                                          <p:val>
                                            <p:fltVal val="1"/>
                                          </p:val>
                                        </p:tav>
                                      </p:tavLst>
                                    </p:anim>
                                    <p:anim calcmode="lin" valueType="num">
                                      <p:cBhvr>
                                        <p:cTn id="104" dur="1000" fill="hold"/>
                                        <p:tgtEl>
                                          <p:spTgt spid="209">
                                            <p:txEl>
                                              <p:pRg st="13" end="13"/>
                                            </p:txEl>
                                          </p:spTgt>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9" presetClass="entr" presetSubtype="10" fill="hold" grpId="1" nodeType="clickEffect">
                                  <p:stCondLst>
                                    <p:cond delay="0"/>
                                  </p:stCondLst>
                                  <p:iterate type="lt">
                                    <p:tmAbs val="0"/>
                                  </p:iterate>
                                  <p:childTnLst>
                                    <p:set>
                                      <p:cBhvr>
                                        <p:cTn id="108" fill="hold"/>
                                        <p:tgtEl>
                                          <p:spTgt spid="209">
                                            <p:txEl>
                                              <p:pRg st="14" end="14"/>
                                            </p:txEl>
                                          </p:spTgt>
                                        </p:tgtEl>
                                        <p:attrNameLst>
                                          <p:attrName>style.visibility</p:attrName>
                                        </p:attrNameLst>
                                      </p:cBhvr>
                                      <p:to>
                                        <p:strVal val="visible"/>
                                      </p:to>
                                    </p:set>
                                    <p:animEffect transition="in" filter="fade">
                                      <p:cBhvr>
                                        <p:cTn id="109" dur="1000" fill="hold"/>
                                        <p:tgtEl>
                                          <p:spTgt spid="209">
                                            <p:txEl>
                                              <p:pRg st="14" end="14"/>
                                            </p:txEl>
                                          </p:spTgt>
                                        </p:tgtEl>
                                      </p:cBhvr>
                                    </p:animEffect>
                                    <p:anim calcmode="lin" valueType="num">
                                      <p:cBhvr>
                                        <p:cTn id="110" dur="1000" fill="hold"/>
                                        <p:tgtEl>
                                          <p:spTgt spid="209">
                                            <p:txEl>
                                              <p:pRg st="14" end="14"/>
                                            </p:txEl>
                                          </p:spTgt>
                                        </p:tgtEl>
                                        <p:attrNameLst>
                                          <p:attrName>ppt_w</p:attrName>
                                        </p:attrNameLst>
                                      </p:cBhvr>
                                      <p:tavLst>
                                        <p:tav tm="0" fmla="#ppt_w*sin(2.5*pi*$)">
                                          <p:val>
                                            <p:fltVal val="0"/>
                                          </p:val>
                                        </p:tav>
                                        <p:tav tm="100000">
                                          <p:val>
                                            <p:fltVal val="1"/>
                                          </p:val>
                                        </p:tav>
                                      </p:tavLst>
                                    </p:anim>
                                    <p:anim calcmode="lin" valueType="num">
                                      <p:cBhvr>
                                        <p:cTn id="111" dur="1000" fill="hold"/>
                                        <p:tgtEl>
                                          <p:spTgt spid="209">
                                            <p:txEl>
                                              <p:pRg st="14" end="14"/>
                                            </p:txEl>
                                          </p:spTgt>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19" presetClass="entr" presetSubtype="10" fill="hold" grpId="1" nodeType="clickEffect">
                                  <p:stCondLst>
                                    <p:cond delay="0"/>
                                  </p:stCondLst>
                                  <p:iterate type="lt">
                                    <p:tmAbs val="0"/>
                                  </p:iterate>
                                  <p:childTnLst>
                                    <p:set>
                                      <p:cBhvr>
                                        <p:cTn id="115" fill="hold"/>
                                        <p:tgtEl>
                                          <p:spTgt spid="209">
                                            <p:txEl>
                                              <p:pRg st="15" end="15"/>
                                            </p:txEl>
                                          </p:spTgt>
                                        </p:tgtEl>
                                        <p:attrNameLst>
                                          <p:attrName>style.visibility</p:attrName>
                                        </p:attrNameLst>
                                      </p:cBhvr>
                                      <p:to>
                                        <p:strVal val="visible"/>
                                      </p:to>
                                    </p:set>
                                    <p:animEffect transition="in" filter="fade">
                                      <p:cBhvr>
                                        <p:cTn id="116" dur="1000" fill="hold"/>
                                        <p:tgtEl>
                                          <p:spTgt spid="209">
                                            <p:txEl>
                                              <p:pRg st="15" end="15"/>
                                            </p:txEl>
                                          </p:spTgt>
                                        </p:tgtEl>
                                      </p:cBhvr>
                                    </p:animEffect>
                                    <p:anim calcmode="lin" valueType="num">
                                      <p:cBhvr>
                                        <p:cTn id="117" dur="1000" fill="hold"/>
                                        <p:tgtEl>
                                          <p:spTgt spid="209">
                                            <p:txEl>
                                              <p:pRg st="15" end="15"/>
                                            </p:txEl>
                                          </p:spTgt>
                                        </p:tgtEl>
                                        <p:attrNameLst>
                                          <p:attrName>ppt_w</p:attrName>
                                        </p:attrNameLst>
                                      </p:cBhvr>
                                      <p:tavLst>
                                        <p:tav tm="0" fmla="#ppt_w*sin(2.5*pi*$)">
                                          <p:val>
                                            <p:fltVal val="0"/>
                                          </p:val>
                                        </p:tav>
                                        <p:tav tm="100000">
                                          <p:val>
                                            <p:fltVal val="1"/>
                                          </p:val>
                                        </p:tav>
                                      </p:tavLst>
                                    </p:anim>
                                    <p:anim calcmode="lin" valueType="num">
                                      <p:cBhvr>
                                        <p:cTn id="118" dur="1000" fill="hold"/>
                                        <p:tgtEl>
                                          <p:spTgt spid="209">
                                            <p:txEl>
                                              <p:pRg st="15" end="15"/>
                                            </p:txEl>
                                          </p:spTgt>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9" presetClass="entr" presetSubtype="10" fill="hold" grpId="1" nodeType="clickEffect">
                                  <p:stCondLst>
                                    <p:cond delay="0"/>
                                  </p:stCondLst>
                                  <p:iterate type="lt">
                                    <p:tmAbs val="0"/>
                                  </p:iterate>
                                  <p:childTnLst>
                                    <p:set>
                                      <p:cBhvr>
                                        <p:cTn id="122" fill="hold"/>
                                        <p:tgtEl>
                                          <p:spTgt spid="209">
                                            <p:txEl>
                                              <p:pRg st="16" end="16"/>
                                            </p:txEl>
                                          </p:spTgt>
                                        </p:tgtEl>
                                        <p:attrNameLst>
                                          <p:attrName>style.visibility</p:attrName>
                                        </p:attrNameLst>
                                      </p:cBhvr>
                                      <p:to>
                                        <p:strVal val="visible"/>
                                      </p:to>
                                    </p:set>
                                    <p:animEffect transition="in" filter="fade">
                                      <p:cBhvr>
                                        <p:cTn id="123" dur="1000" fill="hold"/>
                                        <p:tgtEl>
                                          <p:spTgt spid="209">
                                            <p:txEl>
                                              <p:pRg st="16" end="16"/>
                                            </p:txEl>
                                          </p:spTgt>
                                        </p:tgtEl>
                                      </p:cBhvr>
                                    </p:animEffect>
                                    <p:anim calcmode="lin" valueType="num">
                                      <p:cBhvr>
                                        <p:cTn id="124" dur="1000" fill="hold"/>
                                        <p:tgtEl>
                                          <p:spTgt spid="209">
                                            <p:txEl>
                                              <p:pRg st="16" end="16"/>
                                            </p:txEl>
                                          </p:spTgt>
                                        </p:tgtEl>
                                        <p:attrNameLst>
                                          <p:attrName>ppt_w</p:attrName>
                                        </p:attrNameLst>
                                      </p:cBhvr>
                                      <p:tavLst>
                                        <p:tav tm="0" fmla="#ppt_w*sin(2.5*pi*$)">
                                          <p:val>
                                            <p:fltVal val="0"/>
                                          </p:val>
                                        </p:tav>
                                        <p:tav tm="100000">
                                          <p:val>
                                            <p:fltVal val="1"/>
                                          </p:val>
                                        </p:tav>
                                      </p:tavLst>
                                    </p:anim>
                                    <p:anim calcmode="lin" valueType="num">
                                      <p:cBhvr>
                                        <p:cTn id="125" dur="1000" fill="hold"/>
                                        <p:tgtEl>
                                          <p:spTgt spid="209">
                                            <p:txEl>
                                              <p:pRg st="16" end="16"/>
                                            </p:txEl>
                                          </p:spTgt>
                                        </p:tgtEl>
                                        <p:attrNameLst>
                                          <p:attrName>ppt_h</p:attrName>
                                        </p:attrNameLst>
                                      </p:cBhvr>
                                      <p:tavLst>
                                        <p:tav tm="0">
                                          <p:val>
                                            <p:strVal val="#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19" presetClass="entr" presetSubtype="10" fill="hold" grpId="1" nodeType="clickEffect">
                                  <p:stCondLst>
                                    <p:cond delay="0"/>
                                  </p:stCondLst>
                                  <p:iterate type="lt">
                                    <p:tmAbs val="0"/>
                                  </p:iterate>
                                  <p:childTnLst>
                                    <p:set>
                                      <p:cBhvr>
                                        <p:cTn id="129" fill="hold"/>
                                        <p:tgtEl>
                                          <p:spTgt spid="209">
                                            <p:txEl>
                                              <p:pRg st="17" end="17"/>
                                            </p:txEl>
                                          </p:spTgt>
                                        </p:tgtEl>
                                        <p:attrNameLst>
                                          <p:attrName>style.visibility</p:attrName>
                                        </p:attrNameLst>
                                      </p:cBhvr>
                                      <p:to>
                                        <p:strVal val="visible"/>
                                      </p:to>
                                    </p:set>
                                    <p:animEffect transition="in" filter="fade">
                                      <p:cBhvr>
                                        <p:cTn id="130" dur="1000" fill="hold"/>
                                        <p:tgtEl>
                                          <p:spTgt spid="209">
                                            <p:txEl>
                                              <p:pRg st="17" end="17"/>
                                            </p:txEl>
                                          </p:spTgt>
                                        </p:tgtEl>
                                      </p:cBhvr>
                                    </p:animEffect>
                                    <p:anim calcmode="lin" valueType="num">
                                      <p:cBhvr>
                                        <p:cTn id="131" dur="1000" fill="hold"/>
                                        <p:tgtEl>
                                          <p:spTgt spid="209">
                                            <p:txEl>
                                              <p:pRg st="17" end="17"/>
                                            </p:txEl>
                                          </p:spTgt>
                                        </p:tgtEl>
                                        <p:attrNameLst>
                                          <p:attrName>ppt_w</p:attrName>
                                        </p:attrNameLst>
                                      </p:cBhvr>
                                      <p:tavLst>
                                        <p:tav tm="0" fmla="#ppt_w*sin(2.5*pi*$)">
                                          <p:val>
                                            <p:fltVal val="0"/>
                                          </p:val>
                                        </p:tav>
                                        <p:tav tm="100000">
                                          <p:val>
                                            <p:fltVal val="1"/>
                                          </p:val>
                                        </p:tav>
                                      </p:tavLst>
                                    </p:anim>
                                    <p:anim calcmode="lin" valueType="num">
                                      <p:cBhvr>
                                        <p:cTn id="132" dur="1000" fill="hold"/>
                                        <p:tgtEl>
                                          <p:spTgt spid="209">
                                            <p:txEl>
                                              <p:pRg st="17" end="17"/>
                                            </p:txEl>
                                          </p:spTgt>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19" presetClass="entr" presetSubtype="10" fill="hold" grpId="1" nodeType="clickEffect">
                                  <p:stCondLst>
                                    <p:cond delay="0"/>
                                  </p:stCondLst>
                                  <p:iterate type="lt">
                                    <p:tmAbs val="0"/>
                                  </p:iterate>
                                  <p:childTnLst>
                                    <p:set>
                                      <p:cBhvr>
                                        <p:cTn id="136" fill="hold"/>
                                        <p:tgtEl>
                                          <p:spTgt spid="209">
                                            <p:txEl>
                                              <p:pRg st="18" end="18"/>
                                            </p:txEl>
                                          </p:spTgt>
                                        </p:tgtEl>
                                        <p:attrNameLst>
                                          <p:attrName>style.visibility</p:attrName>
                                        </p:attrNameLst>
                                      </p:cBhvr>
                                      <p:to>
                                        <p:strVal val="visible"/>
                                      </p:to>
                                    </p:set>
                                    <p:animEffect transition="in" filter="fade">
                                      <p:cBhvr>
                                        <p:cTn id="137" dur="1000" fill="hold"/>
                                        <p:tgtEl>
                                          <p:spTgt spid="209">
                                            <p:txEl>
                                              <p:pRg st="18" end="18"/>
                                            </p:txEl>
                                          </p:spTgt>
                                        </p:tgtEl>
                                      </p:cBhvr>
                                    </p:animEffect>
                                    <p:anim calcmode="lin" valueType="num">
                                      <p:cBhvr>
                                        <p:cTn id="138" dur="1000" fill="hold"/>
                                        <p:tgtEl>
                                          <p:spTgt spid="209">
                                            <p:txEl>
                                              <p:pRg st="18" end="18"/>
                                            </p:txEl>
                                          </p:spTgt>
                                        </p:tgtEl>
                                        <p:attrNameLst>
                                          <p:attrName>ppt_w</p:attrName>
                                        </p:attrNameLst>
                                      </p:cBhvr>
                                      <p:tavLst>
                                        <p:tav tm="0" fmla="#ppt_w*sin(2.5*pi*$)">
                                          <p:val>
                                            <p:fltVal val="0"/>
                                          </p:val>
                                        </p:tav>
                                        <p:tav tm="100000">
                                          <p:val>
                                            <p:fltVal val="1"/>
                                          </p:val>
                                        </p:tav>
                                      </p:tavLst>
                                    </p:anim>
                                    <p:anim calcmode="lin" valueType="num">
                                      <p:cBhvr>
                                        <p:cTn id="139" dur="1000" fill="hold"/>
                                        <p:tgtEl>
                                          <p:spTgt spid="209">
                                            <p:txEl>
                                              <p:pRg st="18" end="18"/>
                                            </p:txEl>
                                          </p:spTgt>
                                        </p:tgtEl>
                                        <p:attrNameLst>
                                          <p:attrName>ppt_h</p:attrName>
                                        </p:attrNameLst>
                                      </p:cBhvr>
                                      <p:tavLst>
                                        <p:tav tm="0">
                                          <p:val>
                                            <p:strVal val="#ppt_h"/>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19" presetClass="entr" presetSubtype="10" fill="hold" grpId="1" nodeType="clickEffect">
                                  <p:stCondLst>
                                    <p:cond delay="0"/>
                                  </p:stCondLst>
                                  <p:iterate type="lt">
                                    <p:tmAbs val="0"/>
                                  </p:iterate>
                                  <p:childTnLst>
                                    <p:set>
                                      <p:cBhvr>
                                        <p:cTn id="143" fill="hold"/>
                                        <p:tgtEl>
                                          <p:spTgt spid="209">
                                            <p:txEl>
                                              <p:pRg st="19" end="19"/>
                                            </p:txEl>
                                          </p:spTgt>
                                        </p:tgtEl>
                                        <p:attrNameLst>
                                          <p:attrName>style.visibility</p:attrName>
                                        </p:attrNameLst>
                                      </p:cBhvr>
                                      <p:to>
                                        <p:strVal val="visible"/>
                                      </p:to>
                                    </p:set>
                                    <p:animEffect transition="in" filter="fade">
                                      <p:cBhvr>
                                        <p:cTn id="144" dur="1000" fill="hold"/>
                                        <p:tgtEl>
                                          <p:spTgt spid="209">
                                            <p:txEl>
                                              <p:pRg st="19" end="19"/>
                                            </p:txEl>
                                          </p:spTgt>
                                        </p:tgtEl>
                                      </p:cBhvr>
                                    </p:animEffect>
                                    <p:anim calcmode="lin" valueType="num">
                                      <p:cBhvr>
                                        <p:cTn id="145" dur="1000" fill="hold"/>
                                        <p:tgtEl>
                                          <p:spTgt spid="209">
                                            <p:txEl>
                                              <p:pRg st="19" end="19"/>
                                            </p:txEl>
                                          </p:spTgt>
                                        </p:tgtEl>
                                        <p:attrNameLst>
                                          <p:attrName>ppt_w</p:attrName>
                                        </p:attrNameLst>
                                      </p:cBhvr>
                                      <p:tavLst>
                                        <p:tav tm="0" fmla="#ppt_w*sin(2.5*pi*$)">
                                          <p:val>
                                            <p:fltVal val="0"/>
                                          </p:val>
                                        </p:tav>
                                        <p:tav tm="100000">
                                          <p:val>
                                            <p:fltVal val="1"/>
                                          </p:val>
                                        </p:tav>
                                      </p:tavLst>
                                    </p:anim>
                                    <p:anim calcmode="lin" valueType="num">
                                      <p:cBhvr>
                                        <p:cTn id="146" dur="1000" fill="hold"/>
                                        <p:tgtEl>
                                          <p:spTgt spid="209">
                                            <p:txEl>
                                              <p:pRg st="19" end="1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13"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14"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15" name="A. What Is Forgiveness?…"/>
          <p:cNvSpPr txBox="1"/>
          <p:nvPr/>
        </p:nvSpPr>
        <p:spPr>
          <a:xfrm>
            <a:off x="190928" y="7351608"/>
            <a:ext cx="7503263" cy="4397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400" b="1">
                <a:solidFill>
                  <a:srgbClr val="FFFFFF"/>
                </a:solidFill>
              </a:defRPr>
            </a:pPr>
            <a:r>
              <a:t>A. What Is Forgiveness?</a:t>
            </a:r>
          </a:p>
          <a:p>
            <a:pPr>
              <a:defRPr>
                <a:solidFill>
                  <a:srgbClr val="FFFFFF"/>
                </a:solidFill>
              </a:defRPr>
            </a:pPr>
            <a:r>
              <a:t>B. What Forgiveness is Not</a:t>
            </a:r>
          </a:p>
          <a:p>
            <a:pPr>
              <a:defRPr sz="2400">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16" name="QUESTION:…"/>
          <p:cNvSpPr txBox="1"/>
          <p:nvPr/>
        </p:nvSpPr>
        <p:spPr>
          <a:xfrm>
            <a:off x="7800010" y="5602654"/>
            <a:ext cx="16012101" cy="25106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457200">
              <a:lnSpc>
                <a:spcPct val="117999"/>
              </a:lnSpc>
              <a:spcBef>
                <a:spcPts val="0"/>
              </a:spcBef>
              <a:defRPr>
                <a:solidFill>
                  <a:srgbClr val="FFFFFF"/>
                </a:solidFill>
              </a:defRPr>
            </a:pPr>
            <a:r>
              <a:t>QUESTION: </a:t>
            </a:r>
          </a:p>
          <a:p>
            <a:pPr defTabSz="457200">
              <a:lnSpc>
                <a:spcPct val="117999"/>
              </a:lnSpc>
              <a:spcBef>
                <a:spcPts val="0"/>
              </a:spcBef>
              <a:defRPr>
                <a:solidFill>
                  <a:srgbClr val="FFFFFF"/>
                </a:solidFill>
              </a:defRPr>
            </a:pPr>
            <a:r>
              <a:t>“If I don’t feel like forgiving, how can I be asked to forgive? That doesn’t seem right.”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Off val="16847"/>
              </a:schemeClr>
            </a:gs>
            <a:gs pos="48559">
              <a:schemeClr val="accent1">
                <a:lumOff val="-13575"/>
              </a:schemeClr>
            </a:gs>
          </a:gsLst>
          <a:lin ang="5400000" scaled="0"/>
        </a:gradFill>
        <a:effectLst/>
      </p:bgPr>
    </p:bg>
    <p:spTree>
      <p:nvGrpSpPr>
        <p:cNvPr id="1" name=""/>
        <p:cNvGrpSpPr/>
        <p:nvPr/>
      </p:nvGrpSpPr>
      <p:grpSpPr>
        <a:xfrm>
          <a:off x="0" y="0"/>
          <a:ext cx="0" cy="0"/>
          <a:chOff x="0" y="0"/>
          <a:chExt cx="0" cy="0"/>
        </a:xfrm>
      </p:grpSpPr>
      <p:pic>
        <p:nvPicPr>
          <p:cNvPr id="220" name="Forgiveness graphic 2.png" descr="Forgiveness graphic 2.png"/>
          <p:cNvPicPr>
            <a:picLocks noChangeAspect="1"/>
          </p:cNvPicPr>
          <p:nvPr/>
        </p:nvPicPr>
        <p:blipFill>
          <a:blip r:embed="rId3"/>
          <a:stretch>
            <a:fillRect/>
          </a:stretch>
        </p:blipFill>
        <p:spPr>
          <a:xfrm>
            <a:off x="-25400" y="0"/>
            <a:ext cx="7073955" cy="7073955"/>
          </a:xfrm>
          <a:prstGeom prst="rect">
            <a:avLst/>
          </a:prstGeom>
          <a:ln w="12700">
            <a:miter lim="400000"/>
          </a:ln>
        </p:spPr>
      </p:pic>
      <p:sp>
        <p:nvSpPr>
          <p:cNvPr id="221" name="I. DEFINITIONS: THE MANY FACES OF FORGIVENESS"/>
          <p:cNvSpPr txBox="1"/>
          <p:nvPr/>
        </p:nvSpPr>
        <p:spPr>
          <a:xfrm>
            <a:off x="7258151" y="656541"/>
            <a:ext cx="15385029"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80000"/>
              </a:lnSpc>
              <a:spcBef>
                <a:spcPts val="0"/>
              </a:spcBef>
              <a:defRPr b="1" spc="-96">
                <a:solidFill>
                  <a:srgbClr val="FFFFFF"/>
                </a:solidFill>
              </a:defRPr>
            </a:lvl1pPr>
          </a:lstStyle>
          <a:p>
            <a:r>
              <a:t>I. DEFINITIONS: THE MANY FACES OF FORGIVENESS</a:t>
            </a:r>
          </a:p>
        </p:txBody>
      </p:sp>
      <p:sp>
        <p:nvSpPr>
          <p:cNvPr id="222" name="A. What Is Forgiveness?…"/>
          <p:cNvSpPr txBox="1"/>
          <p:nvPr/>
        </p:nvSpPr>
        <p:spPr>
          <a:xfrm>
            <a:off x="113103" y="7934961"/>
            <a:ext cx="6796894" cy="5050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2400" b="1">
                <a:solidFill>
                  <a:srgbClr val="FFFFFF"/>
                </a:solidFill>
              </a:defRPr>
            </a:pPr>
            <a:r>
              <a:t>A. What Is Forgiveness?</a:t>
            </a:r>
          </a:p>
          <a:p>
            <a:pPr>
              <a:defRPr sz="2400">
                <a:solidFill>
                  <a:srgbClr val="FFFFFF"/>
                </a:solidFill>
              </a:defRPr>
            </a:pPr>
            <a:r>
              <a:t>B. What Forgiveness is Not</a:t>
            </a:r>
          </a:p>
          <a:p>
            <a:pPr>
              <a:defRPr>
                <a:solidFill>
                  <a:srgbClr val="FFFFFF"/>
                </a:solidFill>
              </a:defRPr>
            </a:pPr>
            <a:r>
              <a:t>C. The Meaning of Forgiving Others</a:t>
            </a:r>
          </a:p>
          <a:p>
            <a:pPr>
              <a:defRPr sz="2400">
                <a:solidFill>
                  <a:srgbClr val="FFFFFF"/>
                </a:solidFill>
              </a:defRPr>
            </a:pPr>
            <a:r>
              <a:t>D. Forgiveness versus Reconciliation?</a:t>
            </a:r>
          </a:p>
          <a:p>
            <a:pPr>
              <a:defRPr sz="2400">
                <a:solidFill>
                  <a:srgbClr val="FFFFFF"/>
                </a:solidFill>
              </a:defRPr>
            </a:pPr>
            <a:r>
              <a:t>E. Looking at Divine Forgiveness</a:t>
            </a:r>
          </a:p>
        </p:txBody>
      </p:sp>
      <p:sp>
        <p:nvSpPr>
          <p:cNvPr id="223" name="To forgive means to release your resentment toward your offender.…"/>
          <p:cNvSpPr txBox="1"/>
          <p:nvPr/>
        </p:nvSpPr>
        <p:spPr>
          <a:xfrm>
            <a:off x="7755621" y="3049265"/>
            <a:ext cx="16012101" cy="7617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279400" indent="-279400" defTabSz="457200">
              <a:lnSpc>
                <a:spcPct val="117999"/>
              </a:lnSpc>
              <a:spcBef>
                <a:spcPts val="0"/>
              </a:spcBef>
              <a:buSzPct val="123000"/>
              <a:buChar char="•"/>
              <a:defRPr>
                <a:solidFill>
                  <a:srgbClr val="FFFFFF"/>
                </a:solidFill>
              </a:defRPr>
            </a:pPr>
            <a:r>
              <a:t>To forgive means to release your resentment toward your offender.</a:t>
            </a:r>
          </a:p>
          <a:p>
            <a:pPr marL="889000" lvl="1" indent="-279400" defTabSz="457200">
              <a:lnSpc>
                <a:spcPct val="117999"/>
              </a:lnSpc>
              <a:spcBef>
                <a:spcPts val="0"/>
              </a:spcBef>
              <a:buSzPct val="123000"/>
              <a:buChar char="-"/>
              <a:defRPr>
                <a:solidFill>
                  <a:srgbClr val="FFFFFF"/>
                </a:solidFill>
              </a:defRPr>
            </a:pPr>
            <a:r>
              <a:t>To release your right to hear “I’m sorry”</a:t>
            </a:r>
          </a:p>
          <a:p>
            <a:pPr marL="889000" lvl="1" indent="-279400" defTabSz="457200">
              <a:lnSpc>
                <a:spcPct val="117999"/>
              </a:lnSpc>
              <a:spcBef>
                <a:spcPts val="0"/>
              </a:spcBef>
              <a:buSzPct val="123000"/>
              <a:buChar char="-"/>
              <a:defRPr>
                <a:solidFill>
                  <a:srgbClr val="FFFFFF"/>
                </a:solidFill>
              </a:defRPr>
            </a:pPr>
            <a:r>
              <a:t>To release your right to be bitter</a:t>
            </a:r>
          </a:p>
          <a:p>
            <a:pPr marL="889000" lvl="1" indent="-279400" defTabSz="457200">
              <a:lnSpc>
                <a:spcPct val="117999"/>
              </a:lnSpc>
              <a:spcBef>
                <a:spcPts val="0"/>
              </a:spcBef>
              <a:buSzPct val="123000"/>
              <a:buChar char="-"/>
              <a:defRPr>
                <a:solidFill>
                  <a:srgbClr val="FFFFFF"/>
                </a:solidFill>
              </a:defRPr>
            </a:pPr>
            <a:r>
              <a:t>To release your right to get even</a:t>
            </a:r>
          </a:p>
          <a:p>
            <a:pPr defTabSz="457200">
              <a:lnSpc>
                <a:spcPct val="117999"/>
              </a:lnSpc>
              <a:spcBef>
                <a:spcPts val="0"/>
              </a:spcBef>
              <a:defRPr>
                <a:solidFill>
                  <a:srgbClr val="FFFFFF"/>
                </a:solidFill>
              </a:defRPr>
            </a:pPr>
            <a:endParaRPr/>
          </a:p>
          <a:p>
            <a:pPr defTabSz="457200">
              <a:lnSpc>
                <a:spcPct val="117999"/>
              </a:lnSpc>
              <a:spcBef>
                <a:spcPts val="0"/>
              </a:spcBef>
              <a:defRPr>
                <a:solidFill>
                  <a:srgbClr val="FFFFFF"/>
                </a:solidFill>
              </a:defRPr>
            </a:pPr>
            <a:r>
              <a:t>“Do not repay anyone evil for evil. Be careful to do what is right in the eyes of everybody.”</a:t>
            </a:r>
          </a:p>
          <a:p>
            <a:pPr defTabSz="457200">
              <a:lnSpc>
                <a:spcPct val="117999"/>
              </a:lnSpc>
              <a:spcBef>
                <a:spcPts val="0"/>
              </a:spcBef>
              <a:defRPr>
                <a:solidFill>
                  <a:srgbClr val="FFFFFF"/>
                </a:solidFill>
              </a:defRPr>
            </a:pPr>
            <a:r>
              <a:t>(Romans 12:17)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223">
                                            <p:bg/>
                                          </p:spTgt>
                                        </p:tgtEl>
                                        <p:attrNameLst>
                                          <p:attrName>style.visibility</p:attrName>
                                        </p:attrNameLst>
                                      </p:cBhvr>
                                      <p:to>
                                        <p:strVal val="visible"/>
                                      </p:to>
                                    </p:set>
                                    <p:anim calcmode="lin" valueType="num">
                                      <p:cBhvr>
                                        <p:cTn id="7" dur="1000" fill="hold"/>
                                        <p:tgtEl>
                                          <p:spTgt spid="223">
                                            <p:bg/>
                                          </p:spTgt>
                                        </p:tgtEl>
                                        <p:attrNameLst>
                                          <p:attrName>ppt_w</p:attrName>
                                        </p:attrNameLst>
                                      </p:cBhvr>
                                      <p:tavLst>
                                        <p:tav tm="0" fmla="#ppt_w*sin(2.5*pi*$)">
                                          <p:val>
                                            <p:fltVal val="0"/>
                                          </p:val>
                                        </p:tav>
                                        <p:tav tm="100000">
                                          <p:val>
                                            <p:fltVal val="1"/>
                                          </p:val>
                                        </p:tav>
                                      </p:tavLst>
                                    </p:anim>
                                    <p:anim calcmode="lin" valueType="num">
                                      <p:cBhvr>
                                        <p:cTn id="8" dur="1000" fill="hold"/>
                                        <p:tgtEl>
                                          <p:spTgt spid="223">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type="lt">
                                    <p:tmAbs val="0"/>
                                  </p:iterate>
                                  <p:childTnLst>
                                    <p:set>
                                      <p:cBhvr>
                                        <p:cTn id="10" fill="hold"/>
                                        <p:tgtEl>
                                          <p:spTgt spid="223">
                                            <p:txEl>
                                              <p:pRg st="0" end="0"/>
                                            </p:txEl>
                                          </p:spTgt>
                                        </p:tgtEl>
                                        <p:attrNameLst>
                                          <p:attrName>style.visibility</p:attrName>
                                        </p:attrNameLst>
                                      </p:cBhvr>
                                      <p:to>
                                        <p:strVal val="visible"/>
                                      </p:to>
                                    </p:set>
                                    <p:animEffect transition="in" filter="fade">
                                      <p:cBhvr>
                                        <p:cTn id="11" dur="1000" fill="hold"/>
                                        <p:tgtEl>
                                          <p:spTgt spid="223">
                                            <p:txEl>
                                              <p:pRg st="0" end="0"/>
                                            </p:txEl>
                                          </p:spTgt>
                                        </p:tgtEl>
                                      </p:cBhvr>
                                    </p:animEffect>
                                    <p:anim calcmode="lin" valueType="num">
                                      <p:cBhvr>
                                        <p:cTn id="12" dur="1000" fill="hold"/>
                                        <p:tgtEl>
                                          <p:spTgt spid="223">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223">
                                            <p:txEl>
                                              <p:pRg st="0" end="0"/>
                                            </p:txEl>
                                          </p:spTgt>
                                        </p:tgtEl>
                                        <p:attrNameLst>
                                          <p:attrName>ppt_h</p:attrName>
                                        </p:attrNameLst>
                                      </p:cBhvr>
                                      <p:tavLst>
                                        <p:tav tm="0">
                                          <p:val>
                                            <p:strVal val="#ppt_h"/>
                                          </p:val>
                                        </p:tav>
                                        <p:tav tm="100000">
                                          <p:val>
                                            <p:strVal val="#ppt_h"/>
                                          </p:val>
                                        </p:tav>
                                      </p:tavLst>
                                    </p:anim>
                                  </p:childTnLst>
                                </p:cTn>
                              </p:par>
                              <p:par>
                                <p:cTn id="14" presetID="19" presetClass="entr" presetSubtype="10" fill="hold" grpId="1" nodeType="withEffect">
                                  <p:stCondLst>
                                    <p:cond delay="0"/>
                                  </p:stCondLst>
                                  <p:iterate type="lt">
                                    <p:tmAbs val="0"/>
                                  </p:iterate>
                                  <p:childTnLst>
                                    <p:set>
                                      <p:cBhvr>
                                        <p:cTn id="15" fill="hold"/>
                                        <p:tgtEl>
                                          <p:spTgt spid="223">
                                            <p:txEl>
                                              <p:pRg st="1" end="1"/>
                                            </p:txEl>
                                          </p:spTgt>
                                        </p:tgtEl>
                                        <p:attrNameLst>
                                          <p:attrName>style.visibility</p:attrName>
                                        </p:attrNameLst>
                                      </p:cBhvr>
                                      <p:to>
                                        <p:strVal val="visible"/>
                                      </p:to>
                                    </p:set>
                                    <p:animEffect transition="in" filter="fade">
                                      <p:cBhvr>
                                        <p:cTn id="16" dur="1000" fill="hold"/>
                                        <p:tgtEl>
                                          <p:spTgt spid="223">
                                            <p:txEl>
                                              <p:pRg st="1" end="1"/>
                                            </p:txEl>
                                          </p:spTgt>
                                        </p:tgtEl>
                                      </p:cBhvr>
                                    </p:animEffect>
                                    <p:anim calcmode="lin" valueType="num">
                                      <p:cBhvr>
                                        <p:cTn id="17" dur="1000" fill="hold"/>
                                        <p:tgtEl>
                                          <p:spTgt spid="223">
                                            <p:txEl>
                                              <p:pRg st="1" end="1"/>
                                            </p:txEl>
                                          </p:spTgt>
                                        </p:tgtEl>
                                        <p:attrNameLst>
                                          <p:attrName>ppt_w</p:attrName>
                                        </p:attrNameLst>
                                      </p:cBhvr>
                                      <p:tavLst>
                                        <p:tav tm="0" fmla="#ppt_w*sin(2.5*pi*$)">
                                          <p:val>
                                            <p:fltVal val="0"/>
                                          </p:val>
                                        </p:tav>
                                        <p:tav tm="100000">
                                          <p:val>
                                            <p:fltVal val="1"/>
                                          </p:val>
                                        </p:tav>
                                      </p:tavLst>
                                    </p:anim>
                                    <p:anim calcmode="lin" valueType="num">
                                      <p:cBhvr>
                                        <p:cTn id="18" dur="1000" fill="hold"/>
                                        <p:tgtEl>
                                          <p:spTgt spid="223">
                                            <p:txEl>
                                              <p:pRg st="1" end="1"/>
                                            </p:txEl>
                                          </p:spTgt>
                                        </p:tgtEl>
                                        <p:attrNameLst>
                                          <p:attrName>ppt_h</p:attrName>
                                        </p:attrNameLst>
                                      </p:cBhvr>
                                      <p:tavLst>
                                        <p:tav tm="0">
                                          <p:val>
                                            <p:strVal val="#ppt_h"/>
                                          </p:val>
                                        </p:tav>
                                        <p:tav tm="100000">
                                          <p:val>
                                            <p:strVal val="#ppt_h"/>
                                          </p:val>
                                        </p:tav>
                                      </p:tavLst>
                                    </p:anim>
                                  </p:childTnLst>
                                </p:cTn>
                              </p:par>
                              <p:par>
                                <p:cTn id="19" presetID="19" presetClass="entr" presetSubtype="10" fill="hold" grpId="1" nodeType="withEffect">
                                  <p:stCondLst>
                                    <p:cond delay="0"/>
                                  </p:stCondLst>
                                  <p:iterate type="lt">
                                    <p:tmAbs val="0"/>
                                  </p:iterate>
                                  <p:childTnLst>
                                    <p:set>
                                      <p:cBhvr>
                                        <p:cTn id="20" fill="hold"/>
                                        <p:tgtEl>
                                          <p:spTgt spid="223">
                                            <p:txEl>
                                              <p:pRg st="2" end="2"/>
                                            </p:txEl>
                                          </p:spTgt>
                                        </p:tgtEl>
                                        <p:attrNameLst>
                                          <p:attrName>style.visibility</p:attrName>
                                        </p:attrNameLst>
                                      </p:cBhvr>
                                      <p:to>
                                        <p:strVal val="visible"/>
                                      </p:to>
                                    </p:set>
                                    <p:animEffect transition="in" filter="fade">
                                      <p:cBhvr>
                                        <p:cTn id="21" dur="1000" fill="hold"/>
                                        <p:tgtEl>
                                          <p:spTgt spid="223">
                                            <p:txEl>
                                              <p:pRg st="2" end="2"/>
                                            </p:txEl>
                                          </p:spTgt>
                                        </p:tgtEl>
                                      </p:cBhvr>
                                    </p:animEffect>
                                    <p:anim calcmode="lin" valueType="num">
                                      <p:cBhvr>
                                        <p:cTn id="22" dur="1000" fill="hold"/>
                                        <p:tgtEl>
                                          <p:spTgt spid="223">
                                            <p:txEl>
                                              <p:pRg st="2" end="2"/>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23">
                                            <p:txEl>
                                              <p:pRg st="2" end="2"/>
                                            </p:txEl>
                                          </p:spTgt>
                                        </p:tgtEl>
                                        <p:attrNameLst>
                                          <p:attrName>ppt_h</p:attrName>
                                        </p:attrNameLst>
                                      </p:cBhvr>
                                      <p:tavLst>
                                        <p:tav tm="0">
                                          <p:val>
                                            <p:strVal val="#ppt_h"/>
                                          </p:val>
                                        </p:tav>
                                        <p:tav tm="100000">
                                          <p:val>
                                            <p:strVal val="#ppt_h"/>
                                          </p:val>
                                        </p:tav>
                                      </p:tavLst>
                                    </p:anim>
                                  </p:childTnLst>
                                </p:cTn>
                              </p:par>
                              <p:par>
                                <p:cTn id="24" presetID="19" presetClass="entr" presetSubtype="10" fill="hold" grpId="1" nodeType="withEffect">
                                  <p:stCondLst>
                                    <p:cond delay="0"/>
                                  </p:stCondLst>
                                  <p:iterate type="lt">
                                    <p:tmAbs val="0"/>
                                  </p:iterate>
                                  <p:childTnLst>
                                    <p:set>
                                      <p:cBhvr>
                                        <p:cTn id="25" fill="hold"/>
                                        <p:tgtEl>
                                          <p:spTgt spid="223">
                                            <p:txEl>
                                              <p:pRg st="3" end="3"/>
                                            </p:txEl>
                                          </p:spTgt>
                                        </p:tgtEl>
                                        <p:attrNameLst>
                                          <p:attrName>style.visibility</p:attrName>
                                        </p:attrNameLst>
                                      </p:cBhvr>
                                      <p:to>
                                        <p:strVal val="visible"/>
                                      </p:to>
                                    </p:set>
                                    <p:animEffect transition="in" filter="fade">
                                      <p:cBhvr>
                                        <p:cTn id="26" dur="1000" fill="hold"/>
                                        <p:tgtEl>
                                          <p:spTgt spid="223">
                                            <p:txEl>
                                              <p:pRg st="3" end="3"/>
                                            </p:txEl>
                                          </p:spTgt>
                                        </p:tgtEl>
                                      </p:cBhvr>
                                    </p:animEffect>
                                    <p:anim calcmode="lin" valueType="num">
                                      <p:cBhvr>
                                        <p:cTn id="27" dur="1000" fill="hold"/>
                                        <p:tgtEl>
                                          <p:spTgt spid="223">
                                            <p:txEl>
                                              <p:pRg st="3" end="3"/>
                                            </p:txEl>
                                          </p:spTgt>
                                        </p:tgtEl>
                                        <p:attrNameLst>
                                          <p:attrName>ppt_w</p:attrName>
                                        </p:attrNameLst>
                                      </p:cBhvr>
                                      <p:tavLst>
                                        <p:tav tm="0" fmla="#ppt_w*sin(2.5*pi*$)">
                                          <p:val>
                                            <p:fltVal val="0"/>
                                          </p:val>
                                        </p:tav>
                                        <p:tav tm="100000">
                                          <p:val>
                                            <p:fltVal val="1"/>
                                          </p:val>
                                        </p:tav>
                                      </p:tavLst>
                                    </p:anim>
                                    <p:anim calcmode="lin" valueType="num">
                                      <p:cBhvr>
                                        <p:cTn id="28" dur="1000" fill="hold"/>
                                        <p:tgtEl>
                                          <p:spTgt spid="2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1" nodeType="clickEffect">
                                  <p:stCondLst>
                                    <p:cond delay="0"/>
                                  </p:stCondLst>
                                  <p:iterate type="lt">
                                    <p:tmAbs val="0"/>
                                  </p:iterate>
                                  <p:childTnLst>
                                    <p:set>
                                      <p:cBhvr>
                                        <p:cTn id="32" fill="hold"/>
                                        <p:tgtEl>
                                          <p:spTgt spid="223">
                                            <p:txEl>
                                              <p:pRg st="4" end="4"/>
                                            </p:txEl>
                                          </p:spTgt>
                                        </p:tgtEl>
                                        <p:attrNameLst>
                                          <p:attrName>style.visibility</p:attrName>
                                        </p:attrNameLst>
                                      </p:cBhvr>
                                      <p:to>
                                        <p:strVal val="visible"/>
                                      </p:to>
                                    </p:set>
                                    <p:animEffect transition="in" filter="fade">
                                      <p:cBhvr>
                                        <p:cTn id="33" dur="1000" fill="hold"/>
                                        <p:tgtEl>
                                          <p:spTgt spid="223">
                                            <p:txEl>
                                              <p:pRg st="4" end="4"/>
                                            </p:txEl>
                                          </p:spTgt>
                                        </p:tgtEl>
                                      </p:cBhvr>
                                    </p:animEffect>
                                    <p:anim calcmode="lin" valueType="num">
                                      <p:cBhvr>
                                        <p:cTn id="34" dur="1000" fill="hold"/>
                                        <p:tgtEl>
                                          <p:spTgt spid="223">
                                            <p:txEl>
                                              <p:pRg st="4" end="4"/>
                                            </p:txEl>
                                          </p:spTgt>
                                        </p:tgtEl>
                                        <p:attrNameLst>
                                          <p:attrName>ppt_w</p:attrName>
                                        </p:attrNameLst>
                                      </p:cBhvr>
                                      <p:tavLst>
                                        <p:tav tm="0" fmla="#ppt_w*sin(2.5*pi*$)">
                                          <p:val>
                                            <p:fltVal val="0"/>
                                          </p:val>
                                        </p:tav>
                                        <p:tav tm="100000">
                                          <p:val>
                                            <p:fltVal val="1"/>
                                          </p:val>
                                        </p:tav>
                                      </p:tavLst>
                                    </p:anim>
                                    <p:anim calcmode="lin" valueType="num">
                                      <p:cBhvr>
                                        <p:cTn id="35" dur="1000" fill="hold"/>
                                        <p:tgtEl>
                                          <p:spTgt spid="2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9" presetClass="entr" presetSubtype="10" fill="hold" grpId="1" nodeType="clickEffect">
                                  <p:stCondLst>
                                    <p:cond delay="0"/>
                                  </p:stCondLst>
                                  <p:iterate type="lt">
                                    <p:tmAbs val="0"/>
                                  </p:iterate>
                                  <p:childTnLst>
                                    <p:set>
                                      <p:cBhvr>
                                        <p:cTn id="39" fill="hold"/>
                                        <p:tgtEl>
                                          <p:spTgt spid="223">
                                            <p:txEl>
                                              <p:pRg st="5" end="5"/>
                                            </p:txEl>
                                          </p:spTgt>
                                        </p:tgtEl>
                                        <p:attrNameLst>
                                          <p:attrName>style.visibility</p:attrName>
                                        </p:attrNameLst>
                                      </p:cBhvr>
                                      <p:to>
                                        <p:strVal val="visible"/>
                                      </p:to>
                                    </p:set>
                                    <p:animEffect transition="in" filter="fade">
                                      <p:cBhvr>
                                        <p:cTn id="40" dur="1000" fill="hold"/>
                                        <p:tgtEl>
                                          <p:spTgt spid="223">
                                            <p:txEl>
                                              <p:pRg st="5" end="5"/>
                                            </p:txEl>
                                          </p:spTgt>
                                        </p:tgtEl>
                                      </p:cBhvr>
                                    </p:animEffect>
                                    <p:anim calcmode="lin" valueType="num">
                                      <p:cBhvr>
                                        <p:cTn id="41" dur="1000" fill="hold"/>
                                        <p:tgtEl>
                                          <p:spTgt spid="223">
                                            <p:txEl>
                                              <p:pRg st="5" end="5"/>
                                            </p:txEl>
                                          </p:spTgt>
                                        </p:tgtEl>
                                        <p:attrNameLst>
                                          <p:attrName>ppt_w</p:attrName>
                                        </p:attrNameLst>
                                      </p:cBhvr>
                                      <p:tavLst>
                                        <p:tav tm="0" fmla="#ppt_w*sin(2.5*pi*$)">
                                          <p:val>
                                            <p:fltVal val="0"/>
                                          </p:val>
                                        </p:tav>
                                        <p:tav tm="100000">
                                          <p:val>
                                            <p:fltVal val="1"/>
                                          </p:val>
                                        </p:tav>
                                      </p:tavLst>
                                    </p:anim>
                                    <p:anim calcmode="lin" valueType="num">
                                      <p:cBhvr>
                                        <p:cTn id="42" dur="1000" fill="hold"/>
                                        <p:tgtEl>
                                          <p:spTgt spid="22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grpId="1" nodeType="clickEffect">
                                  <p:stCondLst>
                                    <p:cond delay="0"/>
                                  </p:stCondLst>
                                  <p:iterate type="lt">
                                    <p:tmAbs val="0"/>
                                  </p:iterate>
                                  <p:childTnLst>
                                    <p:set>
                                      <p:cBhvr>
                                        <p:cTn id="46" fill="hold"/>
                                        <p:tgtEl>
                                          <p:spTgt spid="223">
                                            <p:txEl>
                                              <p:pRg st="6" end="6"/>
                                            </p:txEl>
                                          </p:spTgt>
                                        </p:tgtEl>
                                        <p:attrNameLst>
                                          <p:attrName>style.visibility</p:attrName>
                                        </p:attrNameLst>
                                      </p:cBhvr>
                                      <p:to>
                                        <p:strVal val="visible"/>
                                      </p:to>
                                    </p:set>
                                    <p:animEffect transition="in" filter="fade">
                                      <p:cBhvr>
                                        <p:cTn id="47" dur="1000" fill="hold"/>
                                        <p:tgtEl>
                                          <p:spTgt spid="223">
                                            <p:txEl>
                                              <p:pRg st="6" end="6"/>
                                            </p:txEl>
                                          </p:spTgt>
                                        </p:tgtEl>
                                      </p:cBhvr>
                                    </p:animEffect>
                                    <p:anim calcmode="lin" valueType="num">
                                      <p:cBhvr>
                                        <p:cTn id="48" dur="1000" fill="hold"/>
                                        <p:tgtEl>
                                          <p:spTgt spid="223">
                                            <p:txEl>
                                              <p:pRg st="6" end="6"/>
                                            </p:txEl>
                                          </p:spTgt>
                                        </p:tgtEl>
                                        <p:attrNameLst>
                                          <p:attrName>ppt_w</p:attrName>
                                        </p:attrNameLst>
                                      </p:cBhvr>
                                      <p:tavLst>
                                        <p:tav tm="0" fmla="#ppt_w*sin(2.5*pi*$)">
                                          <p:val>
                                            <p:fltVal val="0"/>
                                          </p:val>
                                        </p:tav>
                                        <p:tav tm="100000">
                                          <p:val>
                                            <p:fltVal val="1"/>
                                          </p:val>
                                        </p:tav>
                                      </p:tavLst>
                                    </p:anim>
                                    <p:anim calcmode="lin" valueType="num">
                                      <p:cBhvr>
                                        <p:cTn id="49" dur="1000" fill="hold"/>
                                        <p:tgtEl>
                                          <p:spTgt spid="22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build="p" animBg="1" advAuto="0"/>
    </p:bld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5614</Words>
  <Application>Microsoft Macintosh PowerPoint</Application>
  <PresentationFormat>Custom</PresentationFormat>
  <Paragraphs>426</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Gothic</vt:lpstr>
      <vt:lpstr>Helvetica Neue</vt:lpstr>
      <vt:lpstr>Helvetica Neue Medium</vt:lpstr>
      <vt:lpstr>Source Sans Pro</vt:lpstr>
      <vt:lpstr>21_BasicWhite</vt:lpstr>
      <vt:lpstr>Walking Christian on Forgiveness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Christian on Forgiveness</dc:title>
  <cp:lastModifiedBy>Barry Johnson</cp:lastModifiedBy>
  <cp:revision>1</cp:revision>
  <dcterms:modified xsi:type="dcterms:W3CDTF">2024-04-23T02:58:08Z</dcterms:modified>
</cp:coreProperties>
</file>