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3A03A8-083A-45E3-9B04-D592EBBFF72F}" type="datetimeFigureOut">
              <a:rPr lang="en-US" smtClean="0"/>
              <a:t>3/7/15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8A1919-3EB5-41D7-948B-8D79FD62737A}" type="slidenum">
              <a:rPr lang="en-US" smtClean="0"/>
              <a:t>‹#›</a:t>
            </a:fld>
            <a:endParaRPr lang="en-US"/>
          </a:p>
        </p:txBody>
      </p:sp>
    </p:spTree>
    <p:extLst>
      <p:ext uri="{BB962C8B-B14F-4D97-AF65-F5344CB8AC3E}">
        <p14:creationId xmlns:p14="http://schemas.microsoft.com/office/powerpoint/2010/main" val="90069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 Definition: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Of or relating to principles of right and wrong in behavior;</a:t>
            </a:r>
          </a:p>
          <a:p>
            <a:r>
              <a:rPr lang="en-US" sz="1200" kern="1200" dirty="0" smtClean="0">
                <a:solidFill>
                  <a:schemeClr val="tx1"/>
                </a:solidFill>
                <a:effectLst/>
                <a:latin typeface="+mn-lt"/>
                <a:ea typeface="+mn-ea"/>
                <a:cs typeface="+mn-cs"/>
              </a:rPr>
              <a:t>B. Expressing or teaching a conception of right behavior;</a:t>
            </a:r>
          </a:p>
          <a:p>
            <a:r>
              <a:rPr lang="en-US" sz="1200" kern="1200" dirty="0" smtClean="0">
                <a:solidFill>
                  <a:schemeClr val="tx1"/>
                </a:solidFill>
                <a:effectLst/>
                <a:latin typeface="+mn-lt"/>
                <a:ea typeface="+mn-ea"/>
                <a:cs typeface="+mn-cs"/>
              </a:rPr>
              <a:t>C. Conforming to a standard of right behavior;</a:t>
            </a:r>
          </a:p>
          <a:p>
            <a:r>
              <a:rPr lang="en-US" sz="1200" kern="1200" dirty="0" smtClean="0">
                <a:solidFill>
                  <a:schemeClr val="tx1"/>
                </a:solidFill>
                <a:effectLst/>
                <a:latin typeface="+mn-lt"/>
                <a:ea typeface="+mn-ea"/>
                <a:cs typeface="+mn-cs"/>
              </a:rPr>
              <a:t>D. Sanctioned by or cooperative with one’s conscience or ethical judgment; and</a:t>
            </a:r>
          </a:p>
          <a:p>
            <a:r>
              <a:rPr lang="en-US" sz="1200" kern="1200" dirty="0" smtClean="0">
                <a:solidFill>
                  <a:schemeClr val="tx1"/>
                </a:solidFill>
                <a:effectLst/>
                <a:latin typeface="+mn-lt"/>
                <a:ea typeface="+mn-ea"/>
                <a:cs typeface="+mn-cs"/>
              </a:rPr>
              <a:t>E. Capable of right or wrong action.</a:t>
            </a:r>
          </a:p>
          <a:p>
            <a:endParaRPr lang="en-US" dirty="0"/>
          </a:p>
        </p:txBody>
      </p:sp>
      <p:sp>
        <p:nvSpPr>
          <p:cNvPr id="4" name="Slide Number Placeholder 3"/>
          <p:cNvSpPr>
            <a:spLocks noGrp="1"/>
          </p:cNvSpPr>
          <p:nvPr>
            <p:ph type="sldNum" sz="quarter" idx="10"/>
          </p:nvPr>
        </p:nvSpPr>
        <p:spPr/>
        <p:txBody>
          <a:bodyPr/>
          <a:lstStyle/>
          <a:p>
            <a:fld id="{618A1919-3EB5-41D7-948B-8D79FD62737A}" type="slidenum">
              <a:rPr lang="en-US" smtClean="0"/>
              <a:t>2</a:t>
            </a:fld>
            <a:endParaRPr lang="en-US"/>
          </a:p>
        </p:txBody>
      </p:sp>
    </p:spTree>
    <p:extLst>
      <p:ext uri="{BB962C8B-B14F-4D97-AF65-F5344CB8AC3E}">
        <p14:creationId xmlns:p14="http://schemas.microsoft.com/office/powerpoint/2010/main" val="196494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II. Levels of living.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INSTINCTIVE - Animal level. As seen in children. Allowing instincts to rule. “New morality” is an example.</a:t>
            </a:r>
          </a:p>
          <a:p>
            <a:r>
              <a:rPr lang="en-US" sz="1200" kern="1200" dirty="0" smtClean="0">
                <a:solidFill>
                  <a:schemeClr val="tx1"/>
                </a:solidFill>
                <a:effectLst/>
                <a:latin typeface="+mn-lt"/>
                <a:ea typeface="+mn-ea"/>
                <a:cs typeface="+mn-cs"/>
              </a:rPr>
              <a:t>B. CUSTOMARY - That which is generally accepted by others.</a:t>
            </a:r>
          </a:p>
          <a:p>
            <a:r>
              <a:rPr lang="en-US" sz="1200" kern="1200" dirty="0" smtClean="0">
                <a:solidFill>
                  <a:schemeClr val="tx1"/>
                </a:solidFill>
                <a:effectLst/>
                <a:latin typeface="+mn-lt"/>
                <a:ea typeface="+mn-ea"/>
                <a:cs typeface="+mn-cs"/>
              </a:rPr>
              <a:t>C. CONSCIENCE - Making personal clear-cut decisions for oneself.</a:t>
            </a:r>
          </a:p>
          <a:p>
            <a:r>
              <a:rPr lang="en-US" sz="1200" kern="1200" dirty="0" smtClean="0">
                <a:solidFill>
                  <a:schemeClr val="tx1"/>
                </a:solidFill>
                <a:effectLst/>
                <a:latin typeface="+mn-lt"/>
                <a:ea typeface="+mn-ea"/>
                <a:cs typeface="+mn-cs"/>
              </a:rPr>
              <a:t>D. CHRISTIAN - New Testament teachings are the final authority (</a:t>
            </a:r>
            <a:r>
              <a:rPr lang="en-US" sz="1200" kern="1200" dirty="0" err="1" smtClean="0">
                <a:solidFill>
                  <a:schemeClr val="tx1"/>
                </a:solidFill>
                <a:effectLst/>
                <a:latin typeface="+mn-lt"/>
                <a:ea typeface="+mn-ea"/>
                <a:cs typeface="+mn-cs"/>
              </a:rPr>
              <a:t>Jn</a:t>
            </a:r>
            <a:r>
              <a:rPr lang="en-US" sz="1200" kern="1200" dirty="0" smtClean="0">
                <a:solidFill>
                  <a:schemeClr val="tx1"/>
                </a:solidFill>
                <a:effectLst/>
                <a:latin typeface="+mn-lt"/>
                <a:ea typeface="+mn-ea"/>
                <a:cs typeface="+mn-cs"/>
              </a:rPr>
              <a:t> 14:15).</a:t>
            </a:r>
          </a:p>
          <a:p>
            <a:endParaRPr lang="en-US" dirty="0"/>
          </a:p>
        </p:txBody>
      </p:sp>
      <p:sp>
        <p:nvSpPr>
          <p:cNvPr id="4" name="Slide Number Placeholder 3"/>
          <p:cNvSpPr>
            <a:spLocks noGrp="1"/>
          </p:cNvSpPr>
          <p:nvPr>
            <p:ph type="sldNum" sz="quarter" idx="10"/>
          </p:nvPr>
        </p:nvSpPr>
        <p:spPr/>
        <p:txBody>
          <a:bodyPr/>
          <a:lstStyle/>
          <a:p>
            <a:fld id="{618A1919-3EB5-41D7-948B-8D79FD62737A}" type="slidenum">
              <a:rPr lang="en-US" smtClean="0"/>
              <a:t>3</a:t>
            </a:fld>
            <a:endParaRPr lang="en-US"/>
          </a:p>
        </p:txBody>
      </p:sp>
    </p:spTree>
    <p:extLst>
      <p:ext uri="{BB962C8B-B14F-4D97-AF65-F5344CB8AC3E}">
        <p14:creationId xmlns:p14="http://schemas.microsoft.com/office/powerpoint/2010/main" val="3169036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III. The prophet Daniel is a good example. Dan 1:1-13.</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You must make your own spiritual decisions. No one can dictate them to you.</a:t>
            </a:r>
          </a:p>
          <a:p>
            <a:r>
              <a:rPr lang="en-US" sz="1200" kern="1200" dirty="0" smtClean="0">
                <a:solidFill>
                  <a:schemeClr val="tx1"/>
                </a:solidFill>
                <a:effectLst/>
                <a:latin typeface="+mn-lt"/>
                <a:ea typeface="+mn-ea"/>
                <a:cs typeface="+mn-cs"/>
              </a:rPr>
              <a:t>B. “How badly do I want to follow the Lord?” This question when answered will always influence your moral decisions.</a:t>
            </a:r>
          </a:p>
          <a:p>
            <a:r>
              <a:rPr lang="en-US" sz="1200" kern="1200" dirty="0" smtClean="0">
                <a:solidFill>
                  <a:schemeClr val="tx1"/>
                </a:solidFill>
                <a:effectLst/>
                <a:latin typeface="+mn-lt"/>
                <a:ea typeface="+mn-ea"/>
                <a:cs typeface="+mn-cs"/>
              </a:rPr>
              <a:t>C. There will always be pressures to conform to the standards of the land.</a:t>
            </a:r>
          </a:p>
          <a:p>
            <a:r>
              <a:rPr lang="en-US" sz="1200" kern="1200" dirty="0" smtClean="0">
                <a:solidFill>
                  <a:schemeClr val="tx1"/>
                </a:solidFill>
                <a:effectLst/>
                <a:latin typeface="+mn-lt"/>
                <a:ea typeface="+mn-ea"/>
                <a:cs typeface="+mn-cs"/>
              </a:rPr>
              <a:t>D. All major decisions of life, which are life changing, are really religious decisions.</a:t>
            </a:r>
          </a:p>
          <a:p>
            <a:r>
              <a:rPr lang="en-US" sz="1200" kern="1200" dirty="0" smtClean="0">
                <a:solidFill>
                  <a:schemeClr val="tx1"/>
                </a:solidFill>
                <a:effectLst/>
                <a:latin typeface="+mn-lt"/>
                <a:ea typeface="+mn-ea"/>
                <a:cs typeface="+mn-cs"/>
              </a:rPr>
              <a:t>E. The time to make moral decisions is before the occasion comes upon us.  It is too easy to be swayed by the emotions of the moment.</a:t>
            </a:r>
          </a:p>
          <a:p>
            <a:r>
              <a:rPr lang="en-US" sz="1200" kern="1200" dirty="0" smtClean="0">
                <a:solidFill>
                  <a:schemeClr val="tx1"/>
                </a:solidFill>
                <a:effectLst/>
                <a:latin typeface="+mn-lt"/>
                <a:ea typeface="+mn-ea"/>
                <a:cs typeface="+mn-cs"/>
              </a:rPr>
              <a:t>F. Make good “little” moral decisions and they will pave the way for correctly handling the more crucial decisions.</a:t>
            </a:r>
          </a:p>
          <a:p>
            <a:r>
              <a:rPr lang="en-US" sz="1200" kern="1200" dirty="0" smtClean="0">
                <a:solidFill>
                  <a:schemeClr val="tx1"/>
                </a:solidFill>
                <a:effectLst/>
                <a:latin typeface="+mn-lt"/>
                <a:ea typeface="+mn-ea"/>
                <a:cs typeface="+mn-cs"/>
              </a:rPr>
              <a:t>G. Many today are not really opposed to religion as much as they are unimpressed with its values. They do not see that the faith of believing people really makes any difference in the way they live.</a:t>
            </a:r>
          </a:p>
          <a:p>
            <a:endParaRPr lang="en-US" dirty="0"/>
          </a:p>
        </p:txBody>
      </p:sp>
      <p:sp>
        <p:nvSpPr>
          <p:cNvPr id="4" name="Slide Number Placeholder 3"/>
          <p:cNvSpPr>
            <a:spLocks noGrp="1"/>
          </p:cNvSpPr>
          <p:nvPr>
            <p:ph type="sldNum" sz="quarter" idx="10"/>
          </p:nvPr>
        </p:nvSpPr>
        <p:spPr/>
        <p:txBody>
          <a:bodyPr/>
          <a:lstStyle/>
          <a:p>
            <a:fld id="{618A1919-3EB5-41D7-948B-8D79FD62737A}" type="slidenum">
              <a:rPr lang="en-US" smtClean="0"/>
              <a:t>4</a:t>
            </a:fld>
            <a:endParaRPr lang="en-US"/>
          </a:p>
        </p:txBody>
      </p:sp>
    </p:spTree>
    <p:extLst>
      <p:ext uri="{BB962C8B-B14F-4D97-AF65-F5344CB8AC3E}">
        <p14:creationId xmlns:p14="http://schemas.microsoft.com/office/powerpoint/2010/main" val="3988330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IV. Source of wrong.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The ultimate source is Satan. He sinned from the beginning (1 </a:t>
            </a:r>
            <a:r>
              <a:rPr lang="en-US" sz="1200" kern="1200" dirty="0" err="1" smtClean="0">
                <a:solidFill>
                  <a:schemeClr val="tx1"/>
                </a:solidFill>
                <a:effectLst/>
                <a:latin typeface="+mn-lt"/>
                <a:ea typeface="+mn-ea"/>
                <a:cs typeface="+mn-cs"/>
              </a:rPr>
              <a:t>Jn</a:t>
            </a:r>
            <a:r>
              <a:rPr lang="en-US" sz="1200" kern="1200" dirty="0" smtClean="0">
                <a:solidFill>
                  <a:schemeClr val="tx1"/>
                </a:solidFill>
                <a:effectLst/>
                <a:latin typeface="+mn-lt"/>
                <a:ea typeface="+mn-ea"/>
                <a:cs typeface="+mn-cs"/>
              </a:rPr>
              <a:t> 3:8).</a:t>
            </a:r>
          </a:p>
          <a:p>
            <a:r>
              <a:rPr lang="en-US" sz="1200" kern="1200" dirty="0" smtClean="0">
                <a:solidFill>
                  <a:schemeClr val="tx1"/>
                </a:solidFill>
                <a:effectLst/>
                <a:latin typeface="+mn-lt"/>
                <a:ea typeface="+mn-ea"/>
                <a:cs typeface="+mn-cs"/>
              </a:rPr>
              <a:t>B. Wrong because God said so. </a:t>
            </a:r>
            <a:r>
              <a:rPr lang="en-US" sz="1200" kern="1200" dirty="0" err="1" smtClean="0">
                <a:solidFill>
                  <a:schemeClr val="tx1"/>
                </a:solidFill>
                <a:effectLst/>
                <a:latin typeface="+mn-lt"/>
                <a:ea typeface="+mn-ea"/>
                <a:cs typeface="+mn-cs"/>
              </a:rPr>
              <a:t>i.e</a:t>
            </a:r>
            <a:r>
              <a:rPr lang="en-US" sz="1200" kern="1200" dirty="0" smtClean="0">
                <a:solidFill>
                  <a:schemeClr val="tx1"/>
                </a:solidFill>
                <a:effectLst/>
                <a:latin typeface="+mn-lt"/>
                <a:ea typeface="+mn-ea"/>
                <a:cs typeface="+mn-cs"/>
              </a:rPr>
              <a:t>: murder, stealing, telling lies, adultery, etc. (1 </a:t>
            </a:r>
            <a:r>
              <a:rPr lang="en-US" sz="1200" kern="1200" dirty="0" err="1" smtClean="0">
                <a:solidFill>
                  <a:schemeClr val="tx1"/>
                </a:solidFill>
                <a:effectLst/>
                <a:latin typeface="+mn-lt"/>
                <a:ea typeface="+mn-ea"/>
                <a:cs typeface="+mn-cs"/>
              </a:rPr>
              <a:t>Jn</a:t>
            </a:r>
            <a:r>
              <a:rPr lang="en-US" sz="1200" kern="1200" dirty="0" smtClean="0">
                <a:solidFill>
                  <a:schemeClr val="tx1"/>
                </a:solidFill>
                <a:effectLst/>
                <a:latin typeface="+mn-lt"/>
                <a:ea typeface="+mn-ea"/>
                <a:cs typeface="+mn-cs"/>
              </a:rPr>
              <a:t> 3:4).</a:t>
            </a:r>
          </a:p>
          <a:p>
            <a:r>
              <a:rPr lang="en-US" sz="1200" kern="1200" dirty="0" smtClean="0">
                <a:solidFill>
                  <a:schemeClr val="tx1"/>
                </a:solidFill>
                <a:effectLst/>
                <a:latin typeface="+mn-lt"/>
                <a:ea typeface="+mn-ea"/>
                <a:cs typeface="+mn-cs"/>
              </a:rPr>
              <a:t>C. Association - Environment, either people or places (1 </a:t>
            </a:r>
            <a:r>
              <a:rPr lang="en-US" sz="1200" kern="1200" dirty="0" err="1" smtClean="0">
                <a:solidFill>
                  <a:schemeClr val="tx1"/>
                </a:solidFill>
                <a:effectLst/>
                <a:latin typeface="+mn-lt"/>
                <a:ea typeface="+mn-ea"/>
                <a:cs typeface="+mn-cs"/>
              </a:rPr>
              <a:t>Cor</a:t>
            </a:r>
            <a:r>
              <a:rPr lang="en-US" sz="1200" kern="1200" dirty="0" smtClean="0">
                <a:solidFill>
                  <a:schemeClr val="tx1"/>
                </a:solidFill>
                <a:effectLst/>
                <a:latin typeface="+mn-lt"/>
                <a:ea typeface="+mn-ea"/>
                <a:cs typeface="+mn-cs"/>
              </a:rPr>
              <a:t> 15:33).</a:t>
            </a:r>
          </a:p>
          <a:p>
            <a:r>
              <a:rPr lang="en-US" sz="1200" kern="1200" dirty="0" smtClean="0">
                <a:solidFill>
                  <a:schemeClr val="tx1"/>
                </a:solidFill>
                <a:effectLst/>
                <a:latin typeface="+mn-lt"/>
                <a:ea typeface="+mn-ea"/>
                <a:cs typeface="+mn-cs"/>
              </a:rPr>
              <a:t>D. Influence - (1 </a:t>
            </a:r>
            <a:r>
              <a:rPr lang="en-US" sz="1200" kern="1200" dirty="0" err="1" smtClean="0">
                <a:solidFill>
                  <a:schemeClr val="tx1"/>
                </a:solidFill>
                <a:effectLst/>
                <a:latin typeface="+mn-lt"/>
                <a:ea typeface="+mn-ea"/>
                <a:cs typeface="+mn-cs"/>
              </a:rPr>
              <a:t>Cor</a:t>
            </a:r>
            <a:r>
              <a:rPr lang="en-US" sz="1200" kern="1200" dirty="0" smtClean="0">
                <a:solidFill>
                  <a:schemeClr val="tx1"/>
                </a:solidFill>
                <a:effectLst/>
                <a:latin typeface="+mn-lt"/>
                <a:ea typeface="+mn-ea"/>
                <a:cs typeface="+mn-cs"/>
              </a:rPr>
              <a:t> 8:9) can cause stumbling (</a:t>
            </a:r>
            <a:r>
              <a:rPr lang="en-US" sz="1200" kern="1200" dirty="0" err="1" smtClean="0">
                <a:solidFill>
                  <a:schemeClr val="tx1"/>
                </a:solidFill>
                <a:effectLst/>
                <a:latin typeface="+mn-lt"/>
                <a:ea typeface="+mn-ea"/>
                <a:cs typeface="+mn-cs"/>
              </a:rPr>
              <a:t>Lk</a:t>
            </a:r>
            <a:r>
              <a:rPr lang="en-US" sz="1200" kern="1200" dirty="0" smtClean="0">
                <a:solidFill>
                  <a:schemeClr val="tx1"/>
                </a:solidFill>
                <a:effectLst/>
                <a:latin typeface="+mn-lt"/>
                <a:ea typeface="+mn-ea"/>
                <a:cs typeface="+mn-cs"/>
              </a:rPr>
              <a:t> 17:1).</a:t>
            </a:r>
          </a:p>
          <a:p>
            <a:r>
              <a:rPr lang="en-US" sz="1200" kern="1200" dirty="0" smtClean="0">
                <a:solidFill>
                  <a:schemeClr val="tx1"/>
                </a:solidFill>
                <a:effectLst/>
                <a:latin typeface="+mn-lt"/>
                <a:ea typeface="+mn-ea"/>
                <a:cs typeface="+mn-cs"/>
              </a:rPr>
              <a:t>E. Violation of conscience (Rom 14:23).</a:t>
            </a:r>
          </a:p>
          <a:p>
            <a:r>
              <a:rPr lang="en-US" sz="1200" kern="1200" dirty="0" smtClean="0">
                <a:solidFill>
                  <a:schemeClr val="tx1"/>
                </a:solidFill>
                <a:effectLst/>
                <a:latin typeface="+mn-lt"/>
                <a:ea typeface="+mn-ea"/>
                <a:cs typeface="+mn-cs"/>
              </a:rPr>
              <a:t>F. Process of accepting wrong standards:</a:t>
            </a:r>
          </a:p>
          <a:p>
            <a:r>
              <a:rPr lang="en-US" sz="1200" kern="1200" dirty="0" smtClean="0">
                <a:solidFill>
                  <a:schemeClr val="tx1"/>
                </a:solidFill>
                <a:effectLst/>
                <a:latin typeface="+mn-lt"/>
                <a:ea typeface="+mn-ea"/>
                <a:cs typeface="+mn-cs"/>
              </a:rPr>
              <a:t>1. Hate,</a:t>
            </a:r>
          </a:p>
          <a:p>
            <a:r>
              <a:rPr lang="en-US" sz="1200" kern="1200" dirty="0" smtClean="0">
                <a:solidFill>
                  <a:schemeClr val="tx1"/>
                </a:solidFill>
                <a:effectLst/>
                <a:latin typeface="+mn-lt"/>
                <a:ea typeface="+mn-ea"/>
                <a:cs typeface="+mn-cs"/>
              </a:rPr>
              <a:t>2. Dislike,</a:t>
            </a:r>
          </a:p>
          <a:p>
            <a:r>
              <a:rPr lang="en-US" sz="1200" kern="1200" dirty="0" smtClean="0">
                <a:solidFill>
                  <a:schemeClr val="tx1"/>
                </a:solidFill>
                <a:effectLst/>
                <a:latin typeface="+mn-lt"/>
                <a:ea typeface="+mn-ea"/>
                <a:cs typeface="+mn-cs"/>
              </a:rPr>
              <a:t>3. Tolerate, then</a:t>
            </a:r>
          </a:p>
          <a:p>
            <a:r>
              <a:rPr lang="en-US" sz="1200" kern="1200" dirty="0" smtClean="0">
                <a:solidFill>
                  <a:schemeClr val="tx1"/>
                </a:solidFill>
                <a:effectLst/>
                <a:latin typeface="+mn-lt"/>
                <a:ea typeface="+mn-ea"/>
                <a:cs typeface="+mn-cs"/>
              </a:rPr>
              <a:t>4. Embrace.</a:t>
            </a:r>
          </a:p>
          <a:p>
            <a:endParaRPr lang="en-US" dirty="0"/>
          </a:p>
        </p:txBody>
      </p:sp>
      <p:sp>
        <p:nvSpPr>
          <p:cNvPr id="4" name="Slide Number Placeholder 3"/>
          <p:cNvSpPr>
            <a:spLocks noGrp="1"/>
          </p:cNvSpPr>
          <p:nvPr>
            <p:ph type="sldNum" sz="quarter" idx="10"/>
          </p:nvPr>
        </p:nvSpPr>
        <p:spPr/>
        <p:txBody>
          <a:bodyPr/>
          <a:lstStyle/>
          <a:p>
            <a:fld id="{618A1919-3EB5-41D7-948B-8D79FD62737A}" type="slidenum">
              <a:rPr lang="en-US" smtClean="0"/>
              <a:t>5</a:t>
            </a:fld>
            <a:endParaRPr lang="en-US"/>
          </a:p>
        </p:txBody>
      </p:sp>
    </p:spTree>
    <p:extLst>
      <p:ext uri="{BB962C8B-B14F-4D97-AF65-F5344CB8AC3E}">
        <p14:creationId xmlns:p14="http://schemas.microsoft.com/office/powerpoint/2010/main" val="515840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V. Questions to help with moral decisions. “Test all things; hold fast what is good.  Abstain from every form of evil” - 1 </a:t>
            </a:r>
            <a:r>
              <a:rPr lang="en-US" sz="1200" b="1" kern="1200" dirty="0" err="1" smtClean="0">
                <a:solidFill>
                  <a:schemeClr val="tx1"/>
                </a:solidFill>
                <a:effectLst/>
                <a:latin typeface="+mn-lt"/>
                <a:ea typeface="+mn-ea"/>
                <a:cs typeface="+mn-cs"/>
              </a:rPr>
              <a:t>Thess</a:t>
            </a:r>
            <a:r>
              <a:rPr lang="en-US" sz="1200" b="1" kern="1200" dirty="0" smtClean="0">
                <a:solidFill>
                  <a:schemeClr val="tx1"/>
                </a:solidFill>
                <a:effectLst/>
                <a:latin typeface="+mn-lt"/>
                <a:ea typeface="+mn-ea"/>
                <a:cs typeface="+mn-cs"/>
              </a:rPr>
              <a:t> 5:14-22.</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THE PERSONAL TEST: Will this make me a better or worse Christian?</a:t>
            </a:r>
          </a:p>
          <a:p>
            <a:r>
              <a:rPr lang="en-US" sz="1200" kern="1200" dirty="0" smtClean="0">
                <a:solidFill>
                  <a:schemeClr val="tx1"/>
                </a:solidFill>
                <a:effectLst/>
                <a:latin typeface="+mn-lt"/>
                <a:ea typeface="+mn-ea"/>
                <a:cs typeface="+mn-cs"/>
              </a:rPr>
              <a:t>B. THE SOCIAL TEST: Will doing it influence others to be better or worse</a:t>
            </a:r>
          </a:p>
          <a:p>
            <a:r>
              <a:rPr lang="en-US" sz="1200" kern="1200" dirty="0" smtClean="0">
                <a:solidFill>
                  <a:schemeClr val="tx1"/>
                </a:solidFill>
                <a:effectLst/>
                <a:latin typeface="+mn-lt"/>
                <a:ea typeface="+mn-ea"/>
                <a:cs typeface="+mn-cs"/>
              </a:rPr>
              <a:t>Christians?</a:t>
            </a:r>
          </a:p>
          <a:p>
            <a:r>
              <a:rPr lang="en-US" sz="1200" kern="1200" dirty="0" smtClean="0">
                <a:solidFill>
                  <a:schemeClr val="tx1"/>
                </a:solidFill>
                <a:effectLst/>
                <a:latin typeface="+mn-lt"/>
                <a:ea typeface="+mn-ea"/>
                <a:cs typeface="+mn-cs"/>
              </a:rPr>
              <a:t>C. THE PRACTICAL TEST: Will the results of my doing this be desirable?</a:t>
            </a:r>
          </a:p>
          <a:p>
            <a:r>
              <a:rPr lang="en-US" sz="1200" kern="1200" dirty="0" smtClean="0">
                <a:solidFill>
                  <a:schemeClr val="tx1"/>
                </a:solidFill>
                <a:effectLst/>
                <a:latin typeface="+mn-lt"/>
                <a:ea typeface="+mn-ea"/>
                <a:cs typeface="+mn-cs"/>
              </a:rPr>
              <a:t>D. THE UNIVERSAL TEST: If everyone would do this, would it improve or degrade society?</a:t>
            </a:r>
          </a:p>
          <a:p>
            <a:r>
              <a:rPr lang="en-US" sz="1200" kern="1200" dirty="0" smtClean="0">
                <a:solidFill>
                  <a:schemeClr val="tx1"/>
                </a:solidFill>
                <a:effectLst/>
                <a:latin typeface="+mn-lt"/>
                <a:ea typeface="+mn-ea"/>
                <a:cs typeface="+mn-cs"/>
              </a:rPr>
              <a:t>E. THE SCRIPTURAL TEST: Does the Bible endorse it, or is it forbidden by the Word of God?</a:t>
            </a:r>
          </a:p>
          <a:p>
            <a:r>
              <a:rPr lang="en-US" sz="1200" kern="1200" dirty="0" smtClean="0">
                <a:solidFill>
                  <a:schemeClr val="tx1"/>
                </a:solidFill>
                <a:effectLst/>
                <a:latin typeface="+mn-lt"/>
                <a:ea typeface="+mn-ea"/>
                <a:cs typeface="+mn-cs"/>
              </a:rPr>
              <a:t>F. THE STEWARDSHIP TEST: Will my doing this constitute a waste of talent God gave me?</a:t>
            </a:r>
          </a:p>
          <a:p>
            <a:r>
              <a:rPr lang="en-US" sz="1200" kern="1200" dirty="0" smtClean="0">
                <a:solidFill>
                  <a:schemeClr val="tx1"/>
                </a:solidFill>
                <a:effectLst/>
                <a:latin typeface="+mn-lt"/>
                <a:ea typeface="+mn-ea"/>
                <a:cs typeface="+mn-cs"/>
              </a:rPr>
              <a:t>G. THE CHARACTER TEST: How will doing this affect my moral or spiritual stamina?</a:t>
            </a:r>
          </a:p>
          <a:p>
            <a:r>
              <a:rPr lang="en-US" sz="1200" kern="1200" dirty="0" smtClean="0">
                <a:solidFill>
                  <a:schemeClr val="tx1"/>
                </a:solidFill>
                <a:effectLst/>
                <a:latin typeface="+mn-lt"/>
                <a:ea typeface="+mn-ea"/>
                <a:cs typeface="+mn-cs"/>
              </a:rPr>
              <a:t>H. THE FAMILY TEST: Will it bring discredit and dishonor to my family? Will it embarrass them?</a:t>
            </a:r>
          </a:p>
          <a:p>
            <a:r>
              <a:rPr lang="en-US" sz="1200" kern="1200" dirty="0" smtClean="0">
                <a:solidFill>
                  <a:schemeClr val="tx1"/>
                </a:solidFill>
                <a:effectLst/>
                <a:latin typeface="+mn-lt"/>
                <a:ea typeface="+mn-ea"/>
                <a:cs typeface="+mn-cs"/>
              </a:rPr>
              <a:t>I. THE PUBLICITY TEST: Would I be willing for friends, fellow Christians, the elders and the preacher to know about it?</a:t>
            </a:r>
          </a:p>
          <a:p>
            <a:r>
              <a:rPr lang="en-US" sz="1200" kern="1200" dirty="0" smtClean="0">
                <a:solidFill>
                  <a:schemeClr val="tx1"/>
                </a:solidFill>
                <a:effectLst/>
                <a:latin typeface="+mn-lt"/>
                <a:ea typeface="+mn-ea"/>
                <a:cs typeface="+mn-cs"/>
              </a:rPr>
              <a:t>J. THE COMMON SENSE TEST: Does it agree with just plain, every day, ordinary common sense?</a:t>
            </a:r>
          </a:p>
          <a:p>
            <a:r>
              <a:rPr lang="en-US" sz="1200" kern="1200" dirty="0" smtClean="0">
                <a:solidFill>
                  <a:schemeClr val="tx1"/>
                </a:solidFill>
                <a:effectLst/>
                <a:latin typeface="+mn-lt"/>
                <a:ea typeface="+mn-ea"/>
                <a:cs typeface="+mn-cs"/>
              </a:rPr>
              <a:t>K. THE FAIRNESS TEST: Is it honest and is it practicing the “golden rule?”</a:t>
            </a:r>
          </a:p>
          <a:p>
            <a:endParaRPr lang="en-US" dirty="0"/>
          </a:p>
        </p:txBody>
      </p:sp>
      <p:sp>
        <p:nvSpPr>
          <p:cNvPr id="4" name="Slide Number Placeholder 3"/>
          <p:cNvSpPr>
            <a:spLocks noGrp="1"/>
          </p:cNvSpPr>
          <p:nvPr>
            <p:ph type="sldNum" sz="quarter" idx="10"/>
          </p:nvPr>
        </p:nvSpPr>
        <p:spPr/>
        <p:txBody>
          <a:bodyPr/>
          <a:lstStyle/>
          <a:p>
            <a:fld id="{618A1919-3EB5-41D7-948B-8D79FD62737A}" type="slidenum">
              <a:rPr lang="en-US" smtClean="0"/>
              <a:t>6</a:t>
            </a:fld>
            <a:endParaRPr lang="en-US"/>
          </a:p>
        </p:txBody>
      </p:sp>
    </p:spTree>
    <p:extLst>
      <p:ext uri="{BB962C8B-B14F-4D97-AF65-F5344CB8AC3E}">
        <p14:creationId xmlns:p14="http://schemas.microsoft.com/office/powerpoint/2010/main" val="2109829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VII. WHAT NOW?</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If you are not a Christian, become one.</a:t>
            </a:r>
          </a:p>
          <a:p>
            <a:r>
              <a:rPr lang="en-US" sz="1200" kern="1200" dirty="0" smtClean="0">
                <a:solidFill>
                  <a:schemeClr val="tx1"/>
                </a:solidFill>
                <a:effectLst/>
                <a:latin typeface="+mn-lt"/>
                <a:ea typeface="+mn-ea"/>
                <a:cs typeface="+mn-cs"/>
              </a:rPr>
              <a:t>1. Hear God’s word for instruction - Rom 10:17.</a:t>
            </a:r>
          </a:p>
          <a:p>
            <a:r>
              <a:rPr lang="en-US" sz="1200" kern="1200" dirty="0" smtClean="0">
                <a:solidFill>
                  <a:schemeClr val="tx1"/>
                </a:solidFill>
                <a:effectLst/>
                <a:latin typeface="+mn-lt"/>
                <a:ea typeface="+mn-ea"/>
                <a:cs typeface="+mn-cs"/>
              </a:rPr>
              <a:t>2. Believe that God exists and that Jesus is His Son and the Savior of those who obey Him - </a:t>
            </a:r>
            <a:r>
              <a:rPr lang="en-US" sz="1200" kern="1200" dirty="0" err="1" smtClean="0">
                <a:solidFill>
                  <a:schemeClr val="tx1"/>
                </a:solidFill>
                <a:effectLst/>
                <a:latin typeface="+mn-lt"/>
                <a:ea typeface="+mn-ea"/>
                <a:cs typeface="+mn-cs"/>
              </a:rPr>
              <a:t>Heb</a:t>
            </a:r>
            <a:r>
              <a:rPr lang="en-US" sz="1200" kern="1200" dirty="0" smtClean="0">
                <a:solidFill>
                  <a:schemeClr val="tx1"/>
                </a:solidFill>
                <a:effectLst/>
                <a:latin typeface="+mn-lt"/>
                <a:ea typeface="+mn-ea"/>
                <a:cs typeface="+mn-cs"/>
              </a:rPr>
              <a:t> 11:6.</a:t>
            </a:r>
          </a:p>
          <a:p>
            <a:r>
              <a:rPr lang="en-US" sz="1200" kern="1200" dirty="0" smtClean="0">
                <a:solidFill>
                  <a:schemeClr val="tx1"/>
                </a:solidFill>
                <a:effectLst/>
                <a:latin typeface="+mn-lt"/>
                <a:ea typeface="+mn-ea"/>
                <a:cs typeface="+mn-cs"/>
              </a:rPr>
              <a:t>3. Repent - Acts 2:37,38.</a:t>
            </a:r>
          </a:p>
          <a:p>
            <a:r>
              <a:rPr lang="en-US" sz="1200" kern="1200" dirty="0" smtClean="0">
                <a:solidFill>
                  <a:schemeClr val="tx1"/>
                </a:solidFill>
                <a:effectLst/>
                <a:latin typeface="+mn-lt"/>
                <a:ea typeface="+mn-ea"/>
                <a:cs typeface="+mn-cs"/>
              </a:rPr>
              <a:t>4. Confess Jesus as the Son of God - Rom 10:10.</a:t>
            </a:r>
          </a:p>
          <a:p>
            <a:r>
              <a:rPr lang="en-US" sz="1200" kern="1200" dirty="0" smtClean="0">
                <a:solidFill>
                  <a:schemeClr val="tx1"/>
                </a:solidFill>
                <a:effectLst/>
                <a:latin typeface="+mn-lt"/>
                <a:ea typeface="+mn-ea"/>
                <a:cs typeface="+mn-cs"/>
              </a:rPr>
              <a:t>5. Be baptized (immersed in water) for the forgiveness of sin – Acts 2:37,38.</a:t>
            </a:r>
          </a:p>
          <a:p>
            <a:r>
              <a:rPr lang="en-US" sz="1200" kern="1200" dirty="0" smtClean="0">
                <a:solidFill>
                  <a:schemeClr val="tx1"/>
                </a:solidFill>
                <a:effectLst/>
                <a:latin typeface="+mn-lt"/>
                <a:ea typeface="+mn-ea"/>
                <a:cs typeface="+mn-cs"/>
              </a:rPr>
              <a:t>6. Remain faithful in your Christian life. - Rev 2:10.</a:t>
            </a:r>
          </a:p>
          <a:p>
            <a:endParaRPr lang="en-US" dirty="0"/>
          </a:p>
        </p:txBody>
      </p:sp>
      <p:sp>
        <p:nvSpPr>
          <p:cNvPr id="4" name="Slide Number Placeholder 3"/>
          <p:cNvSpPr>
            <a:spLocks noGrp="1"/>
          </p:cNvSpPr>
          <p:nvPr>
            <p:ph type="sldNum" sz="quarter" idx="10"/>
          </p:nvPr>
        </p:nvSpPr>
        <p:spPr/>
        <p:txBody>
          <a:bodyPr/>
          <a:lstStyle/>
          <a:p>
            <a:fld id="{618A1919-3EB5-41D7-948B-8D79FD62737A}" type="slidenum">
              <a:rPr lang="en-US" smtClean="0"/>
              <a:t>7</a:t>
            </a:fld>
            <a:endParaRPr lang="en-US"/>
          </a:p>
        </p:txBody>
      </p:sp>
    </p:spTree>
    <p:extLst>
      <p:ext uri="{BB962C8B-B14F-4D97-AF65-F5344CB8AC3E}">
        <p14:creationId xmlns:p14="http://schemas.microsoft.com/office/powerpoint/2010/main" val="479253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VII. WHAT NOW?</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 If you are an unfaithful Christian.</a:t>
            </a:r>
          </a:p>
          <a:p>
            <a:r>
              <a:rPr lang="en-US" sz="1200" kern="1200" dirty="0" smtClean="0">
                <a:solidFill>
                  <a:schemeClr val="tx1"/>
                </a:solidFill>
                <a:effectLst/>
                <a:latin typeface="+mn-lt"/>
                <a:ea typeface="+mn-ea"/>
                <a:cs typeface="+mn-cs"/>
              </a:rPr>
              <a:t>1. Recognize your lost condition - 2 Pet 2:20,21.</a:t>
            </a:r>
          </a:p>
          <a:p>
            <a:r>
              <a:rPr lang="en-US" sz="1200" kern="1200" dirty="0" smtClean="0">
                <a:solidFill>
                  <a:schemeClr val="tx1"/>
                </a:solidFill>
                <a:effectLst/>
                <a:latin typeface="+mn-lt"/>
                <a:ea typeface="+mn-ea"/>
                <a:cs typeface="+mn-cs"/>
              </a:rPr>
              <a:t>2. Repent and pray for forgiveness - Acts 8:22.</a:t>
            </a:r>
          </a:p>
          <a:p>
            <a:r>
              <a:rPr lang="en-US" sz="1200" kern="1200" dirty="0" smtClean="0">
                <a:solidFill>
                  <a:schemeClr val="tx1"/>
                </a:solidFill>
                <a:effectLst/>
                <a:latin typeface="+mn-lt"/>
                <a:ea typeface="+mn-ea"/>
                <a:cs typeface="+mn-cs"/>
              </a:rPr>
              <a:t>3. Remain faithful in your renewed Christian life - Rev 2:10.</a:t>
            </a:r>
          </a:p>
          <a:p>
            <a:endParaRPr lang="en-US" dirty="0"/>
          </a:p>
        </p:txBody>
      </p:sp>
      <p:sp>
        <p:nvSpPr>
          <p:cNvPr id="4" name="Slide Number Placeholder 3"/>
          <p:cNvSpPr>
            <a:spLocks noGrp="1"/>
          </p:cNvSpPr>
          <p:nvPr>
            <p:ph type="sldNum" sz="quarter" idx="10"/>
          </p:nvPr>
        </p:nvSpPr>
        <p:spPr/>
        <p:txBody>
          <a:bodyPr/>
          <a:lstStyle/>
          <a:p>
            <a:fld id="{618A1919-3EB5-41D7-948B-8D79FD62737A}" type="slidenum">
              <a:rPr lang="en-US" smtClean="0"/>
              <a:t>8</a:t>
            </a:fld>
            <a:endParaRPr lang="en-US"/>
          </a:p>
        </p:txBody>
      </p:sp>
    </p:spTree>
    <p:extLst>
      <p:ext uri="{BB962C8B-B14F-4D97-AF65-F5344CB8AC3E}">
        <p14:creationId xmlns:p14="http://schemas.microsoft.com/office/powerpoint/2010/main" val="1352653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VII. WHAT NOW?</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 If you are a faithful Christian.</a:t>
            </a:r>
          </a:p>
          <a:p>
            <a:r>
              <a:rPr lang="en-US" sz="1200" kern="1200" dirty="0" smtClean="0">
                <a:solidFill>
                  <a:schemeClr val="tx1"/>
                </a:solidFill>
                <a:effectLst/>
                <a:latin typeface="+mn-lt"/>
                <a:ea typeface="+mn-ea"/>
                <a:cs typeface="+mn-cs"/>
              </a:rPr>
              <a:t>1. Grow in your faith and obedience. - 2 Pet 1:3-10.</a:t>
            </a:r>
          </a:p>
          <a:p>
            <a:r>
              <a:rPr lang="en-US" sz="1200" kern="1200" dirty="0" smtClean="0">
                <a:solidFill>
                  <a:schemeClr val="tx1"/>
                </a:solidFill>
                <a:effectLst/>
                <a:latin typeface="+mn-lt"/>
                <a:ea typeface="+mn-ea"/>
                <a:cs typeface="+mn-cs"/>
              </a:rPr>
              <a:t>2. Remain faithful - Rev 2:10.</a:t>
            </a:r>
          </a:p>
          <a:p>
            <a:endParaRPr lang="en-US" dirty="0"/>
          </a:p>
        </p:txBody>
      </p:sp>
      <p:sp>
        <p:nvSpPr>
          <p:cNvPr id="4" name="Slide Number Placeholder 3"/>
          <p:cNvSpPr>
            <a:spLocks noGrp="1"/>
          </p:cNvSpPr>
          <p:nvPr>
            <p:ph type="sldNum" sz="quarter" idx="10"/>
          </p:nvPr>
        </p:nvSpPr>
        <p:spPr/>
        <p:txBody>
          <a:bodyPr/>
          <a:lstStyle/>
          <a:p>
            <a:fld id="{618A1919-3EB5-41D7-948B-8D79FD62737A}" type="slidenum">
              <a:rPr lang="en-US" smtClean="0"/>
              <a:t>9</a:t>
            </a:fld>
            <a:endParaRPr lang="en-US"/>
          </a:p>
        </p:txBody>
      </p:sp>
    </p:spTree>
    <p:extLst>
      <p:ext uri="{BB962C8B-B14F-4D97-AF65-F5344CB8AC3E}">
        <p14:creationId xmlns:p14="http://schemas.microsoft.com/office/powerpoint/2010/main" val="2717107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6FEA083A-D1C4-476F-88D9-499D021357D8}" type="datetimeFigureOut">
              <a:rPr lang="en-US" smtClean="0"/>
              <a:t>3/7/15</a:t>
            </a:fld>
            <a:endParaRPr lang="en-US"/>
          </a:p>
        </p:txBody>
      </p:sp>
      <p:sp>
        <p:nvSpPr>
          <p:cNvPr id="16" name="Slide Number Placeholder 15"/>
          <p:cNvSpPr>
            <a:spLocks noGrp="1"/>
          </p:cNvSpPr>
          <p:nvPr>
            <p:ph type="sldNum" sz="quarter" idx="11"/>
          </p:nvPr>
        </p:nvSpPr>
        <p:spPr/>
        <p:txBody>
          <a:bodyPr/>
          <a:lstStyle/>
          <a:p>
            <a:fld id="{6ADD85CC-7318-41F7-9E34-A74B5014087F}"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A083A-D1C4-476F-88D9-499D021357D8}"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D85CC-7318-41F7-9E34-A74B501408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EA083A-D1C4-476F-88D9-499D021357D8}"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D85CC-7318-41F7-9E34-A74B501408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
            <a:ext cx="8382000" cy="53339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a:xfrm>
            <a:off x="127000" y="5486400"/>
            <a:ext cx="8940800" cy="914400"/>
          </a:xfrm>
        </p:spPr>
        <p:txBody>
          <a:bodyPr/>
          <a:lstStyle>
            <a:lvl1pPr>
              <a:defRPr>
                <a:solidFill>
                  <a:srgbClr val="FFFF00"/>
                </a:solidFill>
              </a:defRPr>
            </a:lvl1pPr>
          </a:lstStyle>
          <a:p>
            <a:r>
              <a:rPr lang="en-US" dirty="0" smtClean="0"/>
              <a:t>Click to edit Master title style</a:t>
            </a:r>
            <a:endParaRPr lang="en-US" dirty="0"/>
          </a:p>
        </p:txBody>
      </p:sp>
      <p:sp>
        <p:nvSpPr>
          <p:cNvPr id="14" name="Date Placeholder 13"/>
          <p:cNvSpPr>
            <a:spLocks noGrp="1"/>
          </p:cNvSpPr>
          <p:nvPr>
            <p:ph type="dt" sz="half" idx="10"/>
          </p:nvPr>
        </p:nvSpPr>
        <p:spPr>
          <a:xfrm>
            <a:off x="6934200" y="6454775"/>
            <a:ext cx="2133600" cy="365125"/>
          </a:xfrm>
        </p:spPr>
        <p:txBody>
          <a:bodyPr/>
          <a:lstStyle/>
          <a:p>
            <a:fld id="{6FEA083A-D1C4-476F-88D9-499D021357D8}" type="datetimeFigureOut">
              <a:rPr lang="en-US" smtClean="0"/>
              <a:t>3/7/15</a:t>
            </a:fld>
            <a:endParaRPr lang="en-US"/>
          </a:p>
        </p:txBody>
      </p:sp>
      <p:sp>
        <p:nvSpPr>
          <p:cNvPr id="15" name="Slide Number Placeholder 14"/>
          <p:cNvSpPr>
            <a:spLocks noGrp="1"/>
          </p:cNvSpPr>
          <p:nvPr>
            <p:ph type="sldNum" sz="quarter" idx="11"/>
          </p:nvPr>
        </p:nvSpPr>
        <p:spPr>
          <a:xfrm>
            <a:off x="4724400" y="6477000"/>
            <a:ext cx="2133600" cy="304800"/>
          </a:xfrm>
        </p:spPr>
        <p:txBody>
          <a:bodyPr/>
          <a:lstStyle/>
          <a:p>
            <a:fld id="{6ADD85CC-7318-41F7-9E34-A74B5014087F}" type="slidenum">
              <a:rPr lang="en-US" smtClean="0"/>
              <a:t>‹#›</a:t>
            </a:fld>
            <a:endParaRPr lang="en-US"/>
          </a:p>
        </p:txBody>
      </p:sp>
      <p:sp>
        <p:nvSpPr>
          <p:cNvPr id="16" name="Footer Placeholder 15"/>
          <p:cNvSpPr>
            <a:spLocks noGrp="1"/>
          </p:cNvSpPr>
          <p:nvPr>
            <p:ph type="ftr" sz="quarter" idx="12"/>
          </p:nvPr>
        </p:nvSpPr>
        <p:spPr>
          <a:xfrm>
            <a:off x="0" y="6467475"/>
            <a:ext cx="4572000" cy="365125"/>
          </a:xfrm>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6FEA083A-D1C4-476F-88D9-499D021357D8}" type="datetimeFigureOut">
              <a:rPr lang="en-US" smtClean="0"/>
              <a:t>3/7/15</a:t>
            </a:fld>
            <a:endParaRPr lang="en-US"/>
          </a:p>
        </p:txBody>
      </p:sp>
      <p:sp>
        <p:nvSpPr>
          <p:cNvPr id="13" name="Slide Number Placeholder 12"/>
          <p:cNvSpPr>
            <a:spLocks noGrp="1"/>
          </p:cNvSpPr>
          <p:nvPr>
            <p:ph type="sldNum" sz="quarter" idx="11"/>
          </p:nvPr>
        </p:nvSpPr>
        <p:spPr/>
        <p:txBody>
          <a:bodyPr/>
          <a:lstStyle/>
          <a:p>
            <a:fld id="{6ADD85CC-7318-41F7-9E34-A74B5014087F}"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6FEA083A-D1C4-476F-88D9-499D021357D8}" type="datetimeFigureOut">
              <a:rPr lang="en-US" smtClean="0"/>
              <a:t>3/7/15</a:t>
            </a:fld>
            <a:endParaRPr lang="en-US"/>
          </a:p>
        </p:txBody>
      </p:sp>
      <p:sp>
        <p:nvSpPr>
          <p:cNvPr id="9" name="Slide Number Placeholder 8"/>
          <p:cNvSpPr>
            <a:spLocks noGrp="1"/>
          </p:cNvSpPr>
          <p:nvPr>
            <p:ph type="sldNum" sz="quarter" idx="11"/>
          </p:nvPr>
        </p:nvSpPr>
        <p:spPr/>
        <p:txBody>
          <a:bodyPr/>
          <a:lstStyle/>
          <a:p>
            <a:fld id="{6ADD85CC-7318-41F7-9E34-A74B5014087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6FEA083A-D1C4-476F-88D9-499D021357D8}" type="datetimeFigureOut">
              <a:rPr lang="en-US" smtClean="0"/>
              <a:t>3/7/15</a:t>
            </a:fld>
            <a:endParaRPr lang="en-US"/>
          </a:p>
        </p:txBody>
      </p:sp>
      <p:sp>
        <p:nvSpPr>
          <p:cNvPr id="15" name="Slide Number Placeholder 14"/>
          <p:cNvSpPr>
            <a:spLocks noGrp="1"/>
          </p:cNvSpPr>
          <p:nvPr>
            <p:ph type="sldNum" sz="quarter" idx="11"/>
          </p:nvPr>
        </p:nvSpPr>
        <p:spPr/>
        <p:txBody>
          <a:bodyPr/>
          <a:lstStyle/>
          <a:p>
            <a:fld id="{6ADD85CC-7318-41F7-9E34-A74B5014087F}"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6FEA083A-D1C4-476F-88D9-499D021357D8}" type="datetimeFigureOut">
              <a:rPr lang="en-US" smtClean="0"/>
              <a:t>3/7/15</a:t>
            </a:fld>
            <a:endParaRPr lang="en-US"/>
          </a:p>
        </p:txBody>
      </p:sp>
      <p:sp>
        <p:nvSpPr>
          <p:cNvPr id="8" name="Slide Number Placeholder 7"/>
          <p:cNvSpPr>
            <a:spLocks noGrp="1"/>
          </p:cNvSpPr>
          <p:nvPr>
            <p:ph type="sldNum" sz="quarter" idx="11"/>
          </p:nvPr>
        </p:nvSpPr>
        <p:spPr/>
        <p:txBody>
          <a:bodyPr/>
          <a:lstStyle/>
          <a:p>
            <a:fld id="{6ADD85CC-7318-41F7-9E34-A74B5014087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FEA083A-D1C4-476F-88D9-499D021357D8}" type="datetimeFigureOut">
              <a:rPr lang="en-US" smtClean="0"/>
              <a:t>3/7/15</a:t>
            </a:fld>
            <a:endParaRPr lang="en-US"/>
          </a:p>
        </p:txBody>
      </p:sp>
      <p:sp>
        <p:nvSpPr>
          <p:cNvPr id="6" name="Slide Number Placeholder 5"/>
          <p:cNvSpPr>
            <a:spLocks noGrp="1"/>
          </p:cNvSpPr>
          <p:nvPr>
            <p:ph type="sldNum" sz="quarter" idx="11"/>
          </p:nvPr>
        </p:nvSpPr>
        <p:spPr/>
        <p:txBody>
          <a:bodyPr/>
          <a:lstStyle/>
          <a:p>
            <a:fld id="{6ADD85CC-7318-41F7-9E34-A74B5014087F}"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6FEA083A-D1C4-476F-88D9-499D021357D8}" type="datetimeFigureOut">
              <a:rPr lang="en-US" smtClean="0"/>
              <a:t>3/7/15</a:t>
            </a:fld>
            <a:endParaRPr lang="en-US"/>
          </a:p>
        </p:txBody>
      </p:sp>
      <p:sp>
        <p:nvSpPr>
          <p:cNvPr id="16" name="Slide Number Placeholder 15"/>
          <p:cNvSpPr>
            <a:spLocks noGrp="1"/>
          </p:cNvSpPr>
          <p:nvPr>
            <p:ph type="sldNum" sz="quarter" idx="11"/>
          </p:nvPr>
        </p:nvSpPr>
        <p:spPr/>
        <p:txBody>
          <a:bodyPr/>
          <a:lstStyle/>
          <a:p>
            <a:fld id="{6ADD85CC-7318-41F7-9E34-A74B5014087F}"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6FEA083A-D1C4-476F-88D9-499D021357D8}" type="datetimeFigureOut">
              <a:rPr lang="en-US" smtClean="0"/>
              <a:t>3/7/15</a:t>
            </a:fld>
            <a:endParaRPr lang="en-US"/>
          </a:p>
        </p:txBody>
      </p:sp>
      <p:sp>
        <p:nvSpPr>
          <p:cNvPr id="14" name="Slide Number Placeholder 13"/>
          <p:cNvSpPr>
            <a:spLocks noGrp="1"/>
          </p:cNvSpPr>
          <p:nvPr>
            <p:ph type="sldNum" sz="quarter" idx="11"/>
          </p:nvPr>
        </p:nvSpPr>
        <p:spPr/>
        <p:txBody>
          <a:bodyPr/>
          <a:lstStyle/>
          <a:p>
            <a:fld id="{6ADD85CC-7318-41F7-9E34-A74B5014087F}"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6FEA083A-D1C4-476F-88D9-499D021357D8}" type="datetimeFigureOut">
              <a:rPr lang="en-US" smtClean="0"/>
              <a:t>3/7/15</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6ADD85CC-7318-41F7-9E34-A74B5014087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240" y="228600"/>
            <a:ext cx="7543800" cy="3143250"/>
          </a:xfrm>
        </p:spPr>
        <p:txBody>
          <a:bodyPr/>
          <a:lstStyle/>
          <a:p>
            <a:r>
              <a:rPr lang="en-US" sz="9600" b="1" dirty="0"/>
              <a:t>CHRISTIAN </a:t>
            </a:r>
            <a:r>
              <a:rPr lang="en-US" sz="9600" b="1" dirty="0" smtClean="0"/>
              <a:t>MORALS</a:t>
            </a:r>
            <a:endParaRPr lang="en-US" sz="9600" dirty="0"/>
          </a:p>
        </p:txBody>
      </p:sp>
      <p:sp>
        <p:nvSpPr>
          <p:cNvPr id="3" name="Subtitle 2"/>
          <p:cNvSpPr>
            <a:spLocks noGrp="1"/>
          </p:cNvSpPr>
          <p:nvPr>
            <p:ph type="subTitle" idx="1"/>
          </p:nvPr>
        </p:nvSpPr>
        <p:spPr/>
        <p:txBody>
          <a:bodyPr>
            <a:noAutofit/>
          </a:bodyPr>
          <a:lstStyle/>
          <a:p>
            <a:r>
              <a:rPr lang="en-US" sz="4000" dirty="0" smtClean="0">
                <a:solidFill>
                  <a:srgbClr val="FFFF00"/>
                </a:solidFill>
              </a:rPr>
              <a:t>Fundamentals of the Faith</a:t>
            </a:r>
            <a:endParaRPr lang="en-US" sz="4000" dirty="0">
              <a:solidFill>
                <a:srgbClr val="FFFF00"/>
              </a:solidFill>
            </a:endParaRPr>
          </a:p>
        </p:txBody>
      </p:sp>
    </p:spTree>
    <p:extLst>
      <p:ext uri="{BB962C8B-B14F-4D97-AF65-F5344CB8AC3E}">
        <p14:creationId xmlns:p14="http://schemas.microsoft.com/office/powerpoint/2010/main" val="3612674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5400" dirty="0" smtClean="0"/>
              <a:t>Principles</a:t>
            </a:r>
            <a:endParaRPr lang="en-US" sz="5400" dirty="0"/>
          </a:p>
          <a:p>
            <a:r>
              <a:rPr lang="en-US" sz="5400" dirty="0" smtClean="0"/>
              <a:t>Expressing</a:t>
            </a:r>
            <a:endParaRPr lang="en-US" sz="5400" dirty="0"/>
          </a:p>
          <a:p>
            <a:r>
              <a:rPr lang="en-US" sz="5400" dirty="0" smtClean="0"/>
              <a:t>Conforming</a:t>
            </a:r>
            <a:endParaRPr lang="en-US" sz="5400" dirty="0"/>
          </a:p>
          <a:p>
            <a:r>
              <a:rPr lang="en-US" sz="5400" dirty="0" smtClean="0"/>
              <a:t>Conscience</a:t>
            </a:r>
            <a:endParaRPr lang="en-US" sz="5400" dirty="0"/>
          </a:p>
          <a:p>
            <a:r>
              <a:rPr lang="en-US" sz="5400" dirty="0" smtClean="0"/>
              <a:t>Capable</a:t>
            </a:r>
            <a:endParaRPr lang="en-US" sz="5400" dirty="0"/>
          </a:p>
        </p:txBody>
      </p:sp>
      <p:sp>
        <p:nvSpPr>
          <p:cNvPr id="2" name="Title 1"/>
          <p:cNvSpPr>
            <a:spLocks noGrp="1"/>
          </p:cNvSpPr>
          <p:nvPr>
            <p:ph type="title"/>
          </p:nvPr>
        </p:nvSpPr>
        <p:spPr/>
        <p:txBody>
          <a:bodyPr/>
          <a:lstStyle/>
          <a:p>
            <a:r>
              <a:rPr lang="en-US" dirty="0" smtClean="0"/>
              <a:t>Defining Christian Morals</a:t>
            </a:r>
            <a:endParaRPr lang="en-US" dirty="0"/>
          </a:p>
        </p:txBody>
      </p:sp>
    </p:spTree>
    <p:extLst>
      <p:ext uri="{BB962C8B-B14F-4D97-AF65-F5344CB8AC3E}">
        <p14:creationId xmlns:p14="http://schemas.microsoft.com/office/powerpoint/2010/main" val="1365748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3">
                                            <p:txEl>
                                              <p:pRg st="0" end="0"/>
                                            </p:txEl>
                                          </p:spTgt>
                                        </p:tgtEl>
                                        <p:attrNameLst>
                                          <p:attrName>ppt_w</p:attrName>
                                        </p:attrNameLst>
                                      </p:cBhvr>
                                      <p:tavLst>
                                        <p:tav tm="0">
                                          <p:val>
                                            <p:strVal val="ppt_w"/>
                                          </p:val>
                                        </p:tav>
                                        <p:tav tm="100000">
                                          <p:val>
                                            <p:fltVal val="0"/>
                                          </p:val>
                                        </p:tav>
                                      </p:tavLst>
                                    </p:anim>
                                    <p:anim calcmode="lin" valueType="num">
                                      <p:cBhvr>
                                        <p:cTn id="7" dur="1000"/>
                                        <p:tgtEl>
                                          <p:spTgt spid="3">
                                            <p:txEl>
                                              <p:pRg st="0" end="0"/>
                                            </p:txEl>
                                          </p:spTgt>
                                        </p:tgtEl>
                                        <p:attrNameLst>
                                          <p:attrName>ppt_h</p:attrName>
                                        </p:attrNameLst>
                                      </p:cBhvr>
                                      <p:tavLst>
                                        <p:tav tm="0">
                                          <p:val>
                                            <p:strVal val="ppt_h"/>
                                          </p:val>
                                        </p:tav>
                                        <p:tav tm="100000">
                                          <p:val>
                                            <p:fltVal val="0"/>
                                          </p:val>
                                        </p:tav>
                                      </p:tavLst>
                                    </p:anim>
                                    <p:anim calcmode="lin" valueType="num">
                                      <p:cBhvr>
                                        <p:cTn id="8" dur="1000"/>
                                        <p:tgtEl>
                                          <p:spTgt spid="3">
                                            <p:txEl>
                                              <p:pRg st="0" end="0"/>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0" end="0"/>
                                            </p:txEl>
                                          </p:spTgt>
                                        </p:tgtEl>
                                      </p:cBhvr>
                                    </p:animEffect>
                                    <p:set>
                                      <p:cBhvr>
                                        <p:cTn id="10"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0" nodeType="clickEffect">
                                  <p:stCondLst>
                                    <p:cond delay="0"/>
                                  </p:stCondLst>
                                  <p:childTnLst>
                                    <p:anim calcmode="lin" valueType="num">
                                      <p:cBhvr>
                                        <p:cTn id="14" dur="1000"/>
                                        <p:tgtEl>
                                          <p:spTgt spid="3">
                                            <p:txEl>
                                              <p:pRg st="1" end="1"/>
                                            </p:txEl>
                                          </p:spTgt>
                                        </p:tgtEl>
                                        <p:attrNameLst>
                                          <p:attrName>ppt_w</p:attrName>
                                        </p:attrNameLst>
                                      </p:cBhvr>
                                      <p:tavLst>
                                        <p:tav tm="0">
                                          <p:val>
                                            <p:strVal val="ppt_w"/>
                                          </p:val>
                                        </p:tav>
                                        <p:tav tm="100000">
                                          <p:val>
                                            <p:fltVal val="0"/>
                                          </p:val>
                                        </p:tav>
                                      </p:tavLst>
                                    </p:anim>
                                    <p:anim calcmode="lin" valueType="num">
                                      <p:cBhvr>
                                        <p:cTn id="15" dur="1000"/>
                                        <p:tgtEl>
                                          <p:spTgt spid="3">
                                            <p:txEl>
                                              <p:pRg st="1" end="1"/>
                                            </p:txEl>
                                          </p:spTgt>
                                        </p:tgtEl>
                                        <p:attrNameLst>
                                          <p:attrName>ppt_h</p:attrName>
                                        </p:attrNameLst>
                                      </p:cBhvr>
                                      <p:tavLst>
                                        <p:tav tm="0">
                                          <p:val>
                                            <p:strVal val="ppt_h"/>
                                          </p:val>
                                        </p:tav>
                                        <p:tav tm="100000">
                                          <p:val>
                                            <p:fltVal val="0"/>
                                          </p:val>
                                        </p:tav>
                                      </p:tavLst>
                                    </p:anim>
                                    <p:anim calcmode="lin" valueType="num">
                                      <p:cBhvr>
                                        <p:cTn id="16"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17" dur="1000"/>
                                        <p:tgtEl>
                                          <p:spTgt spid="3">
                                            <p:txEl>
                                              <p:pRg st="1" end="1"/>
                                            </p:txEl>
                                          </p:spTgt>
                                        </p:tgtEl>
                                      </p:cBhvr>
                                    </p:animEffect>
                                    <p:set>
                                      <p:cBhvr>
                                        <p:cTn id="18"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1" presetClass="exit" presetSubtype="0" fill="hold" grpId="0" nodeType="clickEffect">
                                  <p:stCondLst>
                                    <p:cond delay="0"/>
                                  </p:stCondLst>
                                  <p:childTnLst>
                                    <p:anim calcmode="lin" valueType="num">
                                      <p:cBhvr>
                                        <p:cTn id="22" dur="1000"/>
                                        <p:tgtEl>
                                          <p:spTgt spid="3">
                                            <p:txEl>
                                              <p:pRg st="2" end="2"/>
                                            </p:txEl>
                                          </p:spTgt>
                                        </p:tgtEl>
                                        <p:attrNameLst>
                                          <p:attrName>ppt_w</p:attrName>
                                        </p:attrNameLst>
                                      </p:cBhvr>
                                      <p:tavLst>
                                        <p:tav tm="0">
                                          <p:val>
                                            <p:strVal val="ppt_w"/>
                                          </p:val>
                                        </p:tav>
                                        <p:tav tm="100000">
                                          <p:val>
                                            <p:fltVal val="0"/>
                                          </p:val>
                                        </p:tav>
                                      </p:tavLst>
                                    </p:anim>
                                    <p:anim calcmode="lin" valueType="num">
                                      <p:cBhvr>
                                        <p:cTn id="23" dur="1000"/>
                                        <p:tgtEl>
                                          <p:spTgt spid="3">
                                            <p:txEl>
                                              <p:pRg st="2" end="2"/>
                                            </p:txEl>
                                          </p:spTgt>
                                        </p:tgtEl>
                                        <p:attrNameLst>
                                          <p:attrName>ppt_h</p:attrName>
                                        </p:attrNameLst>
                                      </p:cBhvr>
                                      <p:tavLst>
                                        <p:tav tm="0">
                                          <p:val>
                                            <p:strVal val="ppt_h"/>
                                          </p:val>
                                        </p:tav>
                                        <p:tav tm="100000">
                                          <p:val>
                                            <p:fltVal val="0"/>
                                          </p:val>
                                        </p:tav>
                                      </p:tavLst>
                                    </p:anim>
                                    <p:anim calcmode="lin" valueType="num">
                                      <p:cBhvr>
                                        <p:cTn id="2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25" dur="1000"/>
                                        <p:tgtEl>
                                          <p:spTgt spid="3">
                                            <p:txEl>
                                              <p:pRg st="2" end="2"/>
                                            </p:txEl>
                                          </p:spTgt>
                                        </p:tgtEl>
                                      </p:cBhvr>
                                    </p:animEffect>
                                    <p:set>
                                      <p:cBhvr>
                                        <p:cTn id="26"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1" presetClass="exit" presetSubtype="0" fill="hold" grpId="0" nodeType="clickEffect">
                                  <p:stCondLst>
                                    <p:cond delay="0"/>
                                  </p:stCondLst>
                                  <p:childTnLst>
                                    <p:anim calcmode="lin" valueType="num">
                                      <p:cBhvr>
                                        <p:cTn id="30" dur="1000"/>
                                        <p:tgtEl>
                                          <p:spTgt spid="3">
                                            <p:txEl>
                                              <p:pRg st="3" end="3"/>
                                            </p:txEl>
                                          </p:spTgt>
                                        </p:tgtEl>
                                        <p:attrNameLst>
                                          <p:attrName>ppt_w</p:attrName>
                                        </p:attrNameLst>
                                      </p:cBhvr>
                                      <p:tavLst>
                                        <p:tav tm="0">
                                          <p:val>
                                            <p:strVal val="ppt_w"/>
                                          </p:val>
                                        </p:tav>
                                        <p:tav tm="100000">
                                          <p:val>
                                            <p:fltVal val="0"/>
                                          </p:val>
                                        </p:tav>
                                      </p:tavLst>
                                    </p:anim>
                                    <p:anim calcmode="lin" valueType="num">
                                      <p:cBhvr>
                                        <p:cTn id="31" dur="1000"/>
                                        <p:tgtEl>
                                          <p:spTgt spid="3">
                                            <p:txEl>
                                              <p:pRg st="3" end="3"/>
                                            </p:txEl>
                                          </p:spTgt>
                                        </p:tgtEl>
                                        <p:attrNameLst>
                                          <p:attrName>ppt_h</p:attrName>
                                        </p:attrNameLst>
                                      </p:cBhvr>
                                      <p:tavLst>
                                        <p:tav tm="0">
                                          <p:val>
                                            <p:strVal val="ppt_h"/>
                                          </p:val>
                                        </p:tav>
                                        <p:tav tm="100000">
                                          <p:val>
                                            <p:fltVal val="0"/>
                                          </p:val>
                                        </p:tav>
                                      </p:tavLst>
                                    </p:anim>
                                    <p:anim calcmode="lin" valueType="num">
                                      <p:cBhvr>
                                        <p:cTn id="32"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33" dur="1000"/>
                                        <p:tgtEl>
                                          <p:spTgt spid="3">
                                            <p:txEl>
                                              <p:pRg st="3" end="3"/>
                                            </p:txEl>
                                          </p:spTgt>
                                        </p:tgtEl>
                                      </p:cBhvr>
                                    </p:animEffect>
                                    <p:set>
                                      <p:cBhvr>
                                        <p:cTn id="34"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xit" presetSubtype="0" fill="hold" grpId="0" nodeType="clickEffect">
                                  <p:stCondLst>
                                    <p:cond delay="0"/>
                                  </p:stCondLst>
                                  <p:childTnLst>
                                    <p:anim calcmode="lin" valueType="num">
                                      <p:cBhvr>
                                        <p:cTn id="38" dur="1000"/>
                                        <p:tgtEl>
                                          <p:spTgt spid="3">
                                            <p:txEl>
                                              <p:pRg st="4" end="4"/>
                                            </p:txEl>
                                          </p:spTgt>
                                        </p:tgtEl>
                                        <p:attrNameLst>
                                          <p:attrName>ppt_w</p:attrName>
                                        </p:attrNameLst>
                                      </p:cBhvr>
                                      <p:tavLst>
                                        <p:tav tm="0">
                                          <p:val>
                                            <p:strVal val="ppt_w"/>
                                          </p:val>
                                        </p:tav>
                                        <p:tav tm="100000">
                                          <p:val>
                                            <p:fltVal val="0"/>
                                          </p:val>
                                        </p:tav>
                                      </p:tavLst>
                                    </p:anim>
                                    <p:anim calcmode="lin" valueType="num">
                                      <p:cBhvr>
                                        <p:cTn id="39" dur="1000"/>
                                        <p:tgtEl>
                                          <p:spTgt spid="3">
                                            <p:txEl>
                                              <p:pRg st="4" end="4"/>
                                            </p:txEl>
                                          </p:spTgt>
                                        </p:tgtEl>
                                        <p:attrNameLst>
                                          <p:attrName>ppt_h</p:attrName>
                                        </p:attrNameLst>
                                      </p:cBhvr>
                                      <p:tavLst>
                                        <p:tav tm="0">
                                          <p:val>
                                            <p:strVal val="ppt_h"/>
                                          </p:val>
                                        </p:tav>
                                        <p:tav tm="100000">
                                          <p:val>
                                            <p:fltVal val="0"/>
                                          </p:val>
                                        </p:tav>
                                      </p:tavLst>
                                    </p:anim>
                                    <p:anim calcmode="lin" valueType="num">
                                      <p:cBhvr>
                                        <p:cTn id="4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41" dur="1000"/>
                                        <p:tgtEl>
                                          <p:spTgt spid="3">
                                            <p:txEl>
                                              <p:pRg st="4" end="4"/>
                                            </p:txEl>
                                          </p:spTgt>
                                        </p:tgtEl>
                                      </p:cBhvr>
                                    </p:animEffect>
                                    <p:set>
                                      <p:cBhvr>
                                        <p:cTn id="4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76201"/>
            <a:ext cx="5943600" cy="4800600"/>
          </a:xfrm>
        </p:spPr>
        <p:txBody>
          <a:bodyPr>
            <a:normAutofit/>
          </a:bodyPr>
          <a:lstStyle/>
          <a:p>
            <a:r>
              <a:rPr lang="en-US" sz="6000" dirty="0" smtClean="0"/>
              <a:t>INSTINCTIVE </a:t>
            </a:r>
          </a:p>
          <a:p>
            <a:r>
              <a:rPr lang="en-US" sz="6000" dirty="0" smtClean="0"/>
              <a:t>CUSTOMARY </a:t>
            </a:r>
          </a:p>
          <a:p>
            <a:r>
              <a:rPr lang="en-US" sz="6000" dirty="0" smtClean="0"/>
              <a:t>CONSCIENCE</a:t>
            </a:r>
            <a:endParaRPr lang="en-US" sz="6000" dirty="0"/>
          </a:p>
          <a:p>
            <a:r>
              <a:rPr lang="en-US" sz="6000" dirty="0" smtClean="0"/>
              <a:t>CHRISTIAN</a:t>
            </a:r>
            <a:endParaRPr lang="en-US" sz="6000" dirty="0"/>
          </a:p>
        </p:txBody>
      </p:sp>
      <p:sp>
        <p:nvSpPr>
          <p:cNvPr id="2" name="Title 1"/>
          <p:cNvSpPr>
            <a:spLocks noGrp="1"/>
          </p:cNvSpPr>
          <p:nvPr>
            <p:ph type="title"/>
          </p:nvPr>
        </p:nvSpPr>
        <p:spPr/>
        <p:txBody>
          <a:bodyPr/>
          <a:lstStyle/>
          <a:p>
            <a:r>
              <a:rPr lang="en-US" dirty="0" smtClean="0"/>
              <a:t>Levels of Living Christian Morals</a:t>
            </a:r>
            <a:endParaRPr lang="en-US" dirty="0"/>
          </a:p>
        </p:txBody>
      </p:sp>
    </p:spTree>
    <p:extLst>
      <p:ext uri="{BB962C8B-B14F-4D97-AF65-F5344CB8AC3E}">
        <p14:creationId xmlns:p14="http://schemas.microsoft.com/office/powerpoint/2010/main" val="17995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1" fill="hold" nodeType="clickEffect">
                                  <p:stCondLst>
                                    <p:cond delay="0"/>
                                  </p:stCondLst>
                                  <p:childTnLst>
                                    <p:animEffect transition="out" filter="wheel(1)">
                                      <p:cBhvr>
                                        <p:cTn id="11" dur="2000"/>
                                        <p:tgtEl>
                                          <p:spTgt spid="3">
                                            <p:txEl>
                                              <p:pRg st="1" end="1"/>
                                            </p:txEl>
                                          </p:spTgt>
                                        </p:tgtEl>
                                      </p:cBhvr>
                                    </p:animEffect>
                                    <p:set>
                                      <p:cBhvr>
                                        <p:cTn id="12"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1" fill="hold" nodeType="clickEffect">
                                  <p:stCondLst>
                                    <p:cond delay="0"/>
                                  </p:stCondLst>
                                  <p:childTnLst>
                                    <p:animEffect transition="out" filter="wheel(1)">
                                      <p:cBhvr>
                                        <p:cTn id="16" dur="2000"/>
                                        <p:tgtEl>
                                          <p:spTgt spid="3">
                                            <p:txEl>
                                              <p:pRg st="2" end="2"/>
                                            </p:txEl>
                                          </p:spTgt>
                                        </p:tgtEl>
                                      </p:cBhvr>
                                    </p:animEffect>
                                    <p:set>
                                      <p:cBhvr>
                                        <p:cTn id="17"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1" fill="hold" nodeType="clickEffect">
                                  <p:stCondLst>
                                    <p:cond delay="0"/>
                                  </p:stCondLst>
                                  <p:childTnLst>
                                    <p:animEffect transition="out" filter="wheel(1)">
                                      <p:cBhvr>
                                        <p:cTn id="21" dur="2000"/>
                                        <p:tgtEl>
                                          <p:spTgt spid="3">
                                            <p:txEl>
                                              <p:pRg st="3" end="3"/>
                                            </p:txEl>
                                          </p:spTgt>
                                        </p:tgtEl>
                                      </p:cBhvr>
                                    </p:animEffect>
                                    <p:set>
                                      <p:cBhvr>
                                        <p:cTn id="22"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800" dirty="0" smtClean="0"/>
              <a:t>Your </a:t>
            </a:r>
            <a:r>
              <a:rPr lang="en-US" sz="3800" dirty="0"/>
              <a:t>own spiritual </a:t>
            </a:r>
            <a:r>
              <a:rPr lang="en-US" sz="3800" dirty="0" smtClean="0"/>
              <a:t>decisions</a:t>
            </a:r>
            <a:endParaRPr lang="en-US" sz="3800" dirty="0"/>
          </a:p>
          <a:p>
            <a:r>
              <a:rPr lang="en-US" sz="3800" dirty="0" smtClean="0"/>
              <a:t>Do </a:t>
            </a:r>
            <a:r>
              <a:rPr lang="en-US" sz="3800" dirty="0"/>
              <a:t>I want to follow the Lord</a:t>
            </a:r>
            <a:r>
              <a:rPr lang="en-US" sz="3800" dirty="0" smtClean="0"/>
              <a:t>?</a:t>
            </a:r>
            <a:endParaRPr lang="en-US" sz="3800" dirty="0"/>
          </a:p>
          <a:p>
            <a:r>
              <a:rPr lang="en-US" sz="3800" dirty="0" smtClean="0"/>
              <a:t>Pressures </a:t>
            </a:r>
            <a:r>
              <a:rPr lang="en-US" sz="3800" dirty="0"/>
              <a:t>to </a:t>
            </a:r>
            <a:r>
              <a:rPr lang="en-US" sz="3800" dirty="0" smtClean="0"/>
              <a:t>conform</a:t>
            </a:r>
            <a:endParaRPr lang="en-US" sz="3800" dirty="0"/>
          </a:p>
          <a:p>
            <a:r>
              <a:rPr lang="en-US" sz="3800" dirty="0" smtClean="0"/>
              <a:t>Religious </a:t>
            </a:r>
            <a:r>
              <a:rPr lang="en-US" sz="3800" dirty="0" smtClean="0"/>
              <a:t>decisions</a:t>
            </a:r>
          </a:p>
          <a:p>
            <a:r>
              <a:rPr lang="en-US" sz="3800" dirty="0" smtClean="0"/>
              <a:t>Moral </a:t>
            </a:r>
            <a:r>
              <a:rPr lang="en-US" sz="3800" dirty="0"/>
              <a:t>decisions </a:t>
            </a:r>
            <a:r>
              <a:rPr lang="en-US" sz="3800" dirty="0" smtClean="0"/>
              <a:t>before </a:t>
            </a:r>
            <a:r>
              <a:rPr lang="en-US" sz="3800" dirty="0"/>
              <a:t>the </a:t>
            </a:r>
            <a:r>
              <a:rPr lang="en-US" sz="3800" dirty="0" smtClean="0"/>
              <a:t>occasion</a:t>
            </a:r>
            <a:endParaRPr lang="en-US" sz="3800" dirty="0"/>
          </a:p>
          <a:p>
            <a:r>
              <a:rPr lang="en-US" sz="3800" dirty="0" smtClean="0"/>
              <a:t>“Little</a:t>
            </a:r>
            <a:r>
              <a:rPr lang="en-US" sz="3800" dirty="0"/>
              <a:t>” moral </a:t>
            </a:r>
            <a:r>
              <a:rPr lang="en-US" sz="3800" dirty="0" smtClean="0"/>
              <a:t>decisions</a:t>
            </a:r>
            <a:endParaRPr lang="en-US" sz="3800" dirty="0"/>
          </a:p>
          <a:p>
            <a:r>
              <a:rPr lang="en-US" sz="3800" dirty="0" smtClean="0"/>
              <a:t>Not </a:t>
            </a:r>
            <a:r>
              <a:rPr lang="en-US" sz="3800" dirty="0"/>
              <a:t>really opposed to </a:t>
            </a:r>
            <a:r>
              <a:rPr lang="en-US" sz="3800" dirty="0" smtClean="0"/>
              <a:t>religion</a:t>
            </a:r>
            <a:endParaRPr lang="en-US" sz="3800" dirty="0"/>
          </a:p>
        </p:txBody>
      </p:sp>
      <p:sp>
        <p:nvSpPr>
          <p:cNvPr id="2" name="Title 1"/>
          <p:cNvSpPr>
            <a:spLocks noGrp="1"/>
          </p:cNvSpPr>
          <p:nvPr>
            <p:ph type="title"/>
          </p:nvPr>
        </p:nvSpPr>
        <p:spPr/>
        <p:txBody>
          <a:bodyPr/>
          <a:lstStyle/>
          <a:p>
            <a:r>
              <a:rPr lang="en-US" dirty="0" smtClean="0"/>
              <a:t>Daniel as an Example</a:t>
            </a:r>
            <a:endParaRPr lang="en-US" dirty="0"/>
          </a:p>
        </p:txBody>
      </p:sp>
    </p:spTree>
    <p:extLst>
      <p:ext uri="{BB962C8B-B14F-4D97-AF65-F5344CB8AC3E}">
        <p14:creationId xmlns:p14="http://schemas.microsoft.com/office/powerpoint/2010/main" val="35841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3">
                                            <p:txEl>
                                              <p:pRg st="0" end="0"/>
                                            </p:txEl>
                                          </p:spTgt>
                                        </p:tgtEl>
                                      </p:cBhvr>
                                    </p:animEffect>
                                    <p:anim calcmode="lin" valueType="num">
                                      <p:cBhvr>
                                        <p:cTn id="7"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
                                            <p:txEl>
                                              <p:pRg st="0" end="0"/>
                                            </p:txEl>
                                          </p:spTgt>
                                        </p:tgtEl>
                                        <p:attrNameLst>
                                          <p:attrName>ppt_h</p:attrName>
                                        </p:attrNameLst>
                                      </p:cBhvr>
                                      <p:tavLst>
                                        <p:tav tm="0">
                                          <p:val>
                                            <p:strVal val="ppt_h"/>
                                          </p:val>
                                        </p:tav>
                                        <p:tav tm="100000">
                                          <p:val>
                                            <p:strVal val="ppt_h"/>
                                          </p:val>
                                        </p:tav>
                                      </p:tavLst>
                                    </p:anim>
                                    <p:set>
                                      <p:cBhvr>
                                        <p:cTn id="9"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0"/>
                                  </p:stCondLst>
                                  <p:childTnLst>
                                    <p:animEffect transition="out" filter="fade">
                                      <p:cBhvr>
                                        <p:cTn id="13" dur="2000"/>
                                        <p:tgtEl>
                                          <p:spTgt spid="3">
                                            <p:txEl>
                                              <p:pRg st="1" end="1"/>
                                            </p:txEl>
                                          </p:spTgt>
                                        </p:tgtEl>
                                      </p:cBhvr>
                                    </p:animEffect>
                                    <p:anim calcmode="lin" valueType="num">
                                      <p:cBhvr>
                                        <p:cTn id="14" dur="2000"/>
                                        <p:tgtEl>
                                          <p:spTgt spid="3">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3">
                                            <p:txEl>
                                              <p:pRg st="1" end="1"/>
                                            </p:txEl>
                                          </p:spTgt>
                                        </p:tgtEl>
                                        <p:attrNameLst>
                                          <p:attrName>ppt_h</p:attrName>
                                        </p:attrNameLst>
                                      </p:cBhvr>
                                      <p:tavLst>
                                        <p:tav tm="0">
                                          <p:val>
                                            <p:strVal val="ppt_h"/>
                                          </p:val>
                                        </p:tav>
                                        <p:tav tm="100000">
                                          <p:val>
                                            <p:strVal val="ppt_h"/>
                                          </p:val>
                                        </p:tav>
                                      </p:tavLst>
                                    </p:anim>
                                    <p:set>
                                      <p:cBhvr>
                                        <p:cTn id="16"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5" presetClass="exit" presetSubtype="0" fill="hold" nodeType="clickEffect">
                                  <p:stCondLst>
                                    <p:cond delay="0"/>
                                  </p:stCondLst>
                                  <p:childTnLst>
                                    <p:animEffect transition="out" filter="fade">
                                      <p:cBhvr>
                                        <p:cTn id="20" dur="2000"/>
                                        <p:tgtEl>
                                          <p:spTgt spid="3">
                                            <p:txEl>
                                              <p:pRg st="2" end="2"/>
                                            </p:txEl>
                                          </p:spTgt>
                                        </p:tgtEl>
                                      </p:cBhvr>
                                    </p:animEffect>
                                    <p:anim calcmode="lin" valueType="num">
                                      <p:cBhvr>
                                        <p:cTn id="21" dur="2000"/>
                                        <p:tgtEl>
                                          <p:spTgt spid="3">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2" dur="2000"/>
                                        <p:tgtEl>
                                          <p:spTgt spid="3">
                                            <p:txEl>
                                              <p:pRg st="2" end="2"/>
                                            </p:txEl>
                                          </p:spTgt>
                                        </p:tgtEl>
                                        <p:attrNameLst>
                                          <p:attrName>ppt_h</p:attrName>
                                        </p:attrNameLst>
                                      </p:cBhvr>
                                      <p:tavLst>
                                        <p:tav tm="0">
                                          <p:val>
                                            <p:strVal val="ppt_h"/>
                                          </p:val>
                                        </p:tav>
                                        <p:tav tm="100000">
                                          <p:val>
                                            <p:strVal val="ppt_h"/>
                                          </p:val>
                                        </p:tav>
                                      </p:tavLst>
                                    </p:anim>
                                    <p:set>
                                      <p:cBhvr>
                                        <p:cTn id="23"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5" presetClass="exit" presetSubtype="0" fill="hold" nodeType="clickEffect">
                                  <p:stCondLst>
                                    <p:cond delay="0"/>
                                  </p:stCondLst>
                                  <p:childTnLst>
                                    <p:animEffect transition="out" filter="fade">
                                      <p:cBhvr>
                                        <p:cTn id="27" dur="2000"/>
                                        <p:tgtEl>
                                          <p:spTgt spid="3">
                                            <p:txEl>
                                              <p:pRg st="3" end="3"/>
                                            </p:txEl>
                                          </p:spTgt>
                                        </p:tgtEl>
                                      </p:cBhvr>
                                    </p:animEffect>
                                    <p:anim calcmode="lin" valueType="num">
                                      <p:cBhvr>
                                        <p:cTn id="28" dur="2000"/>
                                        <p:tgtEl>
                                          <p:spTgt spid="3">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9" dur="2000"/>
                                        <p:tgtEl>
                                          <p:spTgt spid="3">
                                            <p:txEl>
                                              <p:pRg st="3" end="3"/>
                                            </p:txEl>
                                          </p:spTgt>
                                        </p:tgtEl>
                                        <p:attrNameLst>
                                          <p:attrName>ppt_h</p:attrName>
                                        </p:attrNameLst>
                                      </p:cBhvr>
                                      <p:tavLst>
                                        <p:tav tm="0">
                                          <p:val>
                                            <p:strVal val="ppt_h"/>
                                          </p:val>
                                        </p:tav>
                                        <p:tav tm="100000">
                                          <p:val>
                                            <p:strVal val="ppt_h"/>
                                          </p:val>
                                        </p:tav>
                                      </p:tavLst>
                                    </p:anim>
                                    <p:set>
                                      <p:cBhvr>
                                        <p:cTn id="30"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5" presetClass="exit" presetSubtype="0" fill="hold" nodeType="clickEffect">
                                  <p:stCondLst>
                                    <p:cond delay="0"/>
                                  </p:stCondLst>
                                  <p:childTnLst>
                                    <p:animEffect transition="out" filter="fade">
                                      <p:cBhvr>
                                        <p:cTn id="34" dur="2000"/>
                                        <p:tgtEl>
                                          <p:spTgt spid="3">
                                            <p:txEl>
                                              <p:pRg st="4" end="4"/>
                                            </p:txEl>
                                          </p:spTgt>
                                        </p:tgtEl>
                                      </p:cBhvr>
                                    </p:animEffect>
                                    <p:anim calcmode="lin" valueType="num">
                                      <p:cBhvr>
                                        <p:cTn id="35" dur="2000"/>
                                        <p:tgtEl>
                                          <p:spTgt spid="3">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6" dur="2000"/>
                                        <p:tgtEl>
                                          <p:spTgt spid="3">
                                            <p:txEl>
                                              <p:pRg st="4" end="4"/>
                                            </p:txEl>
                                          </p:spTgt>
                                        </p:tgtEl>
                                        <p:attrNameLst>
                                          <p:attrName>ppt_h</p:attrName>
                                        </p:attrNameLst>
                                      </p:cBhvr>
                                      <p:tavLst>
                                        <p:tav tm="0">
                                          <p:val>
                                            <p:strVal val="ppt_h"/>
                                          </p:val>
                                        </p:tav>
                                        <p:tav tm="100000">
                                          <p:val>
                                            <p:strVal val="ppt_h"/>
                                          </p:val>
                                        </p:tav>
                                      </p:tavLst>
                                    </p:anim>
                                    <p:set>
                                      <p:cBhvr>
                                        <p:cTn id="37"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5" presetClass="exit" presetSubtype="0" fill="hold" nodeType="clickEffect">
                                  <p:stCondLst>
                                    <p:cond delay="0"/>
                                  </p:stCondLst>
                                  <p:childTnLst>
                                    <p:animEffect transition="out" filter="fade">
                                      <p:cBhvr>
                                        <p:cTn id="41" dur="2000"/>
                                        <p:tgtEl>
                                          <p:spTgt spid="3">
                                            <p:txEl>
                                              <p:pRg st="5" end="5"/>
                                            </p:txEl>
                                          </p:spTgt>
                                        </p:tgtEl>
                                      </p:cBhvr>
                                    </p:animEffect>
                                    <p:anim calcmode="lin" valueType="num">
                                      <p:cBhvr>
                                        <p:cTn id="42" dur="2000"/>
                                        <p:tgtEl>
                                          <p:spTgt spid="3">
                                            <p:txEl>
                                              <p:pRg st="5" end="5"/>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3" dur="2000"/>
                                        <p:tgtEl>
                                          <p:spTgt spid="3">
                                            <p:txEl>
                                              <p:pRg st="5" end="5"/>
                                            </p:txEl>
                                          </p:spTgt>
                                        </p:tgtEl>
                                        <p:attrNameLst>
                                          <p:attrName>ppt_h</p:attrName>
                                        </p:attrNameLst>
                                      </p:cBhvr>
                                      <p:tavLst>
                                        <p:tav tm="0">
                                          <p:val>
                                            <p:strVal val="ppt_h"/>
                                          </p:val>
                                        </p:tav>
                                        <p:tav tm="100000">
                                          <p:val>
                                            <p:strVal val="ppt_h"/>
                                          </p:val>
                                        </p:tav>
                                      </p:tavLst>
                                    </p:anim>
                                    <p:set>
                                      <p:cBhvr>
                                        <p:cTn id="44"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5" presetClass="exit" presetSubtype="0" fill="hold" nodeType="clickEffect">
                                  <p:stCondLst>
                                    <p:cond delay="0"/>
                                  </p:stCondLst>
                                  <p:childTnLst>
                                    <p:animEffect transition="out" filter="fade">
                                      <p:cBhvr>
                                        <p:cTn id="48" dur="2000"/>
                                        <p:tgtEl>
                                          <p:spTgt spid="3">
                                            <p:txEl>
                                              <p:pRg st="6" end="6"/>
                                            </p:txEl>
                                          </p:spTgt>
                                        </p:tgtEl>
                                      </p:cBhvr>
                                    </p:animEffect>
                                    <p:anim calcmode="lin" valueType="num">
                                      <p:cBhvr>
                                        <p:cTn id="49" dur="2000"/>
                                        <p:tgtEl>
                                          <p:spTgt spid="3">
                                            <p:txEl>
                                              <p:pRg st="6" end="6"/>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50" dur="2000"/>
                                        <p:tgtEl>
                                          <p:spTgt spid="3">
                                            <p:txEl>
                                              <p:pRg st="6" end="6"/>
                                            </p:txEl>
                                          </p:spTgt>
                                        </p:tgtEl>
                                        <p:attrNameLst>
                                          <p:attrName>ppt_h</p:attrName>
                                        </p:attrNameLst>
                                      </p:cBhvr>
                                      <p:tavLst>
                                        <p:tav tm="0">
                                          <p:val>
                                            <p:strVal val="ppt_h"/>
                                          </p:val>
                                        </p:tav>
                                        <p:tav tm="100000">
                                          <p:val>
                                            <p:strVal val="ppt_h"/>
                                          </p:val>
                                        </p:tav>
                                      </p:tavLst>
                                    </p:anim>
                                    <p:set>
                                      <p:cBhvr>
                                        <p:cTn id="51" dur="1" fill="hold">
                                          <p:stCondLst>
                                            <p:cond delay="19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smtClean="0"/>
              <a:t>Ultimate </a:t>
            </a:r>
            <a:r>
              <a:rPr lang="en-US" sz="3200" dirty="0"/>
              <a:t>source is </a:t>
            </a:r>
            <a:r>
              <a:rPr lang="en-US" sz="3200" dirty="0" smtClean="0"/>
              <a:t>Satan</a:t>
            </a:r>
            <a:endParaRPr lang="en-US" sz="3200" dirty="0"/>
          </a:p>
          <a:p>
            <a:r>
              <a:rPr lang="en-US" sz="3200" dirty="0" smtClean="0"/>
              <a:t>Wrong </a:t>
            </a:r>
            <a:r>
              <a:rPr lang="en-US" sz="3200" dirty="0"/>
              <a:t>because God said so. </a:t>
            </a:r>
            <a:endParaRPr lang="en-US" sz="3200" dirty="0" smtClean="0"/>
          </a:p>
          <a:p>
            <a:r>
              <a:rPr lang="en-US" sz="3200" dirty="0" smtClean="0"/>
              <a:t>Association</a:t>
            </a:r>
            <a:endParaRPr lang="en-US" sz="3200" dirty="0"/>
          </a:p>
          <a:p>
            <a:r>
              <a:rPr lang="en-US" sz="3200" dirty="0" smtClean="0"/>
              <a:t>Influence</a:t>
            </a:r>
            <a:endParaRPr lang="en-US" sz="3200" dirty="0"/>
          </a:p>
          <a:p>
            <a:r>
              <a:rPr lang="en-US" sz="3200" dirty="0" smtClean="0"/>
              <a:t>Violation </a:t>
            </a:r>
            <a:r>
              <a:rPr lang="en-US" sz="3200" dirty="0"/>
              <a:t>of </a:t>
            </a:r>
            <a:r>
              <a:rPr lang="en-US" sz="3200" dirty="0" smtClean="0"/>
              <a:t>conscience</a:t>
            </a:r>
            <a:endParaRPr lang="en-US" sz="3200" dirty="0"/>
          </a:p>
          <a:p>
            <a:r>
              <a:rPr lang="en-US" sz="3200" dirty="0" smtClean="0"/>
              <a:t>Process </a:t>
            </a:r>
            <a:r>
              <a:rPr lang="en-US" sz="3200" dirty="0"/>
              <a:t>of accepting </a:t>
            </a:r>
            <a:r>
              <a:rPr lang="en-US" sz="3200" dirty="0" smtClean="0"/>
              <a:t>wrong:</a:t>
            </a:r>
            <a:endParaRPr lang="en-US" sz="3200" dirty="0"/>
          </a:p>
          <a:p>
            <a:pPr lvl="1"/>
            <a:r>
              <a:rPr lang="en-US" sz="2800" dirty="0" smtClean="0"/>
              <a:t>Hate</a:t>
            </a:r>
            <a:endParaRPr lang="en-US" sz="2800" dirty="0"/>
          </a:p>
          <a:p>
            <a:pPr lvl="1"/>
            <a:r>
              <a:rPr lang="en-US" sz="2800" dirty="0" smtClean="0"/>
              <a:t>Dislike</a:t>
            </a:r>
            <a:endParaRPr lang="en-US" sz="2800" dirty="0"/>
          </a:p>
          <a:p>
            <a:pPr lvl="1"/>
            <a:r>
              <a:rPr lang="en-US" sz="2800" dirty="0" smtClean="0"/>
              <a:t>Tolerate</a:t>
            </a:r>
            <a:r>
              <a:rPr lang="en-US" sz="2800" dirty="0"/>
              <a:t>, then</a:t>
            </a:r>
          </a:p>
          <a:p>
            <a:pPr lvl="1"/>
            <a:r>
              <a:rPr lang="en-US" sz="2800" dirty="0" smtClean="0"/>
              <a:t>Embrace</a:t>
            </a:r>
            <a:endParaRPr lang="en-US" sz="2800" dirty="0"/>
          </a:p>
        </p:txBody>
      </p:sp>
      <p:sp>
        <p:nvSpPr>
          <p:cNvPr id="2" name="Title 1"/>
          <p:cNvSpPr>
            <a:spLocks noGrp="1"/>
          </p:cNvSpPr>
          <p:nvPr>
            <p:ph type="title"/>
          </p:nvPr>
        </p:nvSpPr>
        <p:spPr/>
        <p:txBody>
          <a:bodyPr/>
          <a:lstStyle/>
          <a:p>
            <a:r>
              <a:rPr lang="en-US" dirty="0" smtClean="0"/>
              <a:t>The Source of Wrong</a:t>
            </a:r>
            <a:endParaRPr lang="en-US" dirty="0"/>
          </a:p>
        </p:txBody>
      </p:sp>
    </p:spTree>
    <p:extLst>
      <p:ext uri="{BB962C8B-B14F-4D97-AF65-F5344CB8AC3E}">
        <p14:creationId xmlns:p14="http://schemas.microsoft.com/office/powerpoint/2010/main" val="294644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10" dur="2000" fill="hold"/>
                                        <p:tgtEl>
                                          <p:spTgt spid="3">
                                            <p:txEl>
                                              <p:pRg st="1" end="1"/>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14" dur="2000" fill="hold"/>
                                        <p:tgtEl>
                                          <p:spTgt spid="3">
                                            <p:txEl>
                                              <p:pRg st="2" end="2"/>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18" dur="2000" fill="hold"/>
                                        <p:tgtEl>
                                          <p:spTgt spid="3">
                                            <p:txEl>
                                              <p:pRg st="3" end="3"/>
                                            </p:txEl>
                                          </p:spTgt>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22" dur="2000" fill="hold"/>
                                        <p:tgtEl>
                                          <p:spTgt spid="3">
                                            <p:txEl>
                                              <p:pRg st="4" end="4"/>
                                            </p:txEl>
                                          </p:spTgt>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26" dur="2000" fill="hold"/>
                                        <p:tgtEl>
                                          <p:spTgt spid="3">
                                            <p:txEl>
                                              <p:pRg st="5" end="5"/>
                                            </p:txEl>
                                          </p:spTgt>
                                        </p:tgtEl>
                                        <p:attrNameLst>
                                          <p:attrName>ppt_x</p:attrName>
                                          <p:attrName>ppt_y</p:attrName>
                                        </p:attrNameLst>
                                      </p:cBhvr>
                                    </p:animMotion>
                                  </p:childTnLst>
                                </p:cTn>
                              </p:par>
                              <p:par>
                                <p:cTn id="27" presetID="37" presetClass="path" presetSubtype="0" accel="50000" decel="50000" fill="hold" grpId="0" nodeType="withEffect">
                                  <p:stCondLst>
                                    <p:cond delay="0"/>
                                  </p:stCondLst>
                                  <p:childTnLst>
                                    <p:animMotion origin="layout" path="M 0 0 L 0.067 0.04 C 0.081 0.049 0.102 0.054 0.124 0.054 C 0.149 0.054 0.169 0.049 0.183 0.04 L 0.25 0 E" pathEditMode="relative" ptsTypes="">
                                      <p:cBhvr>
                                        <p:cTn id="28" dur="2000" fill="hold"/>
                                        <p:tgtEl>
                                          <p:spTgt spid="3">
                                            <p:txEl>
                                              <p:pRg st="6" end="6"/>
                                            </p:txEl>
                                          </p:spTgt>
                                        </p:tgtEl>
                                        <p:attrNameLst>
                                          <p:attrName>ppt_x</p:attrName>
                                          <p:attrName>ppt_y</p:attrName>
                                        </p:attrNameLst>
                                      </p:cBhvr>
                                    </p:animMotion>
                                  </p:childTnLst>
                                </p:cTn>
                              </p:par>
                              <p:par>
                                <p:cTn id="29" presetID="37" presetClass="path" presetSubtype="0" accel="50000" decel="50000" fill="hold" grpId="0" nodeType="withEffect">
                                  <p:stCondLst>
                                    <p:cond delay="0"/>
                                  </p:stCondLst>
                                  <p:childTnLst>
                                    <p:animMotion origin="layout" path="M 0 0 L 0.067 0.04 C 0.081 0.049 0.102 0.054 0.124 0.054 C 0.149 0.054 0.169 0.049 0.183 0.04 L 0.25 0 E" pathEditMode="relative" ptsTypes="">
                                      <p:cBhvr>
                                        <p:cTn id="30" dur="2000" fill="hold"/>
                                        <p:tgtEl>
                                          <p:spTgt spid="3">
                                            <p:txEl>
                                              <p:pRg st="7" end="7"/>
                                            </p:txEl>
                                          </p:spTgt>
                                        </p:tgtEl>
                                        <p:attrNameLst>
                                          <p:attrName>ppt_x</p:attrName>
                                          <p:attrName>ppt_y</p:attrName>
                                        </p:attrNameLst>
                                      </p:cBhvr>
                                    </p:animMotion>
                                  </p:childTnLst>
                                </p:cTn>
                              </p:par>
                              <p:par>
                                <p:cTn id="31" presetID="37" presetClass="path" presetSubtype="0" accel="50000" decel="50000" fill="hold" grpId="0" nodeType="withEffect">
                                  <p:stCondLst>
                                    <p:cond delay="0"/>
                                  </p:stCondLst>
                                  <p:childTnLst>
                                    <p:animMotion origin="layout" path="M 0 0 L 0.067 0.04 C 0.081 0.049 0.102 0.054 0.124 0.054 C 0.149 0.054 0.169 0.049 0.183 0.04 L 0.25 0 E" pathEditMode="relative" ptsTypes="">
                                      <p:cBhvr>
                                        <p:cTn id="32" dur="2000" fill="hold"/>
                                        <p:tgtEl>
                                          <p:spTgt spid="3">
                                            <p:txEl>
                                              <p:pRg st="8" end="8"/>
                                            </p:txEl>
                                          </p:spTgt>
                                        </p:tgtEl>
                                        <p:attrNameLst>
                                          <p:attrName>ppt_x</p:attrName>
                                          <p:attrName>ppt_y</p:attrName>
                                        </p:attrNameLst>
                                      </p:cBhvr>
                                    </p:animMotion>
                                  </p:childTnLst>
                                </p:cTn>
                              </p:par>
                              <p:par>
                                <p:cTn id="33" presetID="37" presetClass="path" presetSubtype="0" accel="50000" decel="50000" fill="hold" grpId="0" nodeType="withEffect">
                                  <p:stCondLst>
                                    <p:cond delay="0"/>
                                  </p:stCondLst>
                                  <p:childTnLst>
                                    <p:animMotion origin="layout" path="M 0 0 L 0.067 0.04 C 0.081 0.049 0.102 0.054 0.124 0.054 C 0.149 0.054 0.169 0.049 0.183 0.04 L 0.25 0 E" pathEditMode="relative" ptsTypes="">
                                      <p:cBhvr>
                                        <p:cTn id="34" dur="2000" fill="hold"/>
                                        <p:tgtEl>
                                          <p:spTgt spid="3">
                                            <p:txEl>
                                              <p:pRg st="9" end="9"/>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
            <a:ext cx="8382000" cy="5486400"/>
          </a:xfrm>
        </p:spPr>
        <p:txBody>
          <a:bodyPr>
            <a:noAutofit/>
          </a:bodyPr>
          <a:lstStyle/>
          <a:p>
            <a:r>
              <a:rPr lang="en-US" sz="2800" dirty="0" smtClean="0"/>
              <a:t>PERSONAL TEST</a:t>
            </a:r>
          </a:p>
          <a:p>
            <a:r>
              <a:rPr lang="en-US" sz="2800" dirty="0" smtClean="0"/>
              <a:t>SOCIAL TEST</a:t>
            </a:r>
          </a:p>
          <a:p>
            <a:r>
              <a:rPr lang="en-US" sz="2800" dirty="0" smtClean="0"/>
              <a:t>PRACTICAL TEST</a:t>
            </a:r>
            <a:endParaRPr lang="en-US" sz="2800" dirty="0"/>
          </a:p>
          <a:p>
            <a:r>
              <a:rPr lang="en-US" sz="2800" dirty="0" smtClean="0"/>
              <a:t>UNIVERSAL TEST</a:t>
            </a:r>
            <a:endParaRPr lang="en-US" sz="2800" dirty="0"/>
          </a:p>
          <a:p>
            <a:r>
              <a:rPr lang="en-US" sz="2800" dirty="0" smtClean="0"/>
              <a:t>SCRIPTURAL TEST</a:t>
            </a:r>
            <a:endParaRPr lang="en-US" sz="2800" dirty="0"/>
          </a:p>
          <a:p>
            <a:r>
              <a:rPr lang="en-US" sz="2800" dirty="0" smtClean="0"/>
              <a:t>STEWARDSHIP TEST</a:t>
            </a:r>
            <a:endParaRPr lang="en-US" sz="2800" dirty="0"/>
          </a:p>
          <a:p>
            <a:r>
              <a:rPr lang="en-US" sz="2800" dirty="0" smtClean="0"/>
              <a:t>CHARACTER TEST</a:t>
            </a:r>
            <a:endParaRPr lang="en-US" sz="2800" dirty="0"/>
          </a:p>
          <a:p>
            <a:r>
              <a:rPr lang="en-US" sz="2800" dirty="0" smtClean="0"/>
              <a:t>FAMILY TEST</a:t>
            </a:r>
          </a:p>
          <a:p>
            <a:r>
              <a:rPr lang="en-US" sz="2800" dirty="0" smtClean="0"/>
              <a:t>PUBLICITY TEST</a:t>
            </a:r>
          </a:p>
          <a:p>
            <a:r>
              <a:rPr lang="en-US" sz="2800" dirty="0" smtClean="0"/>
              <a:t>COMMON </a:t>
            </a:r>
            <a:r>
              <a:rPr lang="en-US" sz="2800" dirty="0"/>
              <a:t>SENSE </a:t>
            </a:r>
            <a:r>
              <a:rPr lang="en-US" sz="2800" dirty="0" smtClean="0"/>
              <a:t>TEST</a:t>
            </a:r>
            <a:endParaRPr lang="en-US" sz="2800" dirty="0"/>
          </a:p>
          <a:p>
            <a:r>
              <a:rPr lang="en-US" sz="2800" dirty="0" smtClean="0"/>
              <a:t>FAIRNESS TEST</a:t>
            </a:r>
            <a:endParaRPr lang="en-US" sz="2800" dirty="0"/>
          </a:p>
        </p:txBody>
      </p:sp>
      <p:sp>
        <p:nvSpPr>
          <p:cNvPr id="2" name="Title 1"/>
          <p:cNvSpPr>
            <a:spLocks noGrp="1"/>
          </p:cNvSpPr>
          <p:nvPr>
            <p:ph type="title"/>
          </p:nvPr>
        </p:nvSpPr>
        <p:spPr/>
        <p:txBody>
          <a:bodyPr/>
          <a:lstStyle/>
          <a:p>
            <a:r>
              <a:rPr lang="en-US" dirty="0" smtClean="0"/>
              <a:t>Moral Decisions</a:t>
            </a:r>
            <a:endParaRPr lang="en-US" dirty="0"/>
          </a:p>
        </p:txBody>
      </p:sp>
    </p:spTree>
    <p:extLst>
      <p:ext uri="{BB962C8B-B14F-4D97-AF65-F5344CB8AC3E}">
        <p14:creationId xmlns:p14="http://schemas.microsoft.com/office/powerpoint/2010/main" val="171784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10" dur="2000" fill="hold"/>
                                        <p:tgtEl>
                                          <p:spTgt spid="3">
                                            <p:txEl>
                                              <p:pRg st="1" end="1"/>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14" dur="2000" fill="hold"/>
                                        <p:tgtEl>
                                          <p:spTgt spid="3">
                                            <p:txEl>
                                              <p:pRg st="2" end="2"/>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18" dur="2000" fill="hold"/>
                                        <p:tgtEl>
                                          <p:spTgt spid="3">
                                            <p:txEl>
                                              <p:pRg st="3" end="3"/>
                                            </p:txEl>
                                          </p:spTgt>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22" dur="2000" fill="hold"/>
                                        <p:tgtEl>
                                          <p:spTgt spid="3">
                                            <p:txEl>
                                              <p:pRg st="4" end="4"/>
                                            </p:txEl>
                                          </p:spTgt>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26" dur="2000" fill="hold"/>
                                        <p:tgtEl>
                                          <p:spTgt spid="3">
                                            <p:txEl>
                                              <p:pRg st="5" end="5"/>
                                            </p:txEl>
                                          </p:spTgt>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30" dur="2000" fill="hold"/>
                                        <p:tgtEl>
                                          <p:spTgt spid="3">
                                            <p:txEl>
                                              <p:pRg st="6" end="6"/>
                                            </p:txEl>
                                          </p:spTgt>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34" dur="2000" fill="hold"/>
                                        <p:tgtEl>
                                          <p:spTgt spid="3">
                                            <p:txEl>
                                              <p:pRg st="7" end="7"/>
                                            </p:txEl>
                                          </p:spTgt>
                                        </p:tgtEl>
                                        <p:attrNameLst>
                                          <p:attrName>ppt_x</p:attrName>
                                          <p:attrName>ppt_y</p:attrName>
                                        </p:attrNameLst>
                                      </p:cBhvr>
                                    </p:animMotion>
                                  </p:childTnLst>
                                </p:cTn>
                              </p:par>
                            </p:childTnLst>
                          </p:cTn>
                        </p:par>
                      </p:childTnLst>
                    </p:cTn>
                  </p:par>
                  <p:par>
                    <p:cTn id="35" fill="hold">
                      <p:stCondLst>
                        <p:cond delay="indefinite"/>
                      </p:stCondLst>
                      <p:childTnLst>
                        <p:par>
                          <p:cTn id="36" fill="hold">
                            <p:stCondLst>
                              <p:cond delay="0"/>
                            </p:stCondLst>
                            <p:childTnLst>
                              <p:par>
                                <p:cTn id="37"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38" dur="2000" fill="hold"/>
                                        <p:tgtEl>
                                          <p:spTgt spid="3">
                                            <p:txEl>
                                              <p:pRg st="8" end="8"/>
                                            </p:txEl>
                                          </p:spTgt>
                                        </p:tgtEl>
                                        <p:attrNameLst>
                                          <p:attrName>ppt_x</p:attrName>
                                          <p:attrName>ppt_y</p:attrName>
                                        </p:attrNameLst>
                                      </p:cBhvr>
                                    </p:animMotion>
                                  </p:childTnLst>
                                </p:cTn>
                              </p:par>
                            </p:childTnLst>
                          </p:cTn>
                        </p:par>
                      </p:childTnLst>
                    </p:cTn>
                  </p:par>
                  <p:par>
                    <p:cTn id="39" fill="hold">
                      <p:stCondLst>
                        <p:cond delay="indefinite"/>
                      </p:stCondLst>
                      <p:childTnLst>
                        <p:par>
                          <p:cTn id="40" fill="hold">
                            <p:stCondLst>
                              <p:cond delay="0"/>
                            </p:stCondLst>
                            <p:childTnLst>
                              <p:par>
                                <p:cTn id="41"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42" dur="2000" fill="hold"/>
                                        <p:tgtEl>
                                          <p:spTgt spid="3">
                                            <p:txEl>
                                              <p:pRg st="9" end="9"/>
                                            </p:txEl>
                                          </p:spTgt>
                                        </p:tgtEl>
                                        <p:attrNameLst>
                                          <p:attrName>ppt_x</p:attrName>
                                          <p:attrName>ppt_y</p:attrName>
                                        </p:attrNameLst>
                                      </p:cBhvr>
                                    </p:animMotion>
                                  </p:childTnLst>
                                </p:cTn>
                              </p:par>
                            </p:childTnLst>
                          </p:cTn>
                        </p:par>
                      </p:childTnLst>
                    </p:cTn>
                  </p:par>
                  <p:par>
                    <p:cTn id="43" fill="hold">
                      <p:stCondLst>
                        <p:cond delay="indefinite"/>
                      </p:stCondLst>
                      <p:childTnLst>
                        <p:par>
                          <p:cTn id="44" fill="hold">
                            <p:stCondLst>
                              <p:cond delay="0"/>
                            </p:stCondLst>
                            <p:childTnLst>
                              <p:par>
                                <p:cTn id="45"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46" dur="2000" fill="hold"/>
                                        <p:tgtEl>
                                          <p:spTgt spid="3">
                                            <p:txEl>
                                              <p:pRg st="10" end="1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76200"/>
            <a:ext cx="7467600" cy="5333999"/>
          </a:xfrm>
        </p:spPr>
        <p:txBody>
          <a:bodyPr>
            <a:noAutofit/>
          </a:bodyPr>
          <a:lstStyle/>
          <a:p>
            <a:r>
              <a:rPr lang="en-US" sz="4800" dirty="0" smtClean="0"/>
              <a:t>Hear</a:t>
            </a:r>
            <a:endParaRPr lang="en-US" sz="4800" dirty="0"/>
          </a:p>
          <a:p>
            <a:r>
              <a:rPr lang="en-US" sz="4800" dirty="0" smtClean="0"/>
              <a:t>Believe</a:t>
            </a:r>
            <a:endParaRPr lang="en-US" sz="4800" dirty="0"/>
          </a:p>
          <a:p>
            <a:r>
              <a:rPr lang="en-US" sz="4800" dirty="0" smtClean="0"/>
              <a:t>Repent</a:t>
            </a:r>
            <a:endParaRPr lang="en-US" sz="4800" dirty="0"/>
          </a:p>
          <a:p>
            <a:r>
              <a:rPr lang="en-US" sz="4800" dirty="0" smtClean="0"/>
              <a:t>Confess</a:t>
            </a:r>
            <a:endParaRPr lang="en-US" sz="4800" dirty="0"/>
          </a:p>
          <a:p>
            <a:r>
              <a:rPr lang="en-US" sz="4800" dirty="0" smtClean="0"/>
              <a:t>Be Baptized</a:t>
            </a:r>
            <a:endParaRPr lang="en-US" sz="4800" dirty="0"/>
          </a:p>
          <a:p>
            <a:r>
              <a:rPr lang="en-US" sz="4800" dirty="0" smtClean="0"/>
              <a:t>Remain faithful</a:t>
            </a:r>
            <a:endParaRPr lang="en-US" sz="4800" dirty="0"/>
          </a:p>
        </p:txBody>
      </p:sp>
      <p:sp>
        <p:nvSpPr>
          <p:cNvPr id="2" name="Title 1"/>
          <p:cNvSpPr>
            <a:spLocks noGrp="1"/>
          </p:cNvSpPr>
          <p:nvPr>
            <p:ph type="title"/>
          </p:nvPr>
        </p:nvSpPr>
        <p:spPr/>
        <p:txBody>
          <a:bodyPr/>
          <a:lstStyle/>
          <a:p>
            <a:r>
              <a:rPr lang="en-US" dirty="0" smtClean="0"/>
              <a:t>What Now?  Invitation</a:t>
            </a:r>
            <a:endParaRPr lang="en-US" dirty="0"/>
          </a:p>
        </p:txBody>
      </p:sp>
    </p:spTree>
    <p:extLst>
      <p:ext uri="{BB962C8B-B14F-4D97-AF65-F5344CB8AC3E}">
        <p14:creationId xmlns:p14="http://schemas.microsoft.com/office/powerpoint/2010/main" val="232730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3">
                                            <p:txEl>
                                              <p:pRg st="1" end="1"/>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3">
                                            <p:txEl>
                                              <p:pRg st="2" end="2"/>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3">
                                            <p:txEl>
                                              <p:pRg st="3" end="3"/>
                                            </p:txEl>
                                          </p:spTgt>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0" nodeType="clickEffect">
                                  <p:stCondLst>
                                    <p:cond delay="0"/>
                                  </p:stCondLst>
                                  <p:childTnLst>
                                    <p:animScale>
                                      <p:cBhvr>
                                        <p:cTn id="22" dur="2000" fill="hold"/>
                                        <p:tgtEl>
                                          <p:spTgt spid="3">
                                            <p:txEl>
                                              <p:pRg st="4" end="4"/>
                                            </p:txEl>
                                          </p:spTgt>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3">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6000" dirty="0" smtClean="0"/>
              <a:t>Recognize</a:t>
            </a:r>
            <a:endParaRPr lang="en-US" sz="6000" dirty="0"/>
          </a:p>
          <a:p>
            <a:r>
              <a:rPr lang="en-US" sz="6000" dirty="0" smtClean="0"/>
              <a:t>Repent</a:t>
            </a:r>
            <a:endParaRPr lang="en-US" sz="6000" dirty="0"/>
          </a:p>
          <a:p>
            <a:r>
              <a:rPr lang="en-US" sz="6000" dirty="0" smtClean="0"/>
              <a:t>Remain faithful</a:t>
            </a:r>
            <a:endParaRPr lang="en-US" sz="6000" dirty="0"/>
          </a:p>
        </p:txBody>
      </p:sp>
      <p:sp>
        <p:nvSpPr>
          <p:cNvPr id="2" name="Title 1"/>
          <p:cNvSpPr>
            <a:spLocks noGrp="1"/>
          </p:cNvSpPr>
          <p:nvPr>
            <p:ph type="title"/>
          </p:nvPr>
        </p:nvSpPr>
        <p:spPr/>
        <p:txBody>
          <a:bodyPr/>
          <a:lstStyle/>
          <a:p>
            <a:r>
              <a:rPr lang="en-US" dirty="0" smtClean="0"/>
              <a:t>What Now?  Invitation</a:t>
            </a:r>
            <a:endParaRPr lang="en-US" dirty="0"/>
          </a:p>
        </p:txBody>
      </p:sp>
    </p:spTree>
    <p:extLst>
      <p:ext uri="{BB962C8B-B14F-4D97-AF65-F5344CB8AC3E}">
        <p14:creationId xmlns:p14="http://schemas.microsoft.com/office/powerpoint/2010/main" val="107816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1" end="1"/>
                                            </p:txEl>
                                          </p:spTgt>
                                        </p:tgtEl>
                                        <p:attrNameLst>
                                          <p:attrName>style.color</p:attrName>
                                        </p:attrNameLst>
                                      </p:cBhvr>
                                      <p:to>
                                        <a:schemeClr val="bg1"/>
                                      </p:to>
                                    </p:animClr>
                                    <p:animClr clrSpc="rgb" dir="cw">
                                      <p:cBhvr>
                                        <p:cTn id="14" dur="250" autoRev="1" fill="remove"/>
                                        <p:tgtEl>
                                          <p:spTgt spid="3">
                                            <p:txEl>
                                              <p:pRg st="1" end="1"/>
                                            </p:txEl>
                                          </p:spTgt>
                                        </p:tgtEl>
                                        <p:attrNameLst>
                                          <p:attrName>fillcolor</p:attrName>
                                        </p:attrNameLst>
                                      </p:cBhvr>
                                      <p:to>
                                        <a:schemeClr val="bg1"/>
                                      </p:to>
                                    </p:animClr>
                                    <p:set>
                                      <p:cBhvr>
                                        <p:cTn id="15" dur="250" autoRev="1" fill="remove"/>
                                        <p:tgtEl>
                                          <p:spTgt spid="3">
                                            <p:txEl>
                                              <p:pRg st="1" end="1"/>
                                            </p:txEl>
                                          </p:spTgt>
                                        </p:tgtEl>
                                        <p:attrNameLst>
                                          <p:attrName>fill.type</p:attrName>
                                        </p:attrNameLst>
                                      </p:cBhvr>
                                      <p:to>
                                        <p:strVal val="solid"/>
                                      </p:to>
                                    </p:set>
                                    <p:set>
                                      <p:cBhvr>
                                        <p:cTn id="16" dur="250" autoRev="1" fill="remove"/>
                                        <p:tgtEl>
                                          <p:spTgt spid="3">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250" autoRev="1" fill="remove"/>
                                        <p:tgtEl>
                                          <p:spTgt spid="3">
                                            <p:txEl>
                                              <p:pRg st="2" end="2"/>
                                            </p:txEl>
                                          </p:spTgt>
                                        </p:tgtEl>
                                        <p:attrNameLst>
                                          <p:attrName>style.color</p:attrName>
                                        </p:attrNameLst>
                                      </p:cBhvr>
                                      <p:to>
                                        <a:schemeClr val="bg1"/>
                                      </p:to>
                                    </p:animClr>
                                    <p:animClr clrSpc="rgb" dir="cw">
                                      <p:cBhvr>
                                        <p:cTn id="21" dur="250" autoRev="1" fill="remove"/>
                                        <p:tgtEl>
                                          <p:spTgt spid="3">
                                            <p:txEl>
                                              <p:pRg st="2" end="2"/>
                                            </p:txEl>
                                          </p:spTgt>
                                        </p:tgtEl>
                                        <p:attrNameLst>
                                          <p:attrName>fillcolor</p:attrName>
                                        </p:attrNameLst>
                                      </p:cBhvr>
                                      <p:to>
                                        <a:schemeClr val="bg1"/>
                                      </p:to>
                                    </p:animClr>
                                    <p:set>
                                      <p:cBhvr>
                                        <p:cTn id="22" dur="250" autoRev="1" fill="remove"/>
                                        <p:tgtEl>
                                          <p:spTgt spid="3">
                                            <p:txEl>
                                              <p:pRg st="2" end="2"/>
                                            </p:txEl>
                                          </p:spTgt>
                                        </p:tgtEl>
                                        <p:attrNameLst>
                                          <p:attrName>fill.type</p:attrName>
                                        </p:attrNameLst>
                                      </p:cBhvr>
                                      <p:to>
                                        <p:strVal val="solid"/>
                                      </p:to>
                                    </p:set>
                                    <p:set>
                                      <p:cBhvr>
                                        <p:cTn id="23"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76200"/>
            <a:ext cx="7391400" cy="5333999"/>
          </a:xfrm>
        </p:spPr>
        <p:txBody>
          <a:bodyPr/>
          <a:lstStyle/>
          <a:p>
            <a:r>
              <a:rPr lang="en-US" sz="6000" dirty="0" smtClean="0"/>
              <a:t>Grow</a:t>
            </a:r>
            <a:endParaRPr lang="en-US" sz="6000" dirty="0"/>
          </a:p>
          <a:p>
            <a:r>
              <a:rPr lang="en-US" sz="6000" dirty="0" smtClean="0"/>
              <a:t>Remain faithful</a:t>
            </a:r>
            <a:endParaRPr lang="en-US" sz="6000" dirty="0"/>
          </a:p>
        </p:txBody>
      </p:sp>
      <p:sp>
        <p:nvSpPr>
          <p:cNvPr id="2" name="Title 1"/>
          <p:cNvSpPr>
            <a:spLocks noGrp="1"/>
          </p:cNvSpPr>
          <p:nvPr>
            <p:ph type="title"/>
          </p:nvPr>
        </p:nvSpPr>
        <p:spPr/>
        <p:txBody>
          <a:bodyPr/>
          <a:lstStyle/>
          <a:p>
            <a:r>
              <a:rPr lang="en-US" dirty="0" smtClean="0"/>
              <a:t>What Now?  Invitation</a:t>
            </a:r>
            <a:endParaRPr lang="en-US" dirty="0"/>
          </a:p>
        </p:txBody>
      </p:sp>
    </p:spTree>
    <p:extLst>
      <p:ext uri="{BB962C8B-B14F-4D97-AF65-F5344CB8AC3E}">
        <p14:creationId xmlns:p14="http://schemas.microsoft.com/office/powerpoint/2010/main" val="143975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310</TotalTime>
  <Words>1011</Words>
  <Application>Microsoft Macintosh PowerPoint</Application>
  <PresentationFormat>On-screen Show (4:3)</PresentationFormat>
  <Paragraphs>126</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Palatino Linotype</vt:lpstr>
      <vt:lpstr>Wingdings</vt:lpstr>
      <vt:lpstr>Arial</vt:lpstr>
      <vt:lpstr>Elemental</vt:lpstr>
      <vt:lpstr>CHRISTIAN MORALS</vt:lpstr>
      <vt:lpstr>Defining Christian Morals</vt:lpstr>
      <vt:lpstr>Levels of Living Christian Morals</vt:lpstr>
      <vt:lpstr>Daniel as an Example</vt:lpstr>
      <vt:lpstr>The Source of Wrong</vt:lpstr>
      <vt:lpstr>Moral Decisions</vt:lpstr>
      <vt:lpstr>What Now?  Invitation</vt:lpstr>
      <vt:lpstr>What Now?  Invitation</vt:lpstr>
      <vt:lpstr>What Now?  Invitation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MORALS</dc:title>
  <dc:creator>Barry G. Johnson, Sr.</dc:creator>
  <cp:lastModifiedBy>Barry Johnson</cp:lastModifiedBy>
  <cp:revision>24</cp:revision>
  <dcterms:created xsi:type="dcterms:W3CDTF">2015-03-06T22:01:51Z</dcterms:created>
  <dcterms:modified xsi:type="dcterms:W3CDTF">2015-03-07T13:42:16Z</dcterms:modified>
</cp:coreProperties>
</file>